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256" r:id="rId2"/>
    <p:sldId id="264" r:id="rId3"/>
    <p:sldId id="257" r:id="rId4"/>
    <p:sldId id="267" r:id="rId5"/>
    <p:sldId id="272" r:id="rId6"/>
    <p:sldId id="273" r:id="rId7"/>
    <p:sldId id="274" r:id="rId8"/>
    <p:sldId id="275" r:id="rId9"/>
    <p:sldId id="276" r:id="rId10"/>
    <p:sldId id="277" r:id="rId11"/>
    <p:sldId id="278" r:id="rId12"/>
    <p:sldId id="279" r:id="rId13"/>
    <p:sldId id="280" r:id="rId14"/>
    <p:sldId id="281" r:id="rId15"/>
    <p:sldId id="282" r:id="rId16"/>
    <p:sldId id="283" r:id="rId17"/>
    <p:sldId id="284" r:id="rId18"/>
    <p:sldId id="305" r:id="rId19"/>
    <p:sldId id="306" r:id="rId20"/>
    <p:sldId id="307" r:id="rId21"/>
    <p:sldId id="308" r:id="rId22"/>
    <p:sldId id="309" r:id="rId23"/>
    <p:sldId id="292" r:id="rId24"/>
    <p:sldId id="295" r:id="rId25"/>
    <p:sldId id="300" r:id="rId26"/>
    <p:sldId id="299" r:id="rId27"/>
    <p:sldId id="298" r:id="rId28"/>
    <p:sldId id="297" r:id="rId29"/>
    <p:sldId id="303" r:id="rId30"/>
    <p:sldId id="301" r:id="rId31"/>
    <p:sldId id="302" r:id="rId32"/>
    <p:sldId id="296" r:id="rId33"/>
    <p:sldId id="293" r:id="rId34"/>
  </p:sldIdLst>
  <p:sldSz cx="9144000" cy="6858000" type="screen4x3"/>
  <p:notesSz cx="7315200" cy="96012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1C24"/>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144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eaLnBrk="1" hangingPunct="1">
              <a:defRPr sz="1200">
                <a:cs typeface="Arial" pitchFamily="34" charset="0"/>
              </a:defRPr>
            </a:lvl1pPr>
          </a:lstStyle>
          <a:p>
            <a:pPr>
              <a:defRPr/>
            </a:pPr>
            <a:endParaRPr lang="en-US"/>
          </a:p>
        </p:txBody>
      </p:sp>
      <p:sp>
        <p:nvSpPr>
          <p:cNvPr id="3" name="Date Placeholder 2"/>
          <p:cNvSpPr>
            <a:spLocks noGrp="1"/>
          </p:cNvSpPr>
          <p:nvPr>
            <p:ph type="dt" sz="quarter" idx="1"/>
          </p:nvPr>
        </p:nvSpPr>
        <p:spPr>
          <a:xfrm>
            <a:off x="4143375" y="0"/>
            <a:ext cx="3170238" cy="479425"/>
          </a:xfrm>
          <a:prstGeom prst="rect">
            <a:avLst/>
          </a:prstGeom>
        </p:spPr>
        <p:txBody>
          <a:bodyPr vert="horz" lIns="91440" tIns="45720" rIns="91440" bIns="45720" rtlCol="0"/>
          <a:lstStyle>
            <a:lvl1pPr algn="r" eaLnBrk="1" hangingPunct="1">
              <a:defRPr sz="1200">
                <a:cs typeface="Arial" pitchFamily="34" charset="0"/>
              </a:defRPr>
            </a:lvl1pPr>
          </a:lstStyle>
          <a:p>
            <a:pPr>
              <a:defRPr/>
            </a:pPr>
            <a:fld id="{9FCF80EE-2CE3-48E2-942B-29A57CD08D3B}" type="datetimeFigureOut">
              <a:rPr lang="en-US"/>
              <a:pPr>
                <a:defRPr/>
              </a:pPr>
              <a:t>11/8/2017</a:t>
            </a:fld>
            <a:endParaRPr lang="en-US"/>
          </a:p>
        </p:txBody>
      </p:sp>
      <p:sp>
        <p:nvSpPr>
          <p:cNvPr id="4" name="Footer Placeholder 3"/>
          <p:cNvSpPr>
            <a:spLocks noGrp="1"/>
          </p:cNvSpPr>
          <p:nvPr>
            <p:ph type="ftr" sz="quarter" idx="2"/>
          </p:nvPr>
        </p:nvSpPr>
        <p:spPr>
          <a:xfrm>
            <a:off x="0" y="9120188"/>
            <a:ext cx="3170238" cy="479425"/>
          </a:xfrm>
          <a:prstGeom prst="rect">
            <a:avLst/>
          </a:prstGeom>
        </p:spPr>
        <p:txBody>
          <a:bodyPr vert="horz" lIns="91440" tIns="45720" rIns="91440" bIns="45720" rtlCol="0" anchor="b"/>
          <a:lstStyle>
            <a:lvl1pPr algn="l" eaLnBrk="1" hangingPunct="1">
              <a:defRPr sz="1200">
                <a:cs typeface="Arial" pitchFamily="34" charset="0"/>
              </a:defRPr>
            </a:lvl1pPr>
          </a:lstStyle>
          <a:p>
            <a:pPr>
              <a:defRPr/>
            </a:pPr>
            <a:endParaRPr lang="en-US"/>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889279B-EDFB-4FE1-A8F8-30E9A50B59AD}" type="slidenum">
              <a:rPr lang="en-US" altLang="en-US"/>
              <a:pPr>
                <a:defRPr/>
              </a:pPr>
              <a:t>‹#›</a:t>
            </a:fld>
            <a:endParaRPr lang="en-US" altLang="en-US"/>
          </a:p>
        </p:txBody>
      </p:sp>
    </p:spTree>
    <p:extLst>
      <p:ext uri="{BB962C8B-B14F-4D97-AF65-F5344CB8AC3E}">
        <p14:creationId xmlns:p14="http://schemas.microsoft.com/office/powerpoint/2010/main" val="35488733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eaLnBrk="1" hangingPunct="1">
              <a:defRPr sz="1200">
                <a:cs typeface="Arial" pitchFamily="34" charset="0"/>
              </a:defRPr>
            </a:lvl1pPr>
          </a:lstStyle>
          <a:p>
            <a:pPr>
              <a:defRPr/>
            </a:pPr>
            <a:endParaRPr lang="en-US"/>
          </a:p>
        </p:txBody>
      </p:sp>
      <p:sp>
        <p:nvSpPr>
          <p:cNvPr id="3" name="Date Placeholder 2"/>
          <p:cNvSpPr>
            <a:spLocks noGrp="1"/>
          </p:cNvSpPr>
          <p:nvPr>
            <p:ph type="dt" idx="1"/>
          </p:nvPr>
        </p:nvSpPr>
        <p:spPr>
          <a:xfrm>
            <a:off x="4143375" y="0"/>
            <a:ext cx="3170238" cy="479425"/>
          </a:xfrm>
          <a:prstGeom prst="rect">
            <a:avLst/>
          </a:prstGeom>
        </p:spPr>
        <p:txBody>
          <a:bodyPr vert="horz" lIns="91440" tIns="45720" rIns="91440" bIns="45720" rtlCol="0"/>
          <a:lstStyle>
            <a:lvl1pPr algn="r" eaLnBrk="1" hangingPunct="1">
              <a:defRPr sz="1200">
                <a:cs typeface="Arial" pitchFamily="34" charset="0"/>
              </a:defRPr>
            </a:lvl1pPr>
          </a:lstStyle>
          <a:p>
            <a:pPr>
              <a:defRPr/>
            </a:pPr>
            <a:fld id="{25D96C23-77EA-47A3-BE5F-1A397126BD58}" type="datetimeFigureOut">
              <a:rPr lang="en-US"/>
              <a:pPr>
                <a:defRPr/>
              </a:pPr>
              <a:t>11/8/2017</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120188"/>
            <a:ext cx="3170238" cy="479425"/>
          </a:xfrm>
          <a:prstGeom prst="rect">
            <a:avLst/>
          </a:prstGeom>
        </p:spPr>
        <p:txBody>
          <a:bodyPr vert="horz" lIns="91440" tIns="45720" rIns="91440" bIns="45720" rtlCol="0" anchor="b"/>
          <a:lstStyle>
            <a:lvl1pPr algn="l" eaLnBrk="1" hangingPunct="1">
              <a:defRPr sz="1200">
                <a:cs typeface="Arial" pitchFamily="34" charset="0"/>
              </a:defRPr>
            </a:lvl1pPr>
          </a:lstStyle>
          <a:p>
            <a:pPr>
              <a:defRPr/>
            </a:pPr>
            <a:endParaRPr lang="en-US"/>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E0BC16B6-8C61-4083-9B26-5FD3FF6511B1}" type="slidenum">
              <a:rPr lang="en-US" altLang="en-US"/>
              <a:pPr>
                <a:defRPr/>
              </a:pPr>
              <a:t>‹#›</a:t>
            </a:fld>
            <a:endParaRPr lang="en-US" altLang="en-US"/>
          </a:p>
        </p:txBody>
      </p:sp>
    </p:spTree>
    <p:extLst>
      <p:ext uri="{BB962C8B-B14F-4D97-AF65-F5344CB8AC3E}">
        <p14:creationId xmlns:p14="http://schemas.microsoft.com/office/powerpoint/2010/main" val="18812698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2DE58BB-7876-440F-8041-148491033D32}" type="slidenum">
              <a:rPr lang="en-US" altLang="en-US" smtClean="0"/>
              <a:pPr>
                <a:spcBef>
                  <a:spcPct val="0"/>
                </a:spcBef>
              </a:pPr>
              <a:t>1</a:t>
            </a:fld>
            <a:endParaRPr lang="en-US" altLang="en-US"/>
          </a:p>
        </p:txBody>
      </p:sp>
    </p:spTree>
    <p:extLst>
      <p:ext uri="{BB962C8B-B14F-4D97-AF65-F5344CB8AC3E}">
        <p14:creationId xmlns:p14="http://schemas.microsoft.com/office/powerpoint/2010/main" val="32718557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63BD24-7FE0-41D8-A2F1-7D9BF5CAA689}" type="slidenum">
              <a:rPr lang="en-US" altLang="en-US" smtClean="0"/>
              <a:pPr>
                <a:spcBef>
                  <a:spcPct val="0"/>
                </a:spcBef>
              </a:pPr>
              <a:t>10</a:t>
            </a:fld>
            <a:endParaRPr lang="en-US" altLang="en-US"/>
          </a:p>
        </p:txBody>
      </p:sp>
    </p:spTree>
    <p:extLst>
      <p:ext uri="{BB962C8B-B14F-4D97-AF65-F5344CB8AC3E}">
        <p14:creationId xmlns:p14="http://schemas.microsoft.com/office/powerpoint/2010/main" val="34724110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63BD24-7FE0-41D8-A2F1-7D9BF5CAA689}" type="slidenum">
              <a:rPr lang="en-US" altLang="en-US" smtClean="0"/>
              <a:pPr>
                <a:spcBef>
                  <a:spcPct val="0"/>
                </a:spcBef>
              </a:pPr>
              <a:t>11</a:t>
            </a:fld>
            <a:endParaRPr lang="en-US" altLang="en-US"/>
          </a:p>
        </p:txBody>
      </p:sp>
    </p:spTree>
    <p:extLst>
      <p:ext uri="{BB962C8B-B14F-4D97-AF65-F5344CB8AC3E}">
        <p14:creationId xmlns:p14="http://schemas.microsoft.com/office/powerpoint/2010/main" val="15661559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63BD24-7FE0-41D8-A2F1-7D9BF5CAA689}" type="slidenum">
              <a:rPr lang="en-US" altLang="en-US" smtClean="0"/>
              <a:pPr>
                <a:spcBef>
                  <a:spcPct val="0"/>
                </a:spcBef>
              </a:pPr>
              <a:t>12</a:t>
            </a:fld>
            <a:endParaRPr lang="en-US" altLang="en-US"/>
          </a:p>
        </p:txBody>
      </p:sp>
    </p:spTree>
    <p:extLst>
      <p:ext uri="{BB962C8B-B14F-4D97-AF65-F5344CB8AC3E}">
        <p14:creationId xmlns:p14="http://schemas.microsoft.com/office/powerpoint/2010/main" val="25236138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63BD24-7FE0-41D8-A2F1-7D9BF5CAA689}" type="slidenum">
              <a:rPr lang="en-US" altLang="en-US" smtClean="0"/>
              <a:pPr>
                <a:spcBef>
                  <a:spcPct val="0"/>
                </a:spcBef>
              </a:pPr>
              <a:t>13</a:t>
            </a:fld>
            <a:endParaRPr lang="en-US" altLang="en-US"/>
          </a:p>
        </p:txBody>
      </p:sp>
    </p:spTree>
    <p:extLst>
      <p:ext uri="{BB962C8B-B14F-4D97-AF65-F5344CB8AC3E}">
        <p14:creationId xmlns:p14="http://schemas.microsoft.com/office/powerpoint/2010/main" val="39968150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63BD24-7FE0-41D8-A2F1-7D9BF5CAA689}" type="slidenum">
              <a:rPr lang="en-US" altLang="en-US" smtClean="0"/>
              <a:pPr>
                <a:spcBef>
                  <a:spcPct val="0"/>
                </a:spcBef>
              </a:pPr>
              <a:t>14</a:t>
            </a:fld>
            <a:endParaRPr lang="en-US" altLang="en-US"/>
          </a:p>
        </p:txBody>
      </p:sp>
    </p:spTree>
    <p:extLst>
      <p:ext uri="{BB962C8B-B14F-4D97-AF65-F5344CB8AC3E}">
        <p14:creationId xmlns:p14="http://schemas.microsoft.com/office/powerpoint/2010/main" val="23291352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63BD24-7FE0-41D8-A2F1-7D9BF5CAA689}" type="slidenum">
              <a:rPr lang="en-US" altLang="en-US" smtClean="0"/>
              <a:pPr>
                <a:spcBef>
                  <a:spcPct val="0"/>
                </a:spcBef>
              </a:pPr>
              <a:t>15</a:t>
            </a:fld>
            <a:endParaRPr lang="en-US" altLang="en-US"/>
          </a:p>
        </p:txBody>
      </p:sp>
    </p:spTree>
    <p:extLst>
      <p:ext uri="{BB962C8B-B14F-4D97-AF65-F5344CB8AC3E}">
        <p14:creationId xmlns:p14="http://schemas.microsoft.com/office/powerpoint/2010/main" val="28401862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63BD24-7FE0-41D8-A2F1-7D9BF5CAA689}" type="slidenum">
              <a:rPr lang="en-US" altLang="en-US" smtClean="0"/>
              <a:pPr>
                <a:spcBef>
                  <a:spcPct val="0"/>
                </a:spcBef>
              </a:pPr>
              <a:t>16</a:t>
            </a:fld>
            <a:endParaRPr lang="en-US" altLang="en-US"/>
          </a:p>
        </p:txBody>
      </p:sp>
    </p:spTree>
    <p:extLst>
      <p:ext uri="{BB962C8B-B14F-4D97-AF65-F5344CB8AC3E}">
        <p14:creationId xmlns:p14="http://schemas.microsoft.com/office/powerpoint/2010/main" val="27650236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63BD24-7FE0-41D8-A2F1-7D9BF5CAA689}" type="slidenum">
              <a:rPr lang="en-US" altLang="en-US" smtClean="0"/>
              <a:pPr>
                <a:spcBef>
                  <a:spcPct val="0"/>
                </a:spcBef>
              </a:pPr>
              <a:t>17</a:t>
            </a:fld>
            <a:endParaRPr lang="en-US" altLang="en-US"/>
          </a:p>
        </p:txBody>
      </p:sp>
    </p:spTree>
    <p:extLst>
      <p:ext uri="{BB962C8B-B14F-4D97-AF65-F5344CB8AC3E}">
        <p14:creationId xmlns:p14="http://schemas.microsoft.com/office/powerpoint/2010/main" val="30270592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63BD24-7FE0-41D8-A2F1-7D9BF5CAA689}" type="slidenum">
              <a:rPr lang="en-US" altLang="en-US" smtClean="0"/>
              <a:pPr>
                <a:spcBef>
                  <a:spcPct val="0"/>
                </a:spcBef>
              </a:pPr>
              <a:t>18</a:t>
            </a:fld>
            <a:endParaRPr lang="en-US" altLang="en-US"/>
          </a:p>
        </p:txBody>
      </p:sp>
    </p:spTree>
    <p:extLst>
      <p:ext uri="{BB962C8B-B14F-4D97-AF65-F5344CB8AC3E}">
        <p14:creationId xmlns:p14="http://schemas.microsoft.com/office/powerpoint/2010/main" val="24954293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63BD24-7FE0-41D8-A2F1-7D9BF5CAA689}" type="slidenum">
              <a:rPr lang="en-US" altLang="en-US" smtClean="0"/>
              <a:pPr>
                <a:spcBef>
                  <a:spcPct val="0"/>
                </a:spcBef>
              </a:pPr>
              <a:t>19</a:t>
            </a:fld>
            <a:endParaRPr lang="en-US" altLang="en-US"/>
          </a:p>
        </p:txBody>
      </p:sp>
    </p:spTree>
    <p:extLst>
      <p:ext uri="{BB962C8B-B14F-4D97-AF65-F5344CB8AC3E}">
        <p14:creationId xmlns:p14="http://schemas.microsoft.com/office/powerpoint/2010/main" val="41878493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FEF904F-D2AD-4DF7-9C48-A144254581A7}" type="slidenum">
              <a:rPr lang="en-US" altLang="en-US" smtClean="0"/>
              <a:pPr>
                <a:spcBef>
                  <a:spcPct val="0"/>
                </a:spcBef>
              </a:pPr>
              <a:t>2</a:t>
            </a:fld>
            <a:endParaRPr lang="en-US" altLang="en-US"/>
          </a:p>
        </p:txBody>
      </p:sp>
    </p:spTree>
    <p:extLst>
      <p:ext uri="{BB962C8B-B14F-4D97-AF65-F5344CB8AC3E}">
        <p14:creationId xmlns:p14="http://schemas.microsoft.com/office/powerpoint/2010/main" val="8346121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63BD24-7FE0-41D8-A2F1-7D9BF5CAA689}" type="slidenum">
              <a:rPr lang="en-US" altLang="en-US" smtClean="0"/>
              <a:pPr>
                <a:spcBef>
                  <a:spcPct val="0"/>
                </a:spcBef>
              </a:pPr>
              <a:t>20</a:t>
            </a:fld>
            <a:endParaRPr lang="en-US" altLang="en-US"/>
          </a:p>
        </p:txBody>
      </p:sp>
    </p:spTree>
    <p:extLst>
      <p:ext uri="{BB962C8B-B14F-4D97-AF65-F5344CB8AC3E}">
        <p14:creationId xmlns:p14="http://schemas.microsoft.com/office/powerpoint/2010/main" val="12397392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63BD24-7FE0-41D8-A2F1-7D9BF5CAA689}" type="slidenum">
              <a:rPr lang="en-US" altLang="en-US" smtClean="0"/>
              <a:pPr>
                <a:spcBef>
                  <a:spcPct val="0"/>
                </a:spcBef>
              </a:pPr>
              <a:t>21</a:t>
            </a:fld>
            <a:endParaRPr lang="en-US" altLang="en-US"/>
          </a:p>
        </p:txBody>
      </p:sp>
    </p:spTree>
    <p:extLst>
      <p:ext uri="{BB962C8B-B14F-4D97-AF65-F5344CB8AC3E}">
        <p14:creationId xmlns:p14="http://schemas.microsoft.com/office/powerpoint/2010/main" val="36791204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63BD24-7FE0-41D8-A2F1-7D9BF5CAA689}" type="slidenum">
              <a:rPr lang="en-US" altLang="en-US" smtClean="0"/>
              <a:pPr>
                <a:spcBef>
                  <a:spcPct val="0"/>
                </a:spcBef>
              </a:pPr>
              <a:t>22</a:t>
            </a:fld>
            <a:endParaRPr lang="en-US" altLang="en-US"/>
          </a:p>
        </p:txBody>
      </p:sp>
    </p:spTree>
    <p:extLst>
      <p:ext uri="{BB962C8B-B14F-4D97-AF65-F5344CB8AC3E}">
        <p14:creationId xmlns:p14="http://schemas.microsoft.com/office/powerpoint/2010/main" val="804326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63BD24-7FE0-41D8-A2F1-7D9BF5CAA689}" type="slidenum">
              <a:rPr lang="en-US" altLang="en-US" smtClean="0"/>
              <a:pPr>
                <a:spcBef>
                  <a:spcPct val="0"/>
                </a:spcBef>
              </a:pPr>
              <a:t>23</a:t>
            </a:fld>
            <a:endParaRPr lang="en-US" altLang="en-US"/>
          </a:p>
        </p:txBody>
      </p:sp>
    </p:spTree>
    <p:extLst>
      <p:ext uri="{BB962C8B-B14F-4D97-AF65-F5344CB8AC3E}">
        <p14:creationId xmlns:p14="http://schemas.microsoft.com/office/powerpoint/2010/main" val="15218845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63BD24-7FE0-41D8-A2F1-7D9BF5CAA689}" type="slidenum">
              <a:rPr lang="en-US" altLang="en-US" smtClean="0"/>
              <a:pPr>
                <a:spcBef>
                  <a:spcPct val="0"/>
                </a:spcBef>
              </a:pPr>
              <a:t>24</a:t>
            </a:fld>
            <a:endParaRPr lang="en-US" altLang="en-US"/>
          </a:p>
        </p:txBody>
      </p:sp>
    </p:spTree>
    <p:extLst>
      <p:ext uri="{BB962C8B-B14F-4D97-AF65-F5344CB8AC3E}">
        <p14:creationId xmlns:p14="http://schemas.microsoft.com/office/powerpoint/2010/main" val="66182914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63BD24-7FE0-41D8-A2F1-7D9BF5CAA689}" type="slidenum">
              <a:rPr lang="en-US" altLang="en-US" smtClean="0"/>
              <a:pPr>
                <a:spcBef>
                  <a:spcPct val="0"/>
                </a:spcBef>
              </a:pPr>
              <a:t>25</a:t>
            </a:fld>
            <a:endParaRPr lang="en-US" altLang="en-US"/>
          </a:p>
        </p:txBody>
      </p:sp>
    </p:spTree>
    <p:extLst>
      <p:ext uri="{BB962C8B-B14F-4D97-AF65-F5344CB8AC3E}">
        <p14:creationId xmlns:p14="http://schemas.microsoft.com/office/powerpoint/2010/main" val="159919433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63BD24-7FE0-41D8-A2F1-7D9BF5CAA689}" type="slidenum">
              <a:rPr lang="en-US" altLang="en-US" smtClean="0"/>
              <a:pPr>
                <a:spcBef>
                  <a:spcPct val="0"/>
                </a:spcBef>
              </a:pPr>
              <a:t>26</a:t>
            </a:fld>
            <a:endParaRPr lang="en-US" altLang="en-US"/>
          </a:p>
        </p:txBody>
      </p:sp>
    </p:spTree>
    <p:extLst>
      <p:ext uri="{BB962C8B-B14F-4D97-AF65-F5344CB8AC3E}">
        <p14:creationId xmlns:p14="http://schemas.microsoft.com/office/powerpoint/2010/main" val="414079794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63BD24-7FE0-41D8-A2F1-7D9BF5CAA689}" type="slidenum">
              <a:rPr lang="en-US" altLang="en-US" smtClean="0"/>
              <a:pPr>
                <a:spcBef>
                  <a:spcPct val="0"/>
                </a:spcBef>
              </a:pPr>
              <a:t>27</a:t>
            </a:fld>
            <a:endParaRPr lang="en-US" altLang="en-US"/>
          </a:p>
        </p:txBody>
      </p:sp>
    </p:spTree>
    <p:extLst>
      <p:ext uri="{BB962C8B-B14F-4D97-AF65-F5344CB8AC3E}">
        <p14:creationId xmlns:p14="http://schemas.microsoft.com/office/powerpoint/2010/main" val="196536517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63BD24-7FE0-41D8-A2F1-7D9BF5CAA689}" type="slidenum">
              <a:rPr lang="en-US" altLang="en-US" smtClean="0"/>
              <a:pPr>
                <a:spcBef>
                  <a:spcPct val="0"/>
                </a:spcBef>
              </a:pPr>
              <a:t>28</a:t>
            </a:fld>
            <a:endParaRPr lang="en-US" altLang="en-US"/>
          </a:p>
        </p:txBody>
      </p:sp>
    </p:spTree>
    <p:extLst>
      <p:ext uri="{BB962C8B-B14F-4D97-AF65-F5344CB8AC3E}">
        <p14:creationId xmlns:p14="http://schemas.microsoft.com/office/powerpoint/2010/main" val="324627837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63BD24-7FE0-41D8-A2F1-7D9BF5CAA689}" type="slidenum">
              <a:rPr lang="en-US" altLang="en-US" smtClean="0"/>
              <a:pPr>
                <a:spcBef>
                  <a:spcPct val="0"/>
                </a:spcBef>
              </a:pPr>
              <a:t>29</a:t>
            </a:fld>
            <a:endParaRPr lang="en-US" altLang="en-US"/>
          </a:p>
        </p:txBody>
      </p:sp>
    </p:spTree>
    <p:extLst>
      <p:ext uri="{BB962C8B-B14F-4D97-AF65-F5344CB8AC3E}">
        <p14:creationId xmlns:p14="http://schemas.microsoft.com/office/powerpoint/2010/main" val="9216802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E38188D-918F-4772-B8A2-9DD8950E9EF5}" type="slidenum">
              <a:rPr lang="en-US" altLang="en-US" smtClean="0"/>
              <a:pPr>
                <a:spcBef>
                  <a:spcPct val="0"/>
                </a:spcBef>
              </a:pPr>
              <a:t>3</a:t>
            </a:fld>
            <a:endParaRPr lang="en-US" altLang="en-US"/>
          </a:p>
        </p:txBody>
      </p:sp>
    </p:spTree>
    <p:extLst>
      <p:ext uri="{BB962C8B-B14F-4D97-AF65-F5344CB8AC3E}">
        <p14:creationId xmlns:p14="http://schemas.microsoft.com/office/powerpoint/2010/main" val="26386336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63BD24-7FE0-41D8-A2F1-7D9BF5CAA689}" type="slidenum">
              <a:rPr lang="en-US" altLang="en-US" smtClean="0"/>
              <a:pPr>
                <a:spcBef>
                  <a:spcPct val="0"/>
                </a:spcBef>
              </a:pPr>
              <a:t>30</a:t>
            </a:fld>
            <a:endParaRPr lang="en-US" altLang="en-US"/>
          </a:p>
        </p:txBody>
      </p:sp>
    </p:spTree>
    <p:extLst>
      <p:ext uri="{BB962C8B-B14F-4D97-AF65-F5344CB8AC3E}">
        <p14:creationId xmlns:p14="http://schemas.microsoft.com/office/powerpoint/2010/main" val="109560627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63BD24-7FE0-41D8-A2F1-7D9BF5CAA689}" type="slidenum">
              <a:rPr lang="en-US" altLang="en-US" smtClean="0"/>
              <a:pPr>
                <a:spcBef>
                  <a:spcPct val="0"/>
                </a:spcBef>
              </a:pPr>
              <a:t>31</a:t>
            </a:fld>
            <a:endParaRPr lang="en-US" altLang="en-US"/>
          </a:p>
        </p:txBody>
      </p:sp>
    </p:spTree>
    <p:extLst>
      <p:ext uri="{BB962C8B-B14F-4D97-AF65-F5344CB8AC3E}">
        <p14:creationId xmlns:p14="http://schemas.microsoft.com/office/powerpoint/2010/main" val="266479108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63BD24-7FE0-41D8-A2F1-7D9BF5CAA689}" type="slidenum">
              <a:rPr lang="en-US" altLang="en-US" smtClean="0"/>
              <a:pPr>
                <a:spcBef>
                  <a:spcPct val="0"/>
                </a:spcBef>
              </a:pPr>
              <a:t>32</a:t>
            </a:fld>
            <a:endParaRPr lang="en-US" altLang="en-US"/>
          </a:p>
        </p:txBody>
      </p:sp>
    </p:spTree>
    <p:extLst>
      <p:ext uri="{BB962C8B-B14F-4D97-AF65-F5344CB8AC3E}">
        <p14:creationId xmlns:p14="http://schemas.microsoft.com/office/powerpoint/2010/main" val="110112181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63BD24-7FE0-41D8-A2F1-7D9BF5CAA689}" type="slidenum">
              <a:rPr lang="en-US" altLang="en-US" smtClean="0"/>
              <a:pPr>
                <a:spcBef>
                  <a:spcPct val="0"/>
                </a:spcBef>
              </a:pPr>
              <a:t>33</a:t>
            </a:fld>
            <a:endParaRPr lang="en-US" altLang="en-US"/>
          </a:p>
        </p:txBody>
      </p:sp>
    </p:spTree>
    <p:extLst>
      <p:ext uri="{BB962C8B-B14F-4D97-AF65-F5344CB8AC3E}">
        <p14:creationId xmlns:p14="http://schemas.microsoft.com/office/powerpoint/2010/main" val="12151368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16C91C2-15F1-4675-9051-3E5251112C8B}" type="slidenum">
              <a:rPr lang="en-US" altLang="en-US" smtClean="0"/>
              <a:pPr>
                <a:spcBef>
                  <a:spcPct val="0"/>
                </a:spcBef>
              </a:pPr>
              <a:t>4</a:t>
            </a:fld>
            <a:endParaRPr lang="en-US" altLang="en-US"/>
          </a:p>
        </p:txBody>
      </p:sp>
    </p:spTree>
    <p:extLst>
      <p:ext uri="{BB962C8B-B14F-4D97-AF65-F5344CB8AC3E}">
        <p14:creationId xmlns:p14="http://schemas.microsoft.com/office/powerpoint/2010/main" val="22028466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63BD24-7FE0-41D8-A2F1-7D9BF5CAA689}" type="slidenum">
              <a:rPr lang="en-US" altLang="en-US" smtClean="0"/>
              <a:pPr>
                <a:spcBef>
                  <a:spcPct val="0"/>
                </a:spcBef>
              </a:pPr>
              <a:t>5</a:t>
            </a:fld>
            <a:endParaRPr lang="en-US" altLang="en-US"/>
          </a:p>
        </p:txBody>
      </p:sp>
    </p:spTree>
    <p:extLst>
      <p:ext uri="{BB962C8B-B14F-4D97-AF65-F5344CB8AC3E}">
        <p14:creationId xmlns:p14="http://schemas.microsoft.com/office/powerpoint/2010/main" val="36458129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63BD24-7FE0-41D8-A2F1-7D9BF5CAA689}" type="slidenum">
              <a:rPr lang="en-US" altLang="en-US" smtClean="0"/>
              <a:pPr>
                <a:spcBef>
                  <a:spcPct val="0"/>
                </a:spcBef>
              </a:pPr>
              <a:t>6</a:t>
            </a:fld>
            <a:endParaRPr lang="en-US" altLang="en-US"/>
          </a:p>
        </p:txBody>
      </p:sp>
    </p:spTree>
    <p:extLst>
      <p:ext uri="{BB962C8B-B14F-4D97-AF65-F5344CB8AC3E}">
        <p14:creationId xmlns:p14="http://schemas.microsoft.com/office/powerpoint/2010/main" val="19707181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63BD24-7FE0-41D8-A2F1-7D9BF5CAA689}" type="slidenum">
              <a:rPr lang="en-US" altLang="en-US" smtClean="0"/>
              <a:pPr>
                <a:spcBef>
                  <a:spcPct val="0"/>
                </a:spcBef>
              </a:pPr>
              <a:t>7</a:t>
            </a:fld>
            <a:endParaRPr lang="en-US" altLang="en-US"/>
          </a:p>
        </p:txBody>
      </p:sp>
    </p:spTree>
    <p:extLst>
      <p:ext uri="{BB962C8B-B14F-4D97-AF65-F5344CB8AC3E}">
        <p14:creationId xmlns:p14="http://schemas.microsoft.com/office/powerpoint/2010/main" val="29470154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63BD24-7FE0-41D8-A2F1-7D9BF5CAA689}" type="slidenum">
              <a:rPr lang="en-US" altLang="en-US" smtClean="0"/>
              <a:pPr>
                <a:spcBef>
                  <a:spcPct val="0"/>
                </a:spcBef>
              </a:pPr>
              <a:t>8</a:t>
            </a:fld>
            <a:endParaRPr lang="en-US" altLang="en-US"/>
          </a:p>
        </p:txBody>
      </p:sp>
    </p:spTree>
    <p:extLst>
      <p:ext uri="{BB962C8B-B14F-4D97-AF65-F5344CB8AC3E}">
        <p14:creationId xmlns:p14="http://schemas.microsoft.com/office/powerpoint/2010/main" val="9580447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63BD24-7FE0-41D8-A2F1-7D9BF5CAA689}" type="slidenum">
              <a:rPr lang="en-US" altLang="en-US" smtClean="0"/>
              <a:pPr>
                <a:spcBef>
                  <a:spcPct val="0"/>
                </a:spcBef>
              </a:pPr>
              <a:t>9</a:t>
            </a:fld>
            <a:endParaRPr lang="en-US" altLang="en-US"/>
          </a:p>
        </p:txBody>
      </p:sp>
    </p:spTree>
    <p:extLst>
      <p:ext uri="{BB962C8B-B14F-4D97-AF65-F5344CB8AC3E}">
        <p14:creationId xmlns:p14="http://schemas.microsoft.com/office/powerpoint/2010/main" val="12130272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367DDA6A-4EE6-47B1-BC9A-C2536A9E9CEE}" type="datetimeFigureOut">
              <a:rPr lang="en-US"/>
              <a:pPr>
                <a:defRPr/>
              </a:pPr>
              <a:t>11/8/2017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CF388E9-13CA-47A4-B438-4ADE99DB9DBF}" type="slidenum">
              <a:rPr lang="en-US" altLang="en-US"/>
              <a:pPr>
                <a:defRPr/>
              </a:pPr>
              <a:t>‹#›</a:t>
            </a:fld>
            <a:endParaRPr lang="en-US" altLang="en-US"/>
          </a:p>
        </p:txBody>
      </p:sp>
    </p:spTree>
    <p:extLst>
      <p:ext uri="{BB962C8B-B14F-4D97-AF65-F5344CB8AC3E}">
        <p14:creationId xmlns:p14="http://schemas.microsoft.com/office/powerpoint/2010/main" val="611531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1754683-90D6-4CE5-BF2A-B5F8C3BBB72D}" type="datetimeFigureOut">
              <a:rPr lang="en-US"/>
              <a:pPr>
                <a:defRPr/>
              </a:pPr>
              <a:t>11/8/2017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1FF4163-BFFA-4F87-A018-71FF77F5A0C9}" type="slidenum">
              <a:rPr lang="en-US" altLang="en-US"/>
              <a:pPr>
                <a:defRPr/>
              </a:pPr>
              <a:t>‹#›</a:t>
            </a:fld>
            <a:endParaRPr lang="en-US" altLang="en-US"/>
          </a:p>
        </p:txBody>
      </p:sp>
    </p:spTree>
    <p:extLst>
      <p:ext uri="{BB962C8B-B14F-4D97-AF65-F5344CB8AC3E}">
        <p14:creationId xmlns:p14="http://schemas.microsoft.com/office/powerpoint/2010/main" val="2766439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198C2889-0F7C-4CF2-BA25-5DF76FAF0E68}" type="datetimeFigureOut">
              <a:rPr lang="en-US"/>
              <a:pPr>
                <a:defRPr/>
              </a:pPr>
              <a:t>11/8/2017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C2B3D1B-17E4-4AD9-8E84-809D3432C8CE}" type="slidenum">
              <a:rPr lang="en-US" altLang="en-US"/>
              <a:pPr>
                <a:defRPr/>
              </a:pPr>
              <a:t>‹#›</a:t>
            </a:fld>
            <a:endParaRPr lang="en-US" altLang="en-US"/>
          </a:p>
        </p:txBody>
      </p:sp>
    </p:spTree>
    <p:extLst>
      <p:ext uri="{BB962C8B-B14F-4D97-AF65-F5344CB8AC3E}">
        <p14:creationId xmlns:p14="http://schemas.microsoft.com/office/powerpoint/2010/main" val="1857840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2DFD804C-41B3-4F99-9832-4F0EEFA1F75A}" type="datetimeFigureOut">
              <a:rPr lang="en-US"/>
              <a:pPr>
                <a:defRPr/>
              </a:pPr>
              <a:t>11/8/2017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914A007-BC34-4100-8F6E-CF35588D3E68}" type="slidenum">
              <a:rPr lang="en-US" altLang="en-US"/>
              <a:pPr>
                <a:defRPr/>
              </a:pPr>
              <a:t>‹#›</a:t>
            </a:fld>
            <a:endParaRPr lang="en-US" altLang="en-US"/>
          </a:p>
        </p:txBody>
      </p:sp>
    </p:spTree>
    <p:extLst>
      <p:ext uri="{BB962C8B-B14F-4D97-AF65-F5344CB8AC3E}">
        <p14:creationId xmlns:p14="http://schemas.microsoft.com/office/powerpoint/2010/main" val="76528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2D623111-EB36-4F88-BC29-7E93FB689058}" type="datetimeFigureOut">
              <a:rPr lang="en-US"/>
              <a:pPr>
                <a:defRPr/>
              </a:pPr>
              <a:t>11/8/2017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B7E0266-F06D-4B1E-9949-05520C12C3D7}" type="slidenum">
              <a:rPr lang="en-US" altLang="en-US"/>
              <a:pPr>
                <a:defRPr/>
              </a:pPr>
              <a:t>‹#›</a:t>
            </a:fld>
            <a:endParaRPr lang="en-US" altLang="en-US"/>
          </a:p>
        </p:txBody>
      </p:sp>
    </p:spTree>
    <p:extLst>
      <p:ext uri="{BB962C8B-B14F-4D97-AF65-F5344CB8AC3E}">
        <p14:creationId xmlns:p14="http://schemas.microsoft.com/office/powerpoint/2010/main" val="3725545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83E66797-ECA4-42F3-8599-1861620294A0}" type="datetimeFigureOut">
              <a:rPr lang="en-US"/>
              <a:pPr>
                <a:defRPr/>
              </a:pPr>
              <a:t>11/8/2017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810FBDA-985A-4BC7-B306-28201F543431}" type="slidenum">
              <a:rPr lang="en-US" altLang="en-US"/>
              <a:pPr>
                <a:defRPr/>
              </a:pPr>
              <a:t>‹#›</a:t>
            </a:fld>
            <a:endParaRPr lang="en-US" altLang="en-US"/>
          </a:p>
        </p:txBody>
      </p:sp>
    </p:spTree>
    <p:extLst>
      <p:ext uri="{BB962C8B-B14F-4D97-AF65-F5344CB8AC3E}">
        <p14:creationId xmlns:p14="http://schemas.microsoft.com/office/powerpoint/2010/main" val="6375078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6F713331-5ADA-42A8-8D2E-7627DF9AC578}" type="datetimeFigureOut">
              <a:rPr lang="en-US"/>
              <a:pPr>
                <a:defRPr/>
              </a:pPr>
              <a:t>11/8/2017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2C495DD-F908-4AC5-A736-4FBA5E690D40}" type="slidenum">
              <a:rPr lang="en-US" altLang="en-US"/>
              <a:pPr>
                <a:defRPr/>
              </a:pPr>
              <a:t>‹#›</a:t>
            </a:fld>
            <a:endParaRPr lang="en-US" altLang="en-US"/>
          </a:p>
        </p:txBody>
      </p:sp>
    </p:spTree>
    <p:extLst>
      <p:ext uri="{BB962C8B-B14F-4D97-AF65-F5344CB8AC3E}">
        <p14:creationId xmlns:p14="http://schemas.microsoft.com/office/powerpoint/2010/main" val="3968694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49E9FC72-4F07-44DB-B50D-4A93E4EAFDE8}" type="datetimeFigureOut">
              <a:rPr lang="en-US"/>
              <a:pPr>
                <a:defRPr/>
              </a:pPr>
              <a:t>11/8/2017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AB5A888-E6C3-43A7-A732-97BBF1C6915A}" type="slidenum">
              <a:rPr lang="en-US" altLang="en-US"/>
              <a:pPr>
                <a:defRPr/>
              </a:pPr>
              <a:t>‹#›</a:t>
            </a:fld>
            <a:endParaRPr lang="en-US" altLang="en-US"/>
          </a:p>
        </p:txBody>
      </p:sp>
    </p:spTree>
    <p:extLst>
      <p:ext uri="{BB962C8B-B14F-4D97-AF65-F5344CB8AC3E}">
        <p14:creationId xmlns:p14="http://schemas.microsoft.com/office/powerpoint/2010/main" val="1725883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69514D1-BEF0-4940-9920-FE18307C2A6B}" type="datetimeFigureOut">
              <a:rPr lang="en-US"/>
              <a:pPr>
                <a:defRPr/>
              </a:pPr>
              <a:t>11/8/2017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284B02F-F9C9-45FB-81FD-CFECB81DB2E2}" type="slidenum">
              <a:rPr lang="en-US" altLang="en-US"/>
              <a:pPr>
                <a:defRPr/>
              </a:pPr>
              <a:t>‹#›</a:t>
            </a:fld>
            <a:endParaRPr lang="en-US" altLang="en-US"/>
          </a:p>
        </p:txBody>
      </p:sp>
    </p:spTree>
    <p:extLst>
      <p:ext uri="{BB962C8B-B14F-4D97-AF65-F5344CB8AC3E}">
        <p14:creationId xmlns:p14="http://schemas.microsoft.com/office/powerpoint/2010/main" val="2726595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C9267480-47A9-4D20-A924-E4A8A326F786}" type="datetimeFigureOut">
              <a:rPr lang="en-US"/>
              <a:pPr>
                <a:defRPr/>
              </a:pPr>
              <a:t>11/8/2017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55B03A7-A113-4EAB-86DB-95B55104B302}" type="slidenum">
              <a:rPr lang="en-US" altLang="en-US"/>
              <a:pPr>
                <a:defRPr/>
              </a:pPr>
              <a:t>‹#›</a:t>
            </a:fld>
            <a:endParaRPr lang="en-US" altLang="en-US"/>
          </a:p>
        </p:txBody>
      </p:sp>
    </p:spTree>
    <p:extLst>
      <p:ext uri="{BB962C8B-B14F-4D97-AF65-F5344CB8AC3E}">
        <p14:creationId xmlns:p14="http://schemas.microsoft.com/office/powerpoint/2010/main" val="2372370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AE85F6BA-C3D7-4359-9FB2-744CE650FFA7}" type="datetimeFigureOut">
              <a:rPr lang="en-US"/>
              <a:pPr>
                <a:defRPr/>
              </a:pPr>
              <a:t>11/8/2017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09B50C1-B2CA-4400-A1C1-728B1598D201}" type="slidenum">
              <a:rPr lang="en-US" altLang="en-US"/>
              <a:pPr>
                <a:defRPr/>
              </a:pPr>
              <a:t>‹#›</a:t>
            </a:fld>
            <a:endParaRPr lang="en-US" altLang="en-US"/>
          </a:p>
        </p:txBody>
      </p:sp>
    </p:spTree>
    <p:extLst>
      <p:ext uri="{BB962C8B-B14F-4D97-AF65-F5344CB8AC3E}">
        <p14:creationId xmlns:p14="http://schemas.microsoft.com/office/powerpoint/2010/main" val="30975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66427156-D07C-4C01-A8E3-BA5FCDFB840C}" type="datetimeFigureOut">
              <a:rPr lang="en-US"/>
              <a:pPr>
                <a:defRPr/>
              </a:pPr>
              <a:t>11/8/2017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60FB0991-87CB-4380-8C06-F0F1E05F1F3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hyperlink" Target="https://www.cms.gov/Medicare/Provider-Enrollment-and-Certification/GuidanceforLawsAndRegulations/Downloads/Advance-Appendix-PP-Including-Phase-2-.pdf" TargetMode="External"/></Relationships>
</file>

<file path=ppt/slides/_rels/slide3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144000" cy="21336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4099" name="Title 1"/>
          <p:cNvSpPr>
            <a:spLocks noGrp="1"/>
          </p:cNvSpPr>
          <p:nvPr>
            <p:ph type="ctrTitle"/>
          </p:nvPr>
        </p:nvSpPr>
        <p:spPr>
          <a:xfrm>
            <a:off x="685800" y="2362200"/>
            <a:ext cx="7772400" cy="1470025"/>
          </a:xfrm>
        </p:spPr>
        <p:txBody>
          <a:bodyPr/>
          <a:lstStyle/>
          <a:p>
            <a:pPr eaLnBrk="1" hangingPunct="1"/>
            <a:r>
              <a:rPr lang="en-US" altLang="en-US" sz="6000" dirty="0">
                <a:latin typeface="Arial" panose="020B0604020202020204" pitchFamily="34" charset="0"/>
                <a:cs typeface="Arial" panose="020B0604020202020204" pitchFamily="34" charset="0"/>
              </a:rPr>
              <a:t>Ethics and You</a:t>
            </a:r>
          </a:p>
        </p:txBody>
      </p:sp>
      <p:sp>
        <p:nvSpPr>
          <p:cNvPr id="3" name="Subtitle 2"/>
          <p:cNvSpPr>
            <a:spLocks noGrp="1"/>
          </p:cNvSpPr>
          <p:nvPr>
            <p:ph type="subTitle" idx="1"/>
          </p:nvPr>
        </p:nvSpPr>
        <p:spPr>
          <a:xfrm>
            <a:off x="2590800" y="3660775"/>
            <a:ext cx="3352800" cy="609600"/>
          </a:xfrm>
        </p:spPr>
        <p:txBody>
          <a:bodyPr rtlCol="0">
            <a:normAutofit fontScale="47500" lnSpcReduction="20000"/>
          </a:bodyPr>
          <a:lstStyle/>
          <a:p>
            <a:pPr eaLnBrk="1" fontAlgn="auto" hangingPunct="1">
              <a:spcAft>
                <a:spcPts val="0"/>
              </a:spcAft>
              <a:defRPr/>
            </a:pPr>
            <a:r>
              <a:rPr lang="en-US" dirty="0">
                <a:latin typeface="Arial" panose="020B0604020202020204" pitchFamily="34" charset="0"/>
                <a:cs typeface="Arial" panose="020B0604020202020204" pitchFamily="34" charset="0"/>
              </a:rPr>
              <a:t>November 2017</a:t>
            </a:r>
          </a:p>
          <a:p>
            <a:pPr eaLnBrk="1" fontAlgn="auto" hangingPunct="1">
              <a:spcAft>
                <a:spcPts val="0"/>
              </a:spcAft>
              <a:defRPr/>
            </a:pPr>
            <a:r>
              <a:rPr lang="en-US" dirty="0">
                <a:latin typeface="Arial" panose="020B0604020202020204" pitchFamily="34" charset="0"/>
                <a:cs typeface="Arial" panose="020B0604020202020204" pitchFamily="34" charset="0"/>
              </a:rPr>
              <a:t>Ken Hanson, BS, CPM, CDM, CFPP</a:t>
            </a:r>
          </a:p>
        </p:txBody>
      </p:sp>
      <p:pic>
        <p:nvPicPr>
          <p:cNvPr id="4101" name="Picture 4"/>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819650"/>
            <a:ext cx="3048000" cy="2038350"/>
          </a:xfrm>
          <a:prstGeom prst="rect">
            <a:avLst/>
          </a:prstGeom>
          <a:noFill/>
          <a:ln w="38100">
            <a:solidFill>
              <a:srgbClr val="EC1C24"/>
            </a:solidFill>
            <a:miter lim="800000"/>
            <a:headEnd/>
            <a:tailEnd/>
          </a:ln>
          <a:extLst>
            <a:ext uri="{909E8E84-426E-40DD-AFC4-6F175D3DCCD1}">
              <a14:hiddenFill xmlns:a14="http://schemas.microsoft.com/office/drawing/2010/main">
                <a:solidFill>
                  <a:srgbClr val="FFFFFF"/>
                </a:solidFill>
              </a14:hiddenFill>
            </a:ext>
          </a:extLst>
        </p:spPr>
      </p:pic>
      <p:pic>
        <p:nvPicPr>
          <p:cNvPr id="4102" name="Picture 5"/>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48000" y="4819650"/>
            <a:ext cx="2986088" cy="2038350"/>
          </a:xfrm>
          <a:prstGeom prst="rect">
            <a:avLst/>
          </a:prstGeom>
          <a:noFill/>
          <a:ln w="38100">
            <a:solidFill>
              <a:srgbClr val="EC1C24"/>
            </a:solidFill>
            <a:miter lim="800000"/>
            <a:headEnd/>
            <a:tailEnd/>
          </a:ln>
          <a:extLst>
            <a:ext uri="{909E8E84-426E-40DD-AFC4-6F175D3DCCD1}">
              <a14:hiddenFill xmlns:a14="http://schemas.microsoft.com/office/drawing/2010/main">
                <a:solidFill>
                  <a:srgbClr val="FFFFFF"/>
                </a:solidFill>
              </a14:hiddenFill>
            </a:ext>
          </a:extLst>
        </p:spPr>
      </p:pic>
      <p:pic>
        <p:nvPicPr>
          <p:cNvPr id="4103" name="Picture 6"/>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034088" y="4819650"/>
            <a:ext cx="3109912" cy="2038350"/>
          </a:xfrm>
          <a:prstGeom prst="rect">
            <a:avLst/>
          </a:prstGeom>
          <a:noFill/>
          <a:ln w="38100">
            <a:solidFill>
              <a:srgbClr val="EC1C24"/>
            </a:solidFill>
            <a:miter lim="800000"/>
            <a:headEnd/>
            <a:tailEnd/>
          </a:ln>
          <a:extLst>
            <a:ext uri="{909E8E84-426E-40DD-AFC4-6F175D3DCCD1}">
              <a14:hiddenFill xmlns:a14="http://schemas.microsoft.com/office/drawing/2010/main">
                <a:solidFill>
                  <a:srgbClr val="FFFFFF"/>
                </a:solidFill>
              </a14:hiddenFill>
            </a:ext>
          </a:extLst>
        </p:spPr>
      </p:pic>
      <p:pic>
        <p:nvPicPr>
          <p:cNvPr id="4104" name="Picture 1"/>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04800" y="457200"/>
            <a:ext cx="6065838" cy="149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19100" y="533400"/>
            <a:ext cx="8305800" cy="838200"/>
          </a:xfrm>
        </p:spPr>
        <p:txBody>
          <a:bodyPr/>
          <a:lstStyle/>
          <a:p>
            <a:pPr eaLnBrk="1" hangingPunct="1"/>
            <a:r>
              <a:rPr lang="en-US" altLang="en-US" sz="4000" dirty="0">
                <a:latin typeface="Arial" panose="020B0604020202020204" pitchFamily="34" charset="0"/>
                <a:cs typeface="Arial" panose="020B0604020202020204" pitchFamily="34" charset="0"/>
              </a:rPr>
              <a:t>Principles</a:t>
            </a:r>
            <a:endParaRPr lang="en-US" altLang="en-US" sz="1800" dirty="0">
              <a:latin typeface="Arial" panose="020B0604020202020204" pitchFamily="34" charset="0"/>
              <a:cs typeface="Arial" panose="020B0604020202020204" pitchFamily="34" charset="0"/>
            </a:endParaRPr>
          </a:p>
        </p:txBody>
      </p:sp>
      <p:sp>
        <p:nvSpPr>
          <p:cNvPr id="4" name="Rectangle 3"/>
          <p:cNvSpPr/>
          <p:nvPr/>
        </p:nvSpPr>
        <p:spPr>
          <a:xfrm>
            <a:off x="0" y="6248400"/>
            <a:ext cx="9144000" cy="6096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a:off x="0" y="6121400"/>
            <a:ext cx="9144000" cy="762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3" name="Picture 1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6205538"/>
            <a:ext cx="2819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0" y="0"/>
            <a:ext cx="9144000" cy="338138"/>
          </a:xfrm>
          <a:prstGeom prst="rect">
            <a:avLst/>
          </a:prstGeom>
          <a:solidFill>
            <a:srgbClr val="EC1C24"/>
          </a:solidFill>
          <a:ln>
            <a:solidFill>
              <a:srgbClr val="EC1C2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295" name="TextBox 22"/>
          <p:cNvSpPr txBox="1">
            <a:spLocks noChangeArrowheads="1"/>
          </p:cNvSpPr>
          <p:nvPr/>
        </p:nvSpPr>
        <p:spPr bwMode="auto">
          <a:xfrm>
            <a:off x="76200" y="0"/>
            <a:ext cx="8991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solidFill>
                  <a:schemeClr val="bg1"/>
                </a:solidFill>
                <a:latin typeface="Arial" panose="020B0604020202020204" pitchFamily="34" charset="0"/>
              </a:rPr>
              <a:t>Code of Ethics			               </a:t>
            </a:r>
          </a:p>
        </p:txBody>
      </p:sp>
      <p:sp>
        <p:nvSpPr>
          <p:cNvPr id="2" name="Rectangle 1"/>
          <p:cNvSpPr/>
          <p:nvPr/>
        </p:nvSpPr>
        <p:spPr>
          <a:xfrm>
            <a:off x="279662" y="1274215"/>
            <a:ext cx="8305800" cy="830997"/>
          </a:xfrm>
          <a:prstGeom prst="rect">
            <a:avLst/>
          </a:prstGeom>
        </p:spPr>
        <p:txBody>
          <a:bodyPr wrap="square">
            <a:spAutoFit/>
          </a:bodyPr>
          <a:lstStyle/>
          <a:p>
            <a:r>
              <a:rPr lang="en-US" sz="2400" b="1" dirty="0"/>
              <a:t>13. The Certified Dietary Manager accurately presents             professional qualifications and credentials</a:t>
            </a:r>
          </a:p>
        </p:txBody>
      </p:sp>
      <p:sp>
        <p:nvSpPr>
          <p:cNvPr id="3" name="Rectangle 2"/>
          <p:cNvSpPr/>
          <p:nvPr/>
        </p:nvSpPr>
        <p:spPr>
          <a:xfrm>
            <a:off x="533400" y="2112282"/>
            <a:ext cx="8191500" cy="3416320"/>
          </a:xfrm>
          <a:prstGeom prst="rect">
            <a:avLst/>
          </a:prstGeom>
        </p:spPr>
        <p:txBody>
          <a:bodyPr wrap="square">
            <a:spAutoFit/>
          </a:bodyPr>
          <a:lstStyle/>
          <a:p>
            <a:pPr marL="342900" indent="-342900">
              <a:buAutoNum type="alphaLcPeriod"/>
            </a:pPr>
            <a:r>
              <a:rPr lang="en-US" dirty="0"/>
              <a:t>The Certified Dietary Manager uses “CDM, CFPP” or Certified Dietary Manager, Certified Food Protection Professional only when certification is current and authorized by the Certifying Board for Dietary Managers. </a:t>
            </a:r>
          </a:p>
          <a:p>
            <a:pPr marL="342900" indent="-342900">
              <a:buAutoNum type="alphaLcPeriod"/>
            </a:pPr>
            <a:endParaRPr lang="en-US" dirty="0"/>
          </a:p>
          <a:p>
            <a:pPr marL="342900" indent="-342900">
              <a:buAutoNum type="alphaLcPeriod"/>
            </a:pPr>
            <a:r>
              <a:rPr lang="en-US" dirty="0"/>
              <a:t>The Certified Dietary Manager complies with all requirements of the Certifying Board’s certification program in which he/she is seeking initial or continued credentials from the Certifying Board for Dietary Managers. </a:t>
            </a:r>
          </a:p>
          <a:p>
            <a:pPr marL="342900" indent="-342900">
              <a:buAutoNum type="alphaLcPeriod"/>
            </a:pPr>
            <a:endParaRPr lang="en-US" dirty="0"/>
          </a:p>
          <a:p>
            <a:pPr marL="342900" indent="-342900">
              <a:buAutoNum type="alphaLcPeriod"/>
            </a:pPr>
            <a:r>
              <a:rPr lang="en-US" dirty="0"/>
              <a:t>The Certified Dietary Manager is subject to disciplinary action for aiding another person in violating any Certifying Board certification requirements or aiding another person in representing himself/herself as a Certified Dietary Manager when he/she is not.</a:t>
            </a:r>
          </a:p>
        </p:txBody>
      </p:sp>
    </p:spTree>
    <p:extLst>
      <p:ext uri="{BB962C8B-B14F-4D97-AF65-F5344CB8AC3E}">
        <p14:creationId xmlns:p14="http://schemas.microsoft.com/office/powerpoint/2010/main" val="37649512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19100" y="533400"/>
            <a:ext cx="8305800" cy="838200"/>
          </a:xfrm>
        </p:spPr>
        <p:txBody>
          <a:bodyPr/>
          <a:lstStyle/>
          <a:p>
            <a:pPr eaLnBrk="1" hangingPunct="1"/>
            <a:r>
              <a:rPr lang="en-US" altLang="en-US" sz="4000" dirty="0">
                <a:latin typeface="Arial" panose="020B0604020202020204" pitchFamily="34" charset="0"/>
                <a:cs typeface="Arial" panose="020B0604020202020204" pitchFamily="34" charset="0"/>
              </a:rPr>
              <a:t>Principles</a:t>
            </a:r>
            <a:endParaRPr lang="en-US" altLang="en-US" sz="1800" dirty="0">
              <a:latin typeface="Arial" panose="020B0604020202020204" pitchFamily="34" charset="0"/>
              <a:cs typeface="Arial" panose="020B0604020202020204" pitchFamily="34" charset="0"/>
            </a:endParaRPr>
          </a:p>
        </p:txBody>
      </p:sp>
      <p:sp>
        <p:nvSpPr>
          <p:cNvPr id="4" name="Rectangle 3"/>
          <p:cNvSpPr/>
          <p:nvPr/>
        </p:nvSpPr>
        <p:spPr>
          <a:xfrm>
            <a:off x="0" y="6248400"/>
            <a:ext cx="9144000" cy="6096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a:off x="0" y="6121400"/>
            <a:ext cx="9144000" cy="762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3" name="Picture 1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6205538"/>
            <a:ext cx="2819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0" y="0"/>
            <a:ext cx="9144000" cy="338138"/>
          </a:xfrm>
          <a:prstGeom prst="rect">
            <a:avLst/>
          </a:prstGeom>
          <a:solidFill>
            <a:srgbClr val="EC1C24"/>
          </a:solidFill>
          <a:ln>
            <a:solidFill>
              <a:srgbClr val="EC1C2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295" name="TextBox 22"/>
          <p:cNvSpPr txBox="1">
            <a:spLocks noChangeArrowheads="1"/>
          </p:cNvSpPr>
          <p:nvPr/>
        </p:nvSpPr>
        <p:spPr bwMode="auto">
          <a:xfrm>
            <a:off x="76200" y="0"/>
            <a:ext cx="8991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solidFill>
                  <a:schemeClr val="bg1"/>
                </a:solidFill>
                <a:latin typeface="Arial" panose="020B0604020202020204" pitchFamily="34" charset="0"/>
              </a:rPr>
              <a:t>Code of Ethics			               </a:t>
            </a:r>
          </a:p>
        </p:txBody>
      </p:sp>
      <p:sp>
        <p:nvSpPr>
          <p:cNvPr id="2" name="Rectangle 1"/>
          <p:cNvSpPr/>
          <p:nvPr/>
        </p:nvSpPr>
        <p:spPr>
          <a:xfrm>
            <a:off x="419100" y="1828800"/>
            <a:ext cx="8305800" cy="1569660"/>
          </a:xfrm>
          <a:prstGeom prst="rect">
            <a:avLst/>
          </a:prstGeom>
        </p:spPr>
        <p:txBody>
          <a:bodyPr wrap="square">
            <a:spAutoFit/>
          </a:bodyPr>
          <a:lstStyle/>
          <a:p>
            <a:r>
              <a:rPr lang="en-US" sz="2400" dirty="0"/>
              <a:t>14. The Certified Dietary Manager presents substantiated information and interprets controversial information without personal bias, recognizing that legitimate differences of opinion exist.</a:t>
            </a:r>
          </a:p>
        </p:txBody>
      </p:sp>
      <p:sp>
        <p:nvSpPr>
          <p:cNvPr id="3" name="Rectangle 2"/>
          <p:cNvSpPr/>
          <p:nvPr/>
        </p:nvSpPr>
        <p:spPr>
          <a:xfrm>
            <a:off x="419100" y="4056833"/>
            <a:ext cx="7924800" cy="1200329"/>
          </a:xfrm>
          <a:prstGeom prst="rect">
            <a:avLst/>
          </a:prstGeom>
        </p:spPr>
        <p:txBody>
          <a:bodyPr wrap="square">
            <a:spAutoFit/>
          </a:bodyPr>
          <a:lstStyle/>
          <a:p>
            <a:r>
              <a:rPr lang="en-US" sz="2400" dirty="0"/>
              <a:t>15. The Certified Dietary Manager provides objective evaluation of candidates for professional association memberships, awards, scholarships or job advancement.</a:t>
            </a:r>
          </a:p>
        </p:txBody>
      </p:sp>
    </p:spTree>
    <p:extLst>
      <p:ext uri="{BB962C8B-B14F-4D97-AF65-F5344CB8AC3E}">
        <p14:creationId xmlns:p14="http://schemas.microsoft.com/office/powerpoint/2010/main" val="9121753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19100" y="533400"/>
            <a:ext cx="8305800" cy="838200"/>
          </a:xfrm>
        </p:spPr>
        <p:txBody>
          <a:bodyPr/>
          <a:lstStyle/>
          <a:p>
            <a:pPr eaLnBrk="1" hangingPunct="1"/>
            <a:r>
              <a:rPr lang="en-US" altLang="en-US" sz="4000" dirty="0">
                <a:latin typeface="Arial" panose="020B0604020202020204" pitchFamily="34" charset="0"/>
                <a:cs typeface="Arial" panose="020B0604020202020204" pitchFamily="34" charset="0"/>
              </a:rPr>
              <a:t>Principles</a:t>
            </a:r>
            <a:endParaRPr lang="en-US" altLang="en-US" sz="1800" dirty="0">
              <a:latin typeface="Arial" panose="020B0604020202020204" pitchFamily="34" charset="0"/>
              <a:cs typeface="Arial" panose="020B0604020202020204" pitchFamily="34" charset="0"/>
            </a:endParaRPr>
          </a:p>
        </p:txBody>
      </p:sp>
      <p:sp>
        <p:nvSpPr>
          <p:cNvPr id="4" name="Rectangle 3"/>
          <p:cNvSpPr/>
          <p:nvPr/>
        </p:nvSpPr>
        <p:spPr>
          <a:xfrm>
            <a:off x="0" y="6248400"/>
            <a:ext cx="9144000" cy="6096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a:off x="0" y="6121400"/>
            <a:ext cx="9144000" cy="762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3" name="Picture 1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6205538"/>
            <a:ext cx="2819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0" y="0"/>
            <a:ext cx="9144000" cy="338138"/>
          </a:xfrm>
          <a:prstGeom prst="rect">
            <a:avLst/>
          </a:prstGeom>
          <a:solidFill>
            <a:srgbClr val="EC1C24"/>
          </a:solidFill>
          <a:ln>
            <a:solidFill>
              <a:srgbClr val="EC1C2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295" name="TextBox 22"/>
          <p:cNvSpPr txBox="1">
            <a:spLocks noChangeArrowheads="1"/>
          </p:cNvSpPr>
          <p:nvPr/>
        </p:nvSpPr>
        <p:spPr bwMode="auto">
          <a:xfrm>
            <a:off x="76200" y="0"/>
            <a:ext cx="8991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solidFill>
                  <a:schemeClr val="bg1"/>
                </a:solidFill>
                <a:latin typeface="Arial" panose="020B0604020202020204" pitchFamily="34" charset="0"/>
              </a:rPr>
              <a:t>Code of Ethics			               </a:t>
            </a:r>
          </a:p>
        </p:txBody>
      </p:sp>
      <p:sp>
        <p:nvSpPr>
          <p:cNvPr id="2" name="Rectangle 1"/>
          <p:cNvSpPr/>
          <p:nvPr/>
        </p:nvSpPr>
        <p:spPr>
          <a:xfrm>
            <a:off x="685800" y="1445099"/>
            <a:ext cx="8229600" cy="830997"/>
          </a:xfrm>
          <a:prstGeom prst="rect">
            <a:avLst/>
          </a:prstGeom>
        </p:spPr>
        <p:txBody>
          <a:bodyPr wrap="square">
            <a:spAutoFit/>
          </a:bodyPr>
          <a:lstStyle/>
          <a:p>
            <a:r>
              <a:rPr lang="en-US" sz="2400" b="1" dirty="0"/>
              <a:t>16. The Certified Dietary Manager voluntarily withdraws from the professional practice under the following circumstances:</a:t>
            </a:r>
          </a:p>
        </p:txBody>
      </p:sp>
      <p:sp>
        <p:nvSpPr>
          <p:cNvPr id="6" name="Rectangle 5"/>
          <p:cNvSpPr/>
          <p:nvPr/>
        </p:nvSpPr>
        <p:spPr>
          <a:xfrm>
            <a:off x="1066800" y="2413338"/>
            <a:ext cx="7086600" cy="2031325"/>
          </a:xfrm>
          <a:prstGeom prst="rect">
            <a:avLst/>
          </a:prstGeom>
        </p:spPr>
        <p:txBody>
          <a:bodyPr wrap="square">
            <a:spAutoFit/>
          </a:bodyPr>
          <a:lstStyle/>
          <a:p>
            <a:pPr marL="342900" indent="-342900">
              <a:buAutoNum type="alphaLcPeriod"/>
            </a:pPr>
            <a:r>
              <a:rPr lang="en-US" dirty="0"/>
              <a:t>The CDM has engaged in any substance abuse that could affect his/her practice. </a:t>
            </a:r>
          </a:p>
          <a:p>
            <a:pPr marL="342900" indent="-342900">
              <a:buAutoNum type="alphaLcPeriod"/>
            </a:pPr>
            <a:endParaRPr lang="en-US" dirty="0"/>
          </a:p>
          <a:p>
            <a:pPr marL="342900" indent="-342900">
              <a:buAutoNum type="alphaLcPeriod"/>
            </a:pPr>
            <a:r>
              <a:rPr lang="en-US" dirty="0"/>
              <a:t>The CDM has been adjudged by a court to be mentally incompetent. </a:t>
            </a:r>
          </a:p>
          <a:p>
            <a:pPr marL="342900" indent="-342900">
              <a:buAutoNum type="alphaLcPeriod"/>
            </a:pPr>
            <a:endParaRPr lang="en-US" dirty="0"/>
          </a:p>
          <a:p>
            <a:pPr marL="342900" indent="-342900">
              <a:buAutoNum type="alphaLcPeriod"/>
            </a:pPr>
            <a:r>
              <a:rPr lang="en-US" dirty="0"/>
              <a:t>The CDM has an emotional or mental disability that affects his/her practice in a manner that could harm the client</a:t>
            </a:r>
          </a:p>
        </p:txBody>
      </p:sp>
    </p:spTree>
    <p:extLst>
      <p:ext uri="{BB962C8B-B14F-4D97-AF65-F5344CB8AC3E}">
        <p14:creationId xmlns:p14="http://schemas.microsoft.com/office/powerpoint/2010/main" val="1799110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19100" y="533400"/>
            <a:ext cx="8305800" cy="838200"/>
          </a:xfrm>
        </p:spPr>
        <p:txBody>
          <a:bodyPr/>
          <a:lstStyle/>
          <a:p>
            <a:pPr eaLnBrk="1" hangingPunct="1"/>
            <a:r>
              <a:rPr lang="en-US" altLang="en-US" sz="4000" dirty="0">
                <a:latin typeface="Arial" panose="020B0604020202020204" pitchFamily="34" charset="0"/>
                <a:cs typeface="Arial" panose="020B0604020202020204" pitchFamily="34" charset="0"/>
              </a:rPr>
              <a:t>Principles</a:t>
            </a:r>
            <a:endParaRPr lang="en-US" altLang="en-US" sz="1800" dirty="0">
              <a:latin typeface="Arial" panose="020B0604020202020204" pitchFamily="34" charset="0"/>
              <a:cs typeface="Arial" panose="020B0604020202020204" pitchFamily="34" charset="0"/>
            </a:endParaRPr>
          </a:p>
        </p:txBody>
      </p:sp>
      <p:sp>
        <p:nvSpPr>
          <p:cNvPr id="4" name="Rectangle 3"/>
          <p:cNvSpPr/>
          <p:nvPr/>
        </p:nvSpPr>
        <p:spPr>
          <a:xfrm>
            <a:off x="0" y="6248400"/>
            <a:ext cx="9144000" cy="6096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a:off x="0" y="6121400"/>
            <a:ext cx="9144000" cy="762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3" name="Picture 1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6205538"/>
            <a:ext cx="2819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0" y="0"/>
            <a:ext cx="9144000" cy="338138"/>
          </a:xfrm>
          <a:prstGeom prst="rect">
            <a:avLst/>
          </a:prstGeom>
          <a:solidFill>
            <a:srgbClr val="EC1C24"/>
          </a:solidFill>
          <a:ln>
            <a:solidFill>
              <a:srgbClr val="EC1C2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295" name="TextBox 22"/>
          <p:cNvSpPr txBox="1">
            <a:spLocks noChangeArrowheads="1"/>
          </p:cNvSpPr>
          <p:nvPr/>
        </p:nvSpPr>
        <p:spPr bwMode="auto">
          <a:xfrm>
            <a:off x="76200" y="0"/>
            <a:ext cx="8991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solidFill>
                  <a:schemeClr val="bg1"/>
                </a:solidFill>
                <a:latin typeface="Arial" panose="020B0604020202020204" pitchFamily="34" charset="0"/>
              </a:rPr>
              <a:t>Code of Ethics			               </a:t>
            </a:r>
          </a:p>
        </p:txBody>
      </p:sp>
      <p:sp>
        <p:nvSpPr>
          <p:cNvPr id="2" name="Rectangle 1"/>
          <p:cNvSpPr/>
          <p:nvPr/>
        </p:nvSpPr>
        <p:spPr>
          <a:xfrm>
            <a:off x="419100" y="1351961"/>
            <a:ext cx="8420100" cy="1200329"/>
          </a:xfrm>
          <a:prstGeom prst="rect">
            <a:avLst/>
          </a:prstGeom>
        </p:spPr>
        <p:txBody>
          <a:bodyPr wrap="square">
            <a:spAutoFit/>
          </a:bodyPr>
          <a:lstStyle/>
          <a:p>
            <a:r>
              <a:rPr lang="en-US" sz="2400" b="1" dirty="0"/>
              <a:t>17. The Certified Dietary Manager complies with all applicable laws and regulations concerning the profession. The CDM is subject to disciplinary action under the following circumstances:</a:t>
            </a:r>
          </a:p>
        </p:txBody>
      </p:sp>
      <p:sp>
        <p:nvSpPr>
          <p:cNvPr id="3" name="Rectangle 2"/>
          <p:cNvSpPr/>
          <p:nvPr/>
        </p:nvSpPr>
        <p:spPr>
          <a:xfrm>
            <a:off x="914400" y="2592092"/>
            <a:ext cx="7315200" cy="3416320"/>
          </a:xfrm>
          <a:prstGeom prst="rect">
            <a:avLst/>
          </a:prstGeom>
        </p:spPr>
        <p:txBody>
          <a:bodyPr wrap="square">
            <a:spAutoFit/>
          </a:bodyPr>
          <a:lstStyle/>
          <a:p>
            <a:pPr marL="342900" indent="-342900">
              <a:buAutoNum type="alphaLcPeriod"/>
            </a:pPr>
            <a:r>
              <a:rPr lang="en-US" dirty="0"/>
              <a:t>The CDM has been convicted of a crime under the local, state or federal laws, which is a felony or a misdemeanor, and which is related to the practice of the profession. </a:t>
            </a:r>
          </a:p>
          <a:p>
            <a:pPr marL="342900" indent="-342900">
              <a:buAutoNum type="alphaLcPeriod"/>
            </a:pPr>
            <a:endParaRPr lang="en-US" dirty="0"/>
          </a:p>
          <a:p>
            <a:pPr marL="342900" indent="-342900">
              <a:buAutoNum type="alphaLcPeriod"/>
            </a:pPr>
            <a:r>
              <a:rPr lang="en-US" dirty="0"/>
              <a:t>The CDM has been disciplined by a state chapter and at least one of the grounds for discipline is the same or substantially equivalent to these principles contained herein. </a:t>
            </a:r>
          </a:p>
          <a:p>
            <a:pPr marL="342900" indent="-342900">
              <a:buAutoNum type="alphaLcPeriod"/>
            </a:pPr>
            <a:endParaRPr lang="en-US" dirty="0"/>
          </a:p>
          <a:p>
            <a:pPr marL="342900" indent="-342900">
              <a:buAutoNum type="alphaLcPeriod"/>
            </a:pPr>
            <a:r>
              <a:rPr lang="en-US" dirty="0"/>
              <a:t>The CDM has committed an act of misfeasance or malfeasance which is directly related to the practice of the profession as determined by a court of competent jurisdiction, a licensing board, or any agency or a governmental body.</a:t>
            </a:r>
          </a:p>
        </p:txBody>
      </p:sp>
    </p:spTree>
    <p:extLst>
      <p:ext uri="{BB962C8B-B14F-4D97-AF65-F5344CB8AC3E}">
        <p14:creationId xmlns:p14="http://schemas.microsoft.com/office/powerpoint/2010/main" val="15658394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19100" y="533400"/>
            <a:ext cx="8305800" cy="838200"/>
          </a:xfrm>
        </p:spPr>
        <p:txBody>
          <a:bodyPr/>
          <a:lstStyle/>
          <a:p>
            <a:pPr eaLnBrk="1" hangingPunct="1"/>
            <a:r>
              <a:rPr lang="en-US" altLang="en-US" sz="4000" dirty="0">
                <a:latin typeface="Arial" panose="020B0604020202020204" pitchFamily="34" charset="0"/>
                <a:cs typeface="Arial" panose="020B0604020202020204" pitchFamily="34" charset="0"/>
              </a:rPr>
              <a:t>Principles</a:t>
            </a:r>
            <a:endParaRPr lang="en-US" altLang="en-US" sz="1800" dirty="0">
              <a:latin typeface="Arial" panose="020B0604020202020204" pitchFamily="34" charset="0"/>
              <a:cs typeface="Arial" panose="020B0604020202020204" pitchFamily="34" charset="0"/>
            </a:endParaRPr>
          </a:p>
        </p:txBody>
      </p:sp>
      <p:sp>
        <p:nvSpPr>
          <p:cNvPr id="4" name="Rectangle 3"/>
          <p:cNvSpPr/>
          <p:nvPr/>
        </p:nvSpPr>
        <p:spPr>
          <a:xfrm>
            <a:off x="0" y="6248400"/>
            <a:ext cx="9144000" cy="6096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a:off x="0" y="6121400"/>
            <a:ext cx="9144000" cy="762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3" name="Picture 1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6205538"/>
            <a:ext cx="2819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0" y="0"/>
            <a:ext cx="9144000" cy="338138"/>
          </a:xfrm>
          <a:prstGeom prst="rect">
            <a:avLst/>
          </a:prstGeom>
          <a:solidFill>
            <a:srgbClr val="EC1C24"/>
          </a:solidFill>
          <a:ln>
            <a:solidFill>
              <a:srgbClr val="EC1C2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295" name="TextBox 22"/>
          <p:cNvSpPr txBox="1">
            <a:spLocks noChangeArrowheads="1"/>
          </p:cNvSpPr>
          <p:nvPr/>
        </p:nvSpPr>
        <p:spPr bwMode="auto">
          <a:xfrm>
            <a:off x="76200" y="0"/>
            <a:ext cx="8991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solidFill>
                  <a:schemeClr val="bg1"/>
                </a:solidFill>
                <a:latin typeface="Arial" panose="020B0604020202020204" pitchFamily="34" charset="0"/>
              </a:rPr>
              <a:t>Code of Ethics			               </a:t>
            </a:r>
          </a:p>
        </p:txBody>
      </p:sp>
      <p:sp>
        <p:nvSpPr>
          <p:cNvPr id="2" name="Rectangle 1"/>
          <p:cNvSpPr/>
          <p:nvPr/>
        </p:nvSpPr>
        <p:spPr>
          <a:xfrm>
            <a:off x="419100" y="2274838"/>
            <a:ext cx="8305800" cy="2308324"/>
          </a:xfrm>
          <a:prstGeom prst="rect">
            <a:avLst/>
          </a:prstGeom>
        </p:spPr>
        <p:txBody>
          <a:bodyPr wrap="square">
            <a:spAutoFit/>
          </a:bodyPr>
          <a:lstStyle/>
          <a:p>
            <a:r>
              <a:rPr lang="en-US" sz="2400" dirty="0"/>
              <a:t>18. The Certified Dietary Manager accepts the obligation to protect society and the profession by upholding the Code of Ethics for the profession of Nutrition and Foodservice Management and by reporting alleged violations of the Code through the review process of the Certifying Board for Dietary Managers.</a:t>
            </a:r>
          </a:p>
        </p:txBody>
      </p:sp>
    </p:spTree>
    <p:extLst>
      <p:ext uri="{BB962C8B-B14F-4D97-AF65-F5344CB8AC3E}">
        <p14:creationId xmlns:p14="http://schemas.microsoft.com/office/powerpoint/2010/main" val="40578651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19100" y="533400"/>
            <a:ext cx="8305800" cy="838200"/>
          </a:xfrm>
        </p:spPr>
        <p:txBody>
          <a:bodyPr/>
          <a:lstStyle/>
          <a:p>
            <a:pPr eaLnBrk="1" hangingPunct="1"/>
            <a:r>
              <a:rPr lang="en-US" altLang="en-US" sz="4000" dirty="0">
                <a:latin typeface="Arial" panose="020B0604020202020204" pitchFamily="34" charset="0"/>
                <a:cs typeface="Arial" panose="020B0604020202020204" pitchFamily="34" charset="0"/>
              </a:rPr>
              <a:t>Case Study</a:t>
            </a:r>
            <a:br>
              <a:rPr lang="en-US" altLang="en-US" sz="4000" dirty="0">
                <a:latin typeface="Arial" panose="020B0604020202020204" pitchFamily="34" charset="0"/>
                <a:cs typeface="Arial" panose="020B0604020202020204" pitchFamily="34" charset="0"/>
              </a:rPr>
            </a:br>
            <a:endParaRPr lang="en-US" altLang="en-US" sz="1800" dirty="0">
              <a:latin typeface="Arial" panose="020B0604020202020204" pitchFamily="34" charset="0"/>
              <a:cs typeface="Arial" panose="020B0604020202020204" pitchFamily="34" charset="0"/>
            </a:endParaRPr>
          </a:p>
        </p:txBody>
      </p:sp>
      <p:sp>
        <p:nvSpPr>
          <p:cNvPr id="4" name="Rectangle 3"/>
          <p:cNvSpPr/>
          <p:nvPr/>
        </p:nvSpPr>
        <p:spPr>
          <a:xfrm>
            <a:off x="0" y="6248400"/>
            <a:ext cx="9144000" cy="6096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a:off x="0" y="6121400"/>
            <a:ext cx="9144000" cy="762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3" name="Picture 1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6205538"/>
            <a:ext cx="2819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0" y="0"/>
            <a:ext cx="9144000" cy="338138"/>
          </a:xfrm>
          <a:prstGeom prst="rect">
            <a:avLst/>
          </a:prstGeom>
          <a:solidFill>
            <a:srgbClr val="EC1C24"/>
          </a:solidFill>
          <a:ln>
            <a:solidFill>
              <a:srgbClr val="EC1C2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295" name="TextBox 22"/>
          <p:cNvSpPr txBox="1">
            <a:spLocks noChangeArrowheads="1"/>
          </p:cNvSpPr>
          <p:nvPr/>
        </p:nvSpPr>
        <p:spPr bwMode="auto">
          <a:xfrm>
            <a:off x="76200" y="0"/>
            <a:ext cx="8991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solidFill>
                  <a:schemeClr val="bg1"/>
                </a:solidFill>
                <a:latin typeface="Arial" panose="020B0604020202020204" pitchFamily="34" charset="0"/>
              </a:rPr>
              <a:t>Code of Ethics			               </a:t>
            </a:r>
          </a:p>
        </p:txBody>
      </p:sp>
      <p:sp>
        <p:nvSpPr>
          <p:cNvPr id="3" name="TextBox 2"/>
          <p:cNvSpPr txBox="1"/>
          <p:nvPr/>
        </p:nvSpPr>
        <p:spPr>
          <a:xfrm>
            <a:off x="990600" y="1905000"/>
            <a:ext cx="6858000" cy="3385542"/>
          </a:xfrm>
          <a:prstGeom prst="rect">
            <a:avLst/>
          </a:prstGeom>
          <a:noFill/>
        </p:spPr>
        <p:txBody>
          <a:bodyPr wrap="square" rtlCol="0">
            <a:spAutoFit/>
          </a:bodyPr>
          <a:lstStyle/>
          <a:p>
            <a:r>
              <a:rPr lang="en-US" sz="2800" dirty="0"/>
              <a:t>The ANFP chapter policy and procedures allow for the board of directors to have their group meal paid for out of chapter funds following a board meeting.</a:t>
            </a:r>
          </a:p>
          <a:p>
            <a:r>
              <a:rPr lang="en-US" sz="2800" dirty="0"/>
              <a:t>The chapter treasurer invites other members to eat with the group and also pays for their meals  using chapter funds.</a:t>
            </a:r>
          </a:p>
          <a:p>
            <a:endParaRPr lang="en-US" dirty="0"/>
          </a:p>
        </p:txBody>
      </p:sp>
    </p:spTree>
    <p:extLst>
      <p:ext uri="{BB962C8B-B14F-4D97-AF65-F5344CB8AC3E}">
        <p14:creationId xmlns:p14="http://schemas.microsoft.com/office/powerpoint/2010/main" val="5669919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19100" y="533400"/>
            <a:ext cx="8305800" cy="838200"/>
          </a:xfrm>
        </p:spPr>
        <p:txBody>
          <a:bodyPr/>
          <a:lstStyle/>
          <a:p>
            <a:pPr eaLnBrk="1" hangingPunct="1"/>
            <a:r>
              <a:rPr lang="en-US" altLang="en-US" sz="4000" dirty="0">
                <a:latin typeface="Arial" panose="020B0604020202020204" pitchFamily="34" charset="0"/>
                <a:cs typeface="Arial" panose="020B0604020202020204" pitchFamily="34" charset="0"/>
              </a:rPr>
              <a:t>Case Study</a:t>
            </a:r>
            <a:endParaRPr lang="en-US" altLang="en-US" sz="1800" dirty="0">
              <a:latin typeface="Arial" panose="020B0604020202020204" pitchFamily="34" charset="0"/>
              <a:cs typeface="Arial" panose="020B0604020202020204" pitchFamily="34" charset="0"/>
            </a:endParaRPr>
          </a:p>
        </p:txBody>
      </p:sp>
      <p:sp>
        <p:nvSpPr>
          <p:cNvPr id="4" name="Rectangle 3"/>
          <p:cNvSpPr/>
          <p:nvPr/>
        </p:nvSpPr>
        <p:spPr>
          <a:xfrm>
            <a:off x="0" y="6248400"/>
            <a:ext cx="9144000" cy="6096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a:off x="0" y="6121400"/>
            <a:ext cx="9144000" cy="762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3" name="Picture 1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6205538"/>
            <a:ext cx="2819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0" y="0"/>
            <a:ext cx="9144000" cy="338138"/>
          </a:xfrm>
          <a:prstGeom prst="rect">
            <a:avLst/>
          </a:prstGeom>
          <a:solidFill>
            <a:srgbClr val="EC1C24"/>
          </a:solidFill>
          <a:ln>
            <a:solidFill>
              <a:srgbClr val="EC1C2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295" name="TextBox 22"/>
          <p:cNvSpPr txBox="1">
            <a:spLocks noChangeArrowheads="1"/>
          </p:cNvSpPr>
          <p:nvPr/>
        </p:nvSpPr>
        <p:spPr bwMode="auto">
          <a:xfrm>
            <a:off x="76200" y="0"/>
            <a:ext cx="8991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solidFill>
                  <a:schemeClr val="bg1"/>
                </a:solidFill>
                <a:latin typeface="Arial" panose="020B0604020202020204" pitchFamily="34" charset="0"/>
              </a:rPr>
              <a:t>Code of Ethics			               </a:t>
            </a:r>
          </a:p>
        </p:txBody>
      </p:sp>
      <p:sp>
        <p:nvSpPr>
          <p:cNvPr id="2" name="TextBox 1"/>
          <p:cNvSpPr txBox="1"/>
          <p:nvPr/>
        </p:nvSpPr>
        <p:spPr>
          <a:xfrm>
            <a:off x="990600" y="1828800"/>
            <a:ext cx="6781800" cy="2554545"/>
          </a:xfrm>
          <a:prstGeom prst="rect">
            <a:avLst/>
          </a:prstGeom>
          <a:noFill/>
        </p:spPr>
        <p:txBody>
          <a:bodyPr wrap="square" rtlCol="0">
            <a:spAutoFit/>
          </a:bodyPr>
          <a:lstStyle/>
          <a:p>
            <a:r>
              <a:rPr lang="en-US" sz="3200" dirty="0"/>
              <a:t>A CDM leaves the chapter conference early.  She then turns in for all of the CEU’s offered because she has all of the power points and handouts for the presentation that she missed.</a:t>
            </a:r>
          </a:p>
        </p:txBody>
      </p:sp>
    </p:spTree>
    <p:extLst>
      <p:ext uri="{BB962C8B-B14F-4D97-AF65-F5344CB8AC3E}">
        <p14:creationId xmlns:p14="http://schemas.microsoft.com/office/powerpoint/2010/main" val="12387779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19100" y="533400"/>
            <a:ext cx="8305800" cy="838200"/>
          </a:xfrm>
        </p:spPr>
        <p:txBody>
          <a:bodyPr/>
          <a:lstStyle/>
          <a:p>
            <a:pPr eaLnBrk="1" hangingPunct="1"/>
            <a:r>
              <a:rPr lang="en-US" altLang="en-US" sz="4000" dirty="0">
                <a:latin typeface="Arial" panose="020B0604020202020204" pitchFamily="34" charset="0"/>
                <a:cs typeface="Arial" panose="020B0604020202020204" pitchFamily="34" charset="0"/>
              </a:rPr>
              <a:t>Case Study</a:t>
            </a:r>
            <a:endParaRPr lang="en-US" altLang="en-US" sz="1800" dirty="0">
              <a:latin typeface="Arial" panose="020B0604020202020204" pitchFamily="34" charset="0"/>
              <a:cs typeface="Arial" panose="020B0604020202020204" pitchFamily="34" charset="0"/>
            </a:endParaRPr>
          </a:p>
        </p:txBody>
      </p:sp>
      <p:sp>
        <p:nvSpPr>
          <p:cNvPr id="4" name="Rectangle 3"/>
          <p:cNvSpPr/>
          <p:nvPr/>
        </p:nvSpPr>
        <p:spPr>
          <a:xfrm>
            <a:off x="0" y="6248400"/>
            <a:ext cx="9144000" cy="6096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a:off x="0" y="6121400"/>
            <a:ext cx="9144000" cy="762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3" name="Picture 1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6205538"/>
            <a:ext cx="2819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0" y="0"/>
            <a:ext cx="9144000" cy="338138"/>
          </a:xfrm>
          <a:prstGeom prst="rect">
            <a:avLst/>
          </a:prstGeom>
          <a:solidFill>
            <a:srgbClr val="EC1C24"/>
          </a:solidFill>
          <a:ln>
            <a:solidFill>
              <a:srgbClr val="EC1C2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295" name="TextBox 22"/>
          <p:cNvSpPr txBox="1">
            <a:spLocks noChangeArrowheads="1"/>
          </p:cNvSpPr>
          <p:nvPr/>
        </p:nvSpPr>
        <p:spPr bwMode="auto">
          <a:xfrm>
            <a:off x="76200" y="0"/>
            <a:ext cx="8991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solidFill>
                  <a:schemeClr val="bg1"/>
                </a:solidFill>
                <a:latin typeface="Arial" panose="020B0604020202020204" pitchFamily="34" charset="0"/>
              </a:rPr>
              <a:t>Code of Ethics			               </a:t>
            </a:r>
          </a:p>
        </p:txBody>
      </p:sp>
      <p:sp>
        <p:nvSpPr>
          <p:cNvPr id="2" name="TextBox 1"/>
          <p:cNvSpPr txBox="1"/>
          <p:nvPr/>
        </p:nvSpPr>
        <p:spPr>
          <a:xfrm>
            <a:off x="1219200" y="2343706"/>
            <a:ext cx="6019800" cy="2062103"/>
          </a:xfrm>
          <a:prstGeom prst="rect">
            <a:avLst/>
          </a:prstGeom>
          <a:noFill/>
        </p:spPr>
        <p:txBody>
          <a:bodyPr wrap="square" rtlCol="0">
            <a:spAutoFit/>
          </a:bodyPr>
          <a:lstStyle/>
          <a:p>
            <a:r>
              <a:rPr lang="en-US" sz="3200" dirty="0"/>
              <a:t>A CDM receives a $100 gift card for his employer from his sales rep at Christmas time as a thank-you gift for doing business with the vendor.  </a:t>
            </a:r>
          </a:p>
        </p:txBody>
      </p:sp>
    </p:spTree>
    <p:extLst>
      <p:ext uri="{BB962C8B-B14F-4D97-AF65-F5344CB8AC3E}">
        <p14:creationId xmlns:p14="http://schemas.microsoft.com/office/powerpoint/2010/main" val="159356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19100" y="533400"/>
            <a:ext cx="8305800" cy="838200"/>
          </a:xfrm>
        </p:spPr>
        <p:txBody>
          <a:bodyPr/>
          <a:lstStyle/>
          <a:p>
            <a:pPr eaLnBrk="1" hangingPunct="1"/>
            <a:r>
              <a:rPr lang="en-US" altLang="en-US" sz="4000" dirty="0">
                <a:latin typeface="Arial" panose="020B0604020202020204" pitchFamily="34" charset="0"/>
                <a:cs typeface="Arial" panose="020B0604020202020204" pitchFamily="34" charset="0"/>
              </a:rPr>
              <a:t>Case Study</a:t>
            </a:r>
            <a:endParaRPr lang="en-US" altLang="en-US" sz="1800" dirty="0">
              <a:latin typeface="Arial" panose="020B0604020202020204" pitchFamily="34" charset="0"/>
              <a:cs typeface="Arial" panose="020B0604020202020204" pitchFamily="34" charset="0"/>
            </a:endParaRPr>
          </a:p>
        </p:txBody>
      </p:sp>
      <p:sp>
        <p:nvSpPr>
          <p:cNvPr id="4" name="Rectangle 3"/>
          <p:cNvSpPr/>
          <p:nvPr/>
        </p:nvSpPr>
        <p:spPr>
          <a:xfrm>
            <a:off x="0" y="6248400"/>
            <a:ext cx="9144000" cy="6096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a:off x="0" y="6121400"/>
            <a:ext cx="9144000" cy="762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3" name="Picture 1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6205538"/>
            <a:ext cx="2819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0" y="0"/>
            <a:ext cx="9144000" cy="338138"/>
          </a:xfrm>
          <a:prstGeom prst="rect">
            <a:avLst/>
          </a:prstGeom>
          <a:solidFill>
            <a:srgbClr val="EC1C24"/>
          </a:solidFill>
          <a:ln>
            <a:solidFill>
              <a:srgbClr val="EC1C2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295" name="TextBox 22"/>
          <p:cNvSpPr txBox="1">
            <a:spLocks noChangeArrowheads="1"/>
          </p:cNvSpPr>
          <p:nvPr/>
        </p:nvSpPr>
        <p:spPr bwMode="auto">
          <a:xfrm>
            <a:off x="76200" y="0"/>
            <a:ext cx="8991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solidFill>
                  <a:schemeClr val="bg1"/>
                </a:solidFill>
                <a:latin typeface="Arial" panose="020B0604020202020204" pitchFamily="34" charset="0"/>
              </a:rPr>
              <a:t>Code of Ethics			               </a:t>
            </a:r>
          </a:p>
        </p:txBody>
      </p:sp>
      <p:sp>
        <p:nvSpPr>
          <p:cNvPr id="2" name="TextBox 1"/>
          <p:cNvSpPr txBox="1"/>
          <p:nvPr/>
        </p:nvSpPr>
        <p:spPr>
          <a:xfrm>
            <a:off x="1219200" y="2343706"/>
            <a:ext cx="6019800" cy="3046988"/>
          </a:xfrm>
          <a:prstGeom prst="rect">
            <a:avLst/>
          </a:prstGeom>
          <a:noFill/>
        </p:spPr>
        <p:txBody>
          <a:bodyPr wrap="square" rtlCol="0">
            <a:spAutoFit/>
          </a:bodyPr>
          <a:lstStyle/>
          <a:p>
            <a:r>
              <a:rPr lang="en-US" sz="3200" dirty="0"/>
              <a:t>A CDM receives a $100 gift card from his sales rep at Christmas time as a thank-you gift for doing business with the vendor.  The gift card is in the CDM’s name rather than his employer’s name.</a:t>
            </a:r>
          </a:p>
        </p:txBody>
      </p:sp>
    </p:spTree>
    <p:extLst>
      <p:ext uri="{BB962C8B-B14F-4D97-AF65-F5344CB8AC3E}">
        <p14:creationId xmlns:p14="http://schemas.microsoft.com/office/powerpoint/2010/main" val="4517545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19100" y="533400"/>
            <a:ext cx="8305800" cy="838200"/>
          </a:xfrm>
        </p:spPr>
        <p:txBody>
          <a:bodyPr/>
          <a:lstStyle/>
          <a:p>
            <a:pPr eaLnBrk="1" hangingPunct="1"/>
            <a:r>
              <a:rPr lang="en-US" altLang="en-US" sz="4000" dirty="0">
                <a:latin typeface="Arial" panose="020B0604020202020204" pitchFamily="34" charset="0"/>
                <a:cs typeface="Arial" panose="020B0604020202020204" pitchFamily="34" charset="0"/>
              </a:rPr>
              <a:t>Case Study</a:t>
            </a:r>
            <a:endParaRPr lang="en-US" altLang="en-US" sz="1800" dirty="0">
              <a:latin typeface="Arial" panose="020B0604020202020204" pitchFamily="34" charset="0"/>
              <a:cs typeface="Arial" panose="020B0604020202020204" pitchFamily="34" charset="0"/>
            </a:endParaRPr>
          </a:p>
        </p:txBody>
      </p:sp>
      <p:sp>
        <p:nvSpPr>
          <p:cNvPr id="4" name="Rectangle 3"/>
          <p:cNvSpPr/>
          <p:nvPr/>
        </p:nvSpPr>
        <p:spPr>
          <a:xfrm>
            <a:off x="0" y="6248400"/>
            <a:ext cx="9144000" cy="6096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a:off x="0" y="6121400"/>
            <a:ext cx="9144000" cy="762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3" name="Picture 1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6205538"/>
            <a:ext cx="2819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0" y="0"/>
            <a:ext cx="9144000" cy="338138"/>
          </a:xfrm>
          <a:prstGeom prst="rect">
            <a:avLst/>
          </a:prstGeom>
          <a:solidFill>
            <a:srgbClr val="EC1C24"/>
          </a:solidFill>
          <a:ln>
            <a:solidFill>
              <a:srgbClr val="EC1C2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295" name="TextBox 22"/>
          <p:cNvSpPr txBox="1">
            <a:spLocks noChangeArrowheads="1"/>
          </p:cNvSpPr>
          <p:nvPr/>
        </p:nvSpPr>
        <p:spPr bwMode="auto">
          <a:xfrm>
            <a:off x="76200" y="0"/>
            <a:ext cx="8991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solidFill>
                  <a:schemeClr val="bg1"/>
                </a:solidFill>
                <a:latin typeface="Arial" panose="020B0604020202020204" pitchFamily="34" charset="0"/>
              </a:rPr>
              <a:t>Code of Ethics			               </a:t>
            </a:r>
          </a:p>
        </p:txBody>
      </p:sp>
      <p:sp>
        <p:nvSpPr>
          <p:cNvPr id="2" name="TextBox 1"/>
          <p:cNvSpPr txBox="1"/>
          <p:nvPr/>
        </p:nvSpPr>
        <p:spPr>
          <a:xfrm>
            <a:off x="1219200" y="2343706"/>
            <a:ext cx="6019800" cy="2062103"/>
          </a:xfrm>
          <a:prstGeom prst="rect">
            <a:avLst/>
          </a:prstGeom>
          <a:noFill/>
        </p:spPr>
        <p:txBody>
          <a:bodyPr wrap="square" rtlCol="0">
            <a:spAutoFit/>
          </a:bodyPr>
          <a:lstStyle/>
          <a:p>
            <a:r>
              <a:rPr lang="en-US" sz="3200" dirty="0"/>
              <a:t>A CDM receives a free hotel room from his food supplier in order to attend their food show out of town.</a:t>
            </a:r>
          </a:p>
        </p:txBody>
      </p:sp>
    </p:spTree>
    <p:extLst>
      <p:ext uri="{BB962C8B-B14F-4D97-AF65-F5344CB8AC3E}">
        <p14:creationId xmlns:p14="http://schemas.microsoft.com/office/powerpoint/2010/main" val="3810691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144000" cy="10668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6147" name="Title 1"/>
          <p:cNvSpPr>
            <a:spLocks noGrp="1"/>
          </p:cNvSpPr>
          <p:nvPr>
            <p:ph type="ctrTitle"/>
          </p:nvPr>
        </p:nvSpPr>
        <p:spPr>
          <a:xfrm>
            <a:off x="654050" y="1600200"/>
            <a:ext cx="7772400" cy="2743200"/>
          </a:xfrm>
        </p:spPr>
        <p:txBody>
          <a:bodyPr/>
          <a:lstStyle/>
          <a:p>
            <a:pPr eaLnBrk="1" hangingPunct="1"/>
            <a:r>
              <a:rPr lang="en-US" altLang="en-US" sz="3600" dirty="0">
                <a:latin typeface="Arial" panose="020B0604020202020204" pitchFamily="34" charset="0"/>
                <a:cs typeface="Arial" panose="020B0604020202020204" pitchFamily="34" charset="0"/>
              </a:rPr>
              <a:t>ANFP</a:t>
            </a:r>
            <a:br>
              <a:rPr lang="en-US" altLang="en-US" sz="3600" dirty="0">
                <a:latin typeface="Arial" panose="020B0604020202020204" pitchFamily="34" charset="0"/>
                <a:cs typeface="Arial" panose="020B0604020202020204" pitchFamily="34" charset="0"/>
              </a:rPr>
            </a:br>
            <a:r>
              <a:rPr lang="en-US" altLang="en-US" sz="3600" dirty="0">
                <a:latin typeface="Arial" panose="020B0604020202020204" pitchFamily="34" charset="0"/>
                <a:cs typeface="Arial" panose="020B0604020202020204" pitchFamily="34" charset="0"/>
              </a:rPr>
              <a:t>Code of Ethics</a:t>
            </a:r>
            <a:br>
              <a:rPr lang="en-US" altLang="en-US" sz="3600" dirty="0">
                <a:latin typeface="Arial" panose="020B0604020202020204" pitchFamily="34" charset="0"/>
                <a:cs typeface="Arial" panose="020B0604020202020204" pitchFamily="34" charset="0"/>
              </a:rPr>
            </a:br>
            <a:r>
              <a:rPr lang="en-US" altLang="en-US" sz="2000" dirty="0">
                <a:latin typeface="Arial" panose="020B0604020202020204" pitchFamily="34" charset="0"/>
                <a:cs typeface="Arial" panose="020B0604020202020204" pitchFamily="34" charset="0"/>
              </a:rPr>
              <a:t>Updated June 2016</a:t>
            </a:r>
          </a:p>
        </p:txBody>
      </p:sp>
      <p:pic>
        <p:nvPicPr>
          <p:cNvPr id="6148" name="Picture 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700" y="49213"/>
            <a:ext cx="3263900" cy="91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bwMode="auto">
          <a:xfrm>
            <a:off x="0" y="5138530"/>
            <a:ext cx="3048000" cy="1338331"/>
          </a:xfrm>
          <a:prstGeom prst="rect">
            <a:avLst/>
          </a:prstGeom>
          <a:solidFill>
            <a:srgbClr val="EC1C24"/>
          </a:solidFill>
          <a:ln w="38100">
            <a:solidFill>
              <a:srgbClr val="FF0000"/>
            </a:solidFill>
            <a:miter lim="800000"/>
            <a:headEnd/>
            <a:tailEnd/>
          </a:ln>
        </p:spPr>
      </p:pic>
      <p:pic>
        <p:nvPicPr>
          <p:cNvPr id="6150"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bwMode="auto">
          <a:xfrm>
            <a:off x="3124200" y="5138531"/>
            <a:ext cx="3078162" cy="1338331"/>
          </a:xfrm>
          <a:prstGeom prst="rect">
            <a:avLst/>
          </a:prstGeom>
          <a:solidFill>
            <a:srgbClr val="EC1C24"/>
          </a:solidFill>
          <a:ln w="38100">
            <a:solidFill>
              <a:srgbClr val="FF0000"/>
            </a:solidFill>
            <a:miter lim="800000"/>
            <a:headEnd/>
            <a:tailEnd/>
          </a:ln>
        </p:spPr>
      </p:pic>
      <p:pic>
        <p:nvPicPr>
          <p:cNvPr id="6151"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bwMode="auto">
          <a:xfrm>
            <a:off x="6278562" y="5138531"/>
            <a:ext cx="2680800" cy="1338331"/>
          </a:xfrm>
          <a:prstGeom prst="rect">
            <a:avLst/>
          </a:prstGeom>
          <a:solidFill>
            <a:srgbClr val="EC1C24"/>
          </a:solidFill>
          <a:ln w="38100">
            <a:solidFill>
              <a:srgbClr val="FF0000"/>
            </a:solid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19100" y="533400"/>
            <a:ext cx="8305800" cy="838200"/>
          </a:xfrm>
        </p:spPr>
        <p:txBody>
          <a:bodyPr/>
          <a:lstStyle/>
          <a:p>
            <a:pPr eaLnBrk="1" hangingPunct="1"/>
            <a:r>
              <a:rPr lang="en-US" altLang="en-US" sz="4000" dirty="0">
                <a:latin typeface="Arial" panose="020B0604020202020204" pitchFamily="34" charset="0"/>
                <a:cs typeface="Arial" panose="020B0604020202020204" pitchFamily="34" charset="0"/>
              </a:rPr>
              <a:t>Case Study</a:t>
            </a:r>
            <a:endParaRPr lang="en-US" altLang="en-US" sz="1800" dirty="0">
              <a:latin typeface="Arial" panose="020B0604020202020204" pitchFamily="34" charset="0"/>
              <a:cs typeface="Arial" panose="020B0604020202020204" pitchFamily="34" charset="0"/>
            </a:endParaRPr>
          </a:p>
        </p:txBody>
      </p:sp>
      <p:sp>
        <p:nvSpPr>
          <p:cNvPr id="4" name="Rectangle 3"/>
          <p:cNvSpPr/>
          <p:nvPr/>
        </p:nvSpPr>
        <p:spPr>
          <a:xfrm>
            <a:off x="0" y="6248400"/>
            <a:ext cx="9144000" cy="6096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a:off x="0" y="6121400"/>
            <a:ext cx="9144000" cy="762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3" name="Picture 1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6205538"/>
            <a:ext cx="2819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0" y="0"/>
            <a:ext cx="9144000" cy="338138"/>
          </a:xfrm>
          <a:prstGeom prst="rect">
            <a:avLst/>
          </a:prstGeom>
          <a:solidFill>
            <a:srgbClr val="EC1C24"/>
          </a:solidFill>
          <a:ln>
            <a:solidFill>
              <a:srgbClr val="EC1C2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295" name="TextBox 22"/>
          <p:cNvSpPr txBox="1">
            <a:spLocks noChangeArrowheads="1"/>
          </p:cNvSpPr>
          <p:nvPr/>
        </p:nvSpPr>
        <p:spPr bwMode="auto">
          <a:xfrm>
            <a:off x="76200" y="0"/>
            <a:ext cx="8991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solidFill>
                  <a:schemeClr val="bg1"/>
                </a:solidFill>
                <a:latin typeface="Arial" panose="020B0604020202020204" pitchFamily="34" charset="0"/>
              </a:rPr>
              <a:t>Code of Ethics			               </a:t>
            </a:r>
          </a:p>
        </p:txBody>
      </p:sp>
      <p:sp>
        <p:nvSpPr>
          <p:cNvPr id="2" name="TextBox 1"/>
          <p:cNvSpPr txBox="1"/>
          <p:nvPr/>
        </p:nvSpPr>
        <p:spPr>
          <a:xfrm>
            <a:off x="1219200" y="2343706"/>
            <a:ext cx="6019800" cy="2062103"/>
          </a:xfrm>
          <a:prstGeom prst="rect">
            <a:avLst/>
          </a:prstGeom>
          <a:noFill/>
        </p:spPr>
        <p:txBody>
          <a:bodyPr wrap="square" rtlCol="0">
            <a:spAutoFit/>
          </a:bodyPr>
          <a:lstStyle/>
          <a:p>
            <a:r>
              <a:rPr lang="en-US" sz="3200" dirty="0"/>
              <a:t>A CDM receives hats, t-shirts and jackets from his food supplier with the food supplier logo on them.</a:t>
            </a:r>
          </a:p>
          <a:p>
            <a:endParaRPr lang="en-US" sz="3200" dirty="0"/>
          </a:p>
        </p:txBody>
      </p:sp>
    </p:spTree>
    <p:extLst>
      <p:ext uri="{BB962C8B-B14F-4D97-AF65-F5344CB8AC3E}">
        <p14:creationId xmlns:p14="http://schemas.microsoft.com/office/powerpoint/2010/main" val="6371661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19100" y="533400"/>
            <a:ext cx="8305800" cy="838200"/>
          </a:xfrm>
        </p:spPr>
        <p:txBody>
          <a:bodyPr/>
          <a:lstStyle/>
          <a:p>
            <a:pPr eaLnBrk="1" hangingPunct="1"/>
            <a:r>
              <a:rPr lang="en-US" altLang="en-US" sz="4000" dirty="0">
                <a:latin typeface="Arial" panose="020B0604020202020204" pitchFamily="34" charset="0"/>
                <a:cs typeface="Arial" panose="020B0604020202020204" pitchFamily="34" charset="0"/>
              </a:rPr>
              <a:t>Case Study</a:t>
            </a:r>
            <a:endParaRPr lang="en-US" altLang="en-US" sz="1800" dirty="0">
              <a:latin typeface="Arial" panose="020B0604020202020204" pitchFamily="34" charset="0"/>
              <a:cs typeface="Arial" panose="020B0604020202020204" pitchFamily="34" charset="0"/>
            </a:endParaRPr>
          </a:p>
        </p:txBody>
      </p:sp>
      <p:sp>
        <p:nvSpPr>
          <p:cNvPr id="4" name="Rectangle 3"/>
          <p:cNvSpPr/>
          <p:nvPr/>
        </p:nvSpPr>
        <p:spPr>
          <a:xfrm>
            <a:off x="0" y="6248400"/>
            <a:ext cx="9144000" cy="6096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a:off x="0" y="6121400"/>
            <a:ext cx="9144000" cy="762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3" name="Picture 1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6205538"/>
            <a:ext cx="2819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0" y="0"/>
            <a:ext cx="9144000" cy="338138"/>
          </a:xfrm>
          <a:prstGeom prst="rect">
            <a:avLst/>
          </a:prstGeom>
          <a:solidFill>
            <a:srgbClr val="EC1C24"/>
          </a:solidFill>
          <a:ln>
            <a:solidFill>
              <a:srgbClr val="EC1C2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295" name="TextBox 22"/>
          <p:cNvSpPr txBox="1">
            <a:spLocks noChangeArrowheads="1"/>
          </p:cNvSpPr>
          <p:nvPr/>
        </p:nvSpPr>
        <p:spPr bwMode="auto">
          <a:xfrm>
            <a:off x="76200" y="0"/>
            <a:ext cx="8991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solidFill>
                  <a:schemeClr val="bg1"/>
                </a:solidFill>
                <a:latin typeface="Arial" panose="020B0604020202020204" pitchFamily="34" charset="0"/>
              </a:rPr>
              <a:t>Code of Ethics			               </a:t>
            </a:r>
          </a:p>
        </p:txBody>
      </p:sp>
      <p:sp>
        <p:nvSpPr>
          <p:cNvPr id="2" name="TextBox 1"/>
          <p:cNvSpPr txBox="1"/>
          <p:nvPr/>
        </p:nvSpPr>
        <p:spPr>
          <a:xfrm>
            <a:off x="1219200" y="2343706"/>
            <a:ext cx="6019800" cy="2554545"/>
          </a:xfrm>
          <a:prstGeom prst="rect">
            <a:avLst/>
          </a:prstGeom>
          <a:noFill/>
        </p:spPr>
        <p:txBody>
          <a:bodyPr wrap="square" rtlCol="0">
            <a:spAutoFit/>
          </a:bodyPr>
          <a:lstStyle/>
          <a:p>
            <a:r>
              <a:rPr lang="en-US" sz="3200" dirty="0"/>
              <a:t>A CDM receives pens, notepads, and thermometers from his food supplier with the food supplier logo on them.</a:t>
            </a:r>
          </a:p>
          <a:p>
            <a:endParaRPr lang="en-US" sz="3200" dirty="0"/>
          </a:p>
        </p:txBody>
      </p:sp>
    </p:spTree>
    <p:extLst>
      <p:ext uri="{BB962C8B-B14F-4D97-AF65-F5344CB8AC3E}">
        <p14:creationId xmlns:p14="http://schemas.microsoft.com/office/powerpoint/2010/main" val="23664666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19100" y="533400"/>
            <a:ext cx="8305800" cy="838200"/>
          </a:xfrm>
        </p:spPr>
        <p:txBody>
          <a:bodyPr/>
          <a:lstStyle/>
          <a:p>
            <a:pPr eaLnBrk="1" hangingPunct="1"/>
            <a:r>
              <a:rPr lang="en-US" altLang="en-US" sz="4000" dirty="0">
                <a:latin typeface="Arial" panose="020B0604020202020204" pitchFamily="34" charset="0"/>
                <a:cs typeface="Arial" panose="020B0604020202020204" pitchFamily="34" charset="0"/>
              </a:rPr>
              <a:t>Case Study</a:t>
            </a:r>
            <a:endParaRPr lang="en-US" altLang="en-US" sz="1800" dirty="0">
              <a:latin typeface="Arial" panose="020B0604020202020204" pitchFamily="34" charset="0"/>
              <a:cs typeface="Arial" panose="020B0604020202020204" pitchFamily="34" charset="0"/>
            </a:endParaRPr>
          </a:p>
        </p:txBody>
      </p:sp>
      <p:sp>
        <p:nvSpPr>
          <p:cNvPr id="4" name="Rectangle 3"/>
          <p:cNvSpPr/>
          <p:nvPr/>
        </p:nvSpPr>
        <p:spPr>
          <a:xfrm>
            <a:off x="0" y="6248400"/>
            <a:ext cx="9144000" cy="6096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a:off x="0" y="6121400"/>
            <a:ext cx="9144000" cy="762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3" name="Picture 1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6205538"/>
            <a:ext cx="2819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0" y="0"/>
            <a:ext cx="9144000" cy="338138"/>
          </a:xfrm>
          <a:prstGeom prst="rect">
            <a:avLst/>
          </a:prstGeom>
          <a:solidFill>
            <a:srgbClr val="EC1C24"/>
          </a:solidFill>
          <a:ln>
            <a:solidFill>
              <a:srgbClr val="EC1C2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295" name="TextBox 22"/>
          <p:cNvSpPr txBox="1">
            <a:spLocks noChangeArrowheads="1"/>
          </p:cNvSpPr>
          <p:nvPr/>
        </p:nvSpPr>
        <p:spPr bwMode="auto">
          <a:xfrm>
            <a:off x="76200" y="0"/>
            <a:ext cx="8991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solidFill>
                  <a:schemeClr val="bg1"/>
                </a:solidFill>
                <a:latin typeface="Arial" panose="020B0604020202020204" pitchFamily="34" charset="0"/>
              </a:rPr>
              <a:t>Code of Ethics			               </a:t>
            </a:r>
          </a:p>
        </p:txBody>
      </p:sp>
      <p:sp>
        <p:nvSpPr>
          <p:cNvPr id="2" name="TextBox 1"/>
          <p:cNvSpPr txBox="1"/>
          <p:nvPr/>
        </p:nvSpPr>
        <p:spPr>
          <a:xfrm>
            <a:off x="1219200" y="2343706"/>
            <a:ext cx="6019800" cy="3539430"/>
          </a:xfrm>
          <a:prstGeom prst="rect">
            <a:avLst/>
          </a:prstGeom>
          <a:noFill/>
        </p:spPr>
        <p:txBody>
          <a:bodyPr wrap="square" rtlCol="0">
            <a:spAutoFit/>
          </a:bodyPr>
          <a:lstStyle/>
          <a:p>
            <a:r>
              <a:rPr lang="en-US" sz="3200" dirty="0"/>
              <a:t>A CDM orders and receives 80 lbs. of ground beef from her supplier.  </a:t>
            </a:r>
            <a:r>
              <a:rPr lang="en-US" sz="3200"/>
              <a:t>Later, </a:t>
            </a:r>
            <a:r>
              <a:rPr lang="en-US" sz="3200" dirty="0"/>
              <a:t>upon opening </a:t>
            </a:r>
            <a:r>
              <a:rPr lang="en-US" sz="3200"/>
              <a:t>the box, </a:t>
            </a:r>
            <a:r>
              <a:rPr lang="en-US" sz="3200" dirty="0"/>
              <a:t>she discovers it contains 80 lbs. of ribeye roasts.  What should she do?</a:t>
            </a:r>
          </a:p>
          <a:p>
            <a:endParaRPr lang="en-US" sz="3200" dirty="0"/>
          </a:p>
        </p:txBody>
      </p:sp>
    </p:spTree>
    <p:extLst>
      <p:ext uri="{BB962C8B-B14F-4D97-AF65-F5344CB8AC3E}">
        <p14:creationId xmlns:p14="http://schemas.microsoft.com/office/powerpoint/2010/main" val="39947790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19100" y="533400"/>
            <a:ext cx="8305800" cy="838200"/>
          </a:xfrm>
        </p:spPr>
        <p:txBody>
          <a:bodyPr/>
          <a:lstStyle/>
          <a:p>
            <a:pPr eaLnBrk="1" hangingPunct="1"/>
            <a:r>
              <a:rPr lang="en-US" altLang="en-US" sz="4000" dirty="0">
                <a:latin typeface="Arial" panose="020B0604020202020204" pitchFamily="34" charset="0"/>
                <a:cs typeface="Arial" panose="020B0604020202020204" pitchFamily="34" charset="0"/>
              </a:rPr>
              <a:t>How to make ethical decisions</a:t>
            </a:r>
            <a:endParaRPr lang="en-US" altLang="en-US" sz="1800" dirty="0">
              <a:latin typeface="Arial" panose="020B0604020202020204" pitchFamily="34" charset="0"/>
              <a:cs typeface="Arial" panose="020B0604020202020204" pitchFamily="34" charset="0"/>
            </a:endParaRPr>
          </a:p>
        </p:txBody>
      </p:sp>
      <p:sp>
        <p:nvSpPr>
          <p:cNvPr id="4" name="Rectangle 3"/>
          <p:cNvSpPr/>
          <p:nvPr/>
        </p:nvSpPr>
        <p:spPr>
          <a:xfrm>
            <a:off x="0" y="6248400"/>
            <a:ext cx="9144000" cy="6096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a:off x="0" y="6121400"/>
            <a:ext cx="9144000" cy="762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3" name="Picture 1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6205538"/>
            <a:ext cx="2819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0" y="0"/>
            <a:ext cx="9144000" cy="338138"/>
          </a:xfrm>
          <a:prstGeom prst="rect">
            <a:avLst/>
          </a:prstGeom>
          <a:solidFill>
            <a:srgbClr val="EC1C24"/>
          </a:solidFill>
          <a:ln>
            <a:solidFill>
              <a:srgbClr val="EC1C2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295" name="TextBox 22"/>
          <p:cNvSpPr txBox="1">
            <a:spLocks noChangeArrowheads="1"/>
          </p:cNvSpPr>
          <p:nvPr/>
        </p:nvSpPr>
        <p:spPr bwMode="auto">
          <a:xfrm>
            <a:off x="76200" y="0"/>
            <a:ext cx="8991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solidFill>
                  <a:schemeClr val="bg1"/>
                </a:solidFill>
                <a:latin typeface="Arial" panose="020B0604020202020204" pitchFamily="34" charset="0"/>
              </a:rPr>
              <a:t>Code of Ethics			               </a:t>
            </a:r>
          </a:p>
        </p:txBody>
      </p:sp>
      <p:sp>
        <p:nvSpPr>
          <p:cNvPr id="2" name="TextBox 1"/>
          <p:cNvSpPr txBox="1"/>
          <p:nvPr/>
        </p:nvSpPr>
        <p:spPr>
          <a:xfrm>
            <a:off x="914400" y="2040950"/>
            <a:ext cx="7010400" cy="3046988"/>
          </a:xfrm>
          <a:prstGeom prst="rect">
            <a:avLst/>
          </a:prstGeom>
          <a:noFill/>
        </p:spPr>
        <p:txBody>
          <a:bodyPr wrap="square" rtlCol="0">
            <a:spAutoFit/>
          </a:bodyPr>
          <a:lstStyle/>
          <a:p>
            <a:pPr marL="285750" indent="-285750">
              <a:buFontTx/>
              <a:buChar char="-"/>
            </a:pPr>
            <a:r>
              <a:rPr lang="en-US" sz="3200" dirty="0"/>
              <a:t>Follow company policies and procedures</a:t>
            </a:r>
          </a:p>
          <a:p>
            <a:pPr marL="285750" indent="-285750">
              <a:buFontTx/>
              <a:buChar char="-"/>
            </a:pPr>
            <a:r>
              <a:rPr lang="en-US" sz="3200" dirty="0"/>
              <a:t>Follow ANFP policies and procedures</a:t>
            </a:r>
          </a:p>
          <a:p>
            <a:pPr marL="285750" indent="-285750">
              <a:buFontTx/>
              <a:buChar char="-"/>
            </a:pPr>
            <a:r>
              <a:rPr lang="en-US" sz="3200" dirty="0"/>
              <a:t>Check the ANFP Ethics Guidelines</a:t>
            </a:r>
          </a:p>
          <a:p>
            <a:pPr marL="285750" indent="-285750">
              <a:buFontTx/>
              <a:buChar char="-"/>
            </a:pPr>
            <a:r>
              <a:rPr lang="en-US" sz="3200" dirty="0"/>
              <a:t>Ask your immediate supervisor for guidance if there is uncertainty</a:t>
            </a:r>
          </a:p>
        </p:txBody>
      </p:sp>
    </p:spTree>
    <p:extLst>
      <p:ext uri="{BB962C8B-B14F-4D97-AF65-F5344CB8AC3E}">
        <p14:creationId xmlns:p14="http://schemas.microsoft.com/office/powerpoint/2010/main" val="306499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19100" y="533400"/>
            <a:ext cx="8305800" cy="838200"/>
          </a:xfrm>
        </p:spPr>
        <p:txBody>
          <a:bodyPr/>
          <a:lstStyle/>
          <a:p>
            <a:pPr eaLnBrk="1" hangingPunct="1"/>
            <a:r>
              <a:rPr lang="en-US" altLang="en-US" sz="4000" dirty="0">
                <a:latin typeface="Arial" panose="020B0604020202020204" pitchFamily="34" charset="0"/>
                <a:cs typeface="Arial" panose="020B0604020202020204" pitchFamily="34" charset="0"/>
              </a:rPr>
              <a:t>CMS Compliance and Ethics</a:t>
            </a:r>
            <a:endParaRPr lang="en-US" altLang="en-US" sz="1800" dirty="0">
              <a:latin typeface="Arial" panose="020B0604020202020204" pitchFamily="34" charset="0"/>
              <a:cs typeface="Arial" panose="020B0604020202020204" pitchFamily="34" charset="0"/>
            </a:endParaRPr>
          </a:p>
        </p:txBody>
      </p:sp>
      <p:sp>
        <p:nvSpPr>
          <p:cNvPr id="4" name="Rectangle 3"/>
          <p:cNvSpPr/>
          <p:nvPr/>
        </p:nvSpPr>
        <p:spPr>
          <a:xfrm>
            <a:off x="0" y="6248400"/>
            <a:ext cx="9144000" cy="6096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a:off x="0" y="6121400"/>
            <a:ext cx="9144000" cy="762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3" name="Picture 1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6205538"/>
            <a:ext cx="2819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0" y="0"/>
            <a:ext cx="9144000" cy="338138"/>
          </a:xfrm>
          <a:prstGeom prst="rect">
            <a:avLst/>
          </a:prstGeom>
          <a:solidFill>
            <a:srgbClr val="EC1C24"/>
          </a:solidFill>
          <a:ln>
            <a:solidFill>
              <a:srgbClr val="EC1C2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295" name="TextBox 22"/>
          <p:cNvSpPr txBox="1">
            <a:spLocks noChangeArrowheads="1"/>
          </p:cNvSpPr>
          <p:nvPr/>
        </p:nvSpPr>
        <p:spPr bwMode="auto">
          <a:xfrm>
            <a:off x="76200" y="0"/>
            <a:ext cx="8991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solidFill>
                  <a:schemeClr val="bg1"/>
                </a:solidFill>
                <a:latin typeface="Arial" panose="020B0604020202020204" pitchFamily="34" charset="0"/>
              </a:rPr>
              <a:t>Code of Ethics			               </a:t>
            </a:r>
          </a:p>
        </p:txBody>
      </p:sp>
      <p:sp>
        <p:nvSpPr>
          <p:cNvPr id="3" name="TextBox 2"/>
          <p:cNvSpPr txBox="1"/>
          <p:nvPr/>
        </p:nvSpPr>
        <p:spPr>
          <a:xfrm>
            <a:off x="914400" y="1566862"/>
            <a:ext cx="7162800" cy="4524315"/>
          </a:xfrm>
          <a:prstGeom prst="rect">
            <a:avLst/>
          </a:prstGeom>
          <a:noFill/>
        </p:spPr>
        <p:txBody>
          <a:bodyPr wrap="square" rtlCol="0">
            <a:spAutoFit/>
          </a:bodyPr>
          <a:lstStyle/>
          <a:p>
            <a:r>
              <a:rPr lang="en-US" dirty="0"/>
              <a:t>F895 §483.85 Compliance and ethics program. </a:t>
            </a:r>
          </a:p>
          <a:p>
            <a:r>
              <a:rPr lang="en-US" dirty="0"/>
              <a:t>[§483.85 and all subparts will be implemented beginning November 28, 2019 (Phase 3)] </a:t>
            </a:r>
          </a:p>
          <a:p>
            <a:r>
              <a:rPr lang="en-US" dirty="0"/>
              <a:t>§483.85(a) Definitions. For purposes of this section, the following definitions apply: Compliance and ethics program means, with respect to a facility, a program of the operating organization that— </a:t>
            </a:r>
          </a:p>
          <a:p>
            <a:r>
              <a:rPr lang="en-US" dirty="0"/>
              <a:t>§483.85(1) Has been reasonably designed, implemented, and enforced so that it is likely to be effective in preventing and detecting criminal, civil, and administrative violations under the Act and in promoting quality of care; and </a:t>
            </a:r>
          </a:p>
          <a:p>
            <a:r>
              <a:rPr lang="en-US" dirty="0"/>
              <a:t>§483.85(2) Includes, at a minimum, the required components specified in paragraph (c) of this section. High-level personnel means individual(s) who have substantial control over the operating organization or who have a substantial role in the making of policy within the operating organization. Operating organization means the individual(s) or entity that operates a facility. </a:t>
            </a:r>
          </a:p>
        </p:txBody>
      </p:sp>
    </p:spTree>
    <p:extLst>
      <p:ext uri="{BB962C8B-B14F-4D97-AF65-F5344CB8AC3E}">
        <p14:creationId xmlns:p14="http://schemas.microsoft.com/office/powerpoint/2010/main" val="15831684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19100" y="533400"/>
            <a:ext cx="8305800" cy="838200"/>
          </a:xfrm>
        </p:spPr>
        <p:txBody>
          <a:bodyPr/>
          <a:lstStyle/>
          <a:p>
            <a:pPr eaLnBrk="1" hangingPunct="1"/>
            <a:r>
              <a:rPr lang="en-US" altLang="en-US" sz="4000" dirty="0">
                <a:latin typeface="Arial" panose="020B0604020202020204" pitchFamily="34" charset="0"/>
                <a:cs typeface="Arial" panose="020B0604020202020204" pitchFamily="34" charset="0"/>
              </a:rPr>
              <a:t>CMS Compliance and Ethics</a:t>
            </a:r>
            <a:endParaRPr lang="en-US" altLang="en-US" sz="1800" dirty="0">
              <a:latin typeface="Arial" panose="020B0604020202020204" pitchFamily="34" charset="0"/>
              <a:cs typeface="Arial" panose="020B0604020202020204" pitchFamily="34" charset="0"/>
            </a:endParaRPr>
          </a:p>
        </p:txBody>
      </p:sp>
      <p:sp>
        <p:nvSpPr>
          <p:cNvPr id="4" name="Rectangle 3"/>
          <p:cNvSpPr/>
          <p:nvPr/>
        </p:nvSpPr>
        <p:spPr>
          <a:xfrm>
            <a:off x="0" y="6248400"/>
            <a:ext cx="9144000" cy="6096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a:off x="0" y="6121400"/>
            <a:ext cx="9144000" cy="762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3" name="Picture 1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6205538"/>
            <a:ext cx="2819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0" y="0"/>
            <a:ext cx="9144000" cy="338138"/>
          </a:xfrm>
          <a:prstGeom prst="rect">
            <a:avLst/>
          </a:prstGeom>
          <a:solidFill>
            <a:srgbClr val="EC1C24"/>
          </a:solidFill>
          <a:ln>
            <a:solidFill>
              <a:srgbClr val="EC1C2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295" name="TextBox 22"/>
          <p:cNvSpPr txBox="1">
            <a:spLocks noChangeArrowheads="1"/>
          </p:cNvSpPr>
          <p:nvPr/>
        </p:nvSpPr>
        <p:spPr bwMode="auto">
          <a:xfrm>
            <a:off x="76200" y="0"/>
            <a:ext cx="8991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solidFill>
                  <a:schemeClr val="bg1"/>
                </a:solidFill>
                <a:latin typeface="Arial" panose="020B0604020202020204" pitchFamily="34" charset="0"/>
              </a:rPr>
              <a:t>Code of Ethics			               </a:t>
            </a:r>
          </a:p>
        </p:txBody>
      </p:sp>
      <p:sp>
        <p:nvSpPr>
          <p:cNvPr id="2" name="TextBox 1"/>
          <p:cNvSpPr txBox="1"/>
          <p:nvPr/>
        </p:nvSpPr>
        <p:spPr>
          <a:xfrm>
            <a:off x="914400" y="1207344"/>
            <a:ext cx="7162800" cy="4770537"/>
          </a:xfrm>
          <a:prstGeom prst="rect">
            <a:avLst/>
          </a:prstGeom>
          <a:noFill/>
        </p:spPr>
        <p:txBody>
          <a:bodyPr wrap="square" rtlCol="0">
            <a:spAutoFit/>
          </a:bodyPr>
          <a:lstStyle/>
          <a:p>
            <a:r>
              <a:rPr lang="en-US" sz="1600" dirty="0"/>
              <a:t>§483.85(b) General rule. Beginning on November 28, 2019, the operating organization for each facility must have in operation a compliance and ethics program (as defined in paragraph (a) of this section) that meets the requirements of this section.</a:t>
            </a:r>
          </a:p>
          <a:p>
            <a:endParaRPr lang="en-US" sz="1600" dirty="0"/>
          </a:p>
          <a:p>
            <a:r>
              <a:rPr lang="en-US" sz="1600" dirty="0"/>
              <a:t> §483.85(c) Required components for all facilities. The operating organization for each facility must develop, implement, and maintain an effective compliance and ethics program that contains, at a minimum, the following components:</a:t>
            </a:r>
          </a:p>
          <a:p>
            <a:r>
              <a:rPr lang="en-US" sz="1600" dirty="0"/>
              <a:t> </a:t>
            </a:r>
          </a:p>
          <a:p>
            <a:r>
              <a:rPr lang="en-US" sz="1600" dirty="0"/>
              <a:t>§483.85(c)(1) Established written compliance and ethics standards, policies, and procedures to follow that are reasonably capable of reducing the prospect of criminal, civil, and administrative violations under the Act and promote quality of care, which include, but are not limited to, the designation of an appropriate compliance and ethics program contact to which individuals may report suspected violations, as well as an alternate method of reporting suspected violations anonymously without fear of retribution; and disciplinary standards that set out the consequences for committing violations for the operating organization's entire staff; individuals providing services under a contractual arrangement; and volunteers, consistent with the volunteers' expected roles. </a:t>
            </a:r>
          </a:p>
        </p:txBody>
      </p:sp>
    </p:spTree>
    <p:extLst>
      <p:ext uri="{BB962C8B-B14F-4D97-AF65-F5344CB8AC3E}">
        <p14:creationId xmlns:p14="http://schemas.microsoft.com/office/powerpoint/2010/main" val="24258545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19100" y="533400"/>
            <a:ext cx="8305800" cy="838200"/>
          </a:xfrm>
        </p:spPr>
        <p:txBody>
          <a:bodyPr/>
          <a:lstStyle/>
          <a:p>
            <a:pPr eaLnBrk="1" hangingPunct="1"/>
            <a:r>
              <a:rPr lang="en-US" altLang="en-US" sz="4000" dirty="0">
                <a:latin typeface="Arial" panose="020B0604020202020204" pitchFamily="34" charset="0"/>
                <a:cs typeface="Arial" panose="020B0604020202020204" pitchFamily="34" charset="0"/>
              </a:rPr>
              <a:t>CMS Compliance and Ethics</a:t>
            </a:r>
            <a:endParaRPr lang="en-US" altLang="en-US" sz="1800" dirty="0">
              <a:latin typeface="Arial" panose="020B0604020202020204" pitchFamily="34" charset="0"/>
              <a:cs typeface="Arial" panose="020B0604020202020204" pitchFamily="34" charset="0"/>
            </a:endParaRPr>
          </a:p>
        </p:txBody>
      </p:sp>
      <p:sp>
        <p:nvSpPr>
          <p:cNvPr id="4" name="Rectangle 3"/>
          <p:cNvSpPr/>
          <p:nvPr/>
        </p:nvSpPr>
        <p:spPr>
          <a:xfrm>
            <a:off x="0" y="6248400"/>
            <a:ext cx="9144000" cy="6096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a:off x="0" y="6121400"/>
            <a:ext cx="9144000" cy="762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3" name="Picture 1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6205538"/>
            <a:ext cx="2819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0" y="0"/>
            <a:ext cx="9144000" cy="338138"/>
          </a:xfrm>
          <a:prstGeom prst="rect">
            <a:avLst/>
          </a:prstGeom>
          <a:solidFill>
            <a:srgbClr val="EC1C24"/>
          </a:solidFill>
          <a:ln>
            <a:solidFill>
              <a:srgbClr val="EC1C2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295" name="TextBox 22"/>
          <p:cNvSpPr txBox="1">
            <a:spLocks noChangeArrowheads="1"/>
          </p:cNvSpPr>
          <p:nvPr/>
        </p:nvSpPr>
        <p:spPr bwMode="auto">
          <a:xfrm>
            <a:off x="76200" y="0"/>
            <a:ext cx="8991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solidFill>
                  <a:schemeClr val="bg1"/>
                </a:solidFill>
                <a:latin typeface="Arial" panose="020B0604020202020204" pitchFamily="34" charset="0"/>
              </a:rPr>
              <a:t>Code of Ethics			               </a:t>
            </a:r>
          </a:p>
        </p:txBody>
      </p:sp>
      <p:sp>
        <p:nvSpPr>
          <p:cNvPr id="2" name="TextBox 1"/>
          <p:cNvSpPr txBox="1"/>
          <p:nvPr/>
        </p:nvSpPr>
        <p:spPr>
          <a:xfrm>
            <a:off x="609600" y="1371600"/>
            <a:ext cx="7391400" cy="4247317"/>
          </a:xfrm>
          <a:prstGeom prst="rect">
            <a:avLst/>
          </a:prstGeom>
          <a:noFill/>
        </p:spPr>
        <p:txBody>
          <a:bodyPr wrap="square" rtlCol="0">
            <a:spAutoFit/>
          </a:bodyPr>
          <a:lstStyle/>
          <a:p>
            <a:r>
              <a:rPr lang="en-US" dirty="0"/>
              <a:t>§483.85(c)(2) Assignment of specific individuals within the high-level personnel of the operating organization with the overall responsibility to oversee compliance with the operating organization's compliance and ethics program's standards, policies, and procedures, such as, but not limited to, the chief executive officer (CEO), members of the board of directors, or directors of major divisions in the operating organization. </a:t>
            </a:r>
          </a:p>
          <a:p>
            <a:endParaRPr lang="en-US" dirty="0"/>
          </a:p>
          <a:p>
            <a:r>
              <a:rPr lang="en-US" dirty="0"/>
              <a:t>§483.85(c)(3) Sufficient resources and authority to the specific individuals designated in paragraph (c)(2) of this section to reasonably assure compliance with such standards, policies, and procedures. </a:t>
            </a:r>
          </a:p>
          <a:p>
            <a:endParaRPr lang="en-US" dirty="0"/>
          </a:p>
          <a:p>
            <a:r>
              <a:rPr lang="en-US" dirty="0"/>
              <a:t>§483.85(c)(4) Due care not to delegate substantial discretionary authority to individuals who the operating organization knew, or should have known through the exercise of due diligence, had a propensity to engage in criminal, civil, and administrative violations under the Social Security Act. </a:t>
            </a:r>
          </a:p>
        </p:txBody>
      </p:sp>
    </p:spTree>
    <p:extLst>
      <p:ext uri="{BB962C8B-B14F-4D97-AF65-F5344CB8AC3E}">
        <p14:creationId xmlns:p14="http://schemas.microsoft.com/office/powerpoint/2010/main" val="29143316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19100" y="533400"/>
            <a:ext cx="8305800" cy="838200"/>
          </a:xfrm>
        </p:spPr>
        <p:txBody>
          <a:bodyPr/>
          <a:lstStyle/>
          <a:p>
            <a:pPr eaLnBrk="1" hangingPunct="1"/>
            <a:r>
              <a:rPr lang="en-US" altLang="en-US" sz="4000" dirty="0">
                <a:latin typeface="Arial" panose="020B0604020202020204" pitchFamily="34" charset="0"/>
                <a:cs typeface="Arial" panose="020B0604020202020204" pitchFamily="34" charset="0"/>
              </a:rPr>
              <a:t>CMS Compliance and Ethics</a:t>
            </a:r>
            <a:endParaRPr lang="en-US" altLang="en-US" sz="1800" dirty="0">
              <a:latin typeface="Arial" panose="020B0604020202020204" pitchFamily="34" charset="0"/>
              <a:cs typeface="Arial" panose="020B0604020202020204" pitchFamily="34" charset="0"/>
            </a:endParaRPr>
          </a:p>
        </p:txBody>
      </p:sp>
      <p:sp>
        <p:nvSpPr>
          <p:cNvPr id="4" name="Rectangle 3"/>
          <p:cNvSpPr/>
          <p:nvPr/>
        </p:nvSpPr>
        <p:spPr>
          <a:xfrm>
            <a:off x="0" y="6248400"/>
            <a:ext cx="9144000" cy="6096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a:off x="0" y="6121400"/>
            <a:ext cx="9144000" cy="762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3" name="Picture 1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6205538"/>
            <a:ext cx="2819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0" y="0"/>
            <a:ext cx="9144000" cy="338138"/>
          </a:xfrm>
          <a:prstGeom prst="rect">
            <a:avLst/>
          </a:prstGeom>
          <a:solidFill>
            <a:srgbClr val="EC1C24"/>
          </a:solidFill>
          <a:ln>
            <a:solidFill>
              <a:srgbClr val="EC1C2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295" name="TextBox 22"/>
          <p:cNvSpPr txBox="1">
            <a:spLocks noChangeArrowheads="1"/>
          </p:cNvSpPr>
          <p:nvPr/>
        </p:nvSpPr>
        <p:spPr bwMode="auto">
          <a:xfrm>
            <a:off x="76200" y="0"/>
            <a:ext cx="8991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solidFill>
                  <a:schemeClr val="bg1"/>
                </a:solidFill>
                <a:latin typeface="Arial" panose="020B0604020202020204" pitchFamily="34" charset="0"/>
              </a:rPr>
              <a:t>Code of Ethics			               </a:t>
            </a:r>
          </a:p>
        </p:txBody>
      </p:sp>
      <p:sp>
        <p:nvSpPr>
          <p:cNvPr id="2" name="TextBox 1"/>
          <p:cNvSpPr txBox="1"/>
          <p:nvPr/>
        </p:nvSpPr>
        <p:spPr>
          <a:xfrm>
            <a:off x="609600" y="1269286"/>
            <a:ext cx="7620000" cy="4031873"/>
          </a:xfrm>
          <a:prstGeom prst="rect">
            <a:avLst/>
          </a:prstGeom>
          <a:noFill/>
        </p:spPr>
        <p:txBody>
          <a:bodyPr wrap="square" rtlCol="0">
            <a:spAutoFit/>
          </a:bodyPr>
          <a:lstStyle/>
          <a:p>
            <a:r>
              <a:rPr lang="en-US" sz="1600" dirty="0"/>
              <a:t>§483.85(c)(5) The facility takes steps to effectively communicate the standards, policies, and procedures in the operating organization’s compliance and ethics program to the operating organization's entire staff; individuals providing services under a contractual arrangement; and volunteers, consistent with the volunteers' expected roles. Requirements include, but are not limited to, mandatory participation in training as set forth at §483.95(f) or orientation programs, or disseminating information that explains in a practical manner what is required under the program. </a:t>
            </a:r>
          </a:p>
          <a:p>
            <a:endParaRPr lang="en-US" sz="1600" dirty="0"/>
          </a:p>
          <a:p>
            <a:r>
              <a:rPr lang="en-US" sz="1600" dirty="0"/>
              <a:t>§483.85(c)(6) The facility takes reasonable steps to achieve compliance with the program's standards, policies, and procedures. Such steps include, but are not limited to, utilizing monitoring and auditing systems reasonably designed to detect criminal, civil, and administrative violations under the Act by any of the operating organization's staff, individuals providing services under a contractual arrangement, or volunteers, having in place and publicizing a reporting system whereby any of these individuals could report violations by others anonymously within the operating organization without fear of retribution, and having a process for ensuring the integrity of any reported data. </a:t>
            </a:r>
          </a:p>
        </p:txBody>
      </p:sp>
    </p:spTree>
    <p:extLst>
      <p:ext uri="{BB962C8B-B14F-4D97-AF65-F5344CB8AC3E}">
        <p14:creationId xmlns:p14="http://schemas.microsoft.com/office/powerpoint/2010/main" val="21245525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19100" y="533400"/>
            <a:ext cx="8305800" cy="838200"/>
          </a:xfrm>
        </p:spPr>
        <p:txBody>
          <a:bodyPr/>
          <a:lstStyle/>
          <a:p>
            <a:pPr eaLnBrk="1" hangingPunct="1"/>
            <a:r>
              <a:rPr lang="en-US" altLang="en-US" sz="4000" dirty="0">
                <a:latin typeface="Arial" panose="020B0604020202020204" pitchFamily="34" charset="0"/>
                <a:cs typeface="Arial" panose="020B0604020202020204" pitchFamily="34" charset="0"/>
              </a:rPr>
              <a:t>CMS Compliance and Ethics</a:t>
            </a:r>
            <a:endParaRPr lang="en-US" altLang="en-US" sz="1800" dirty="0">
              <a:latin typeface="Arial" panose="020B0604020202020204" pitchFamily="34" charset="0"/>
              <a:cs typeface="Arial" panose="020B0604020202020204" pitchFamily="34" charset="0"/>
            </a:endParaRPr>
          </a:p>
        </p:txBody>
      </p:sp>
      <p:sp>
        <p:nvSpPr>
          <p:cNvPr id="4" name="Rectangle 3"/>
          <p:cNvSpPr/>
          <p:nvPr/>
        </p:nvSpPr>
        <p:spPr>
          <a:xfrm>
            <a:off x="0" y="6248400"/>
            <a:ext cx="9144000" cy="6096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a:off x="0" y="6121400"/>
            <a:ext cx="9144000" cy="762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3" name="Picture 1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6205538"/>
            <a:ext cx="2819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0" y="0"/>
            <a:ext cx="9144000" cy="338138"/>
          </a:xfrm>
          <a:prstGeom prst="rect">
            <a:avLst/>
          </a:prstGeom>
          <a:solidFill>
            <a:srgbClr val="EC1C24"/>
          </a:solidFill>
          <a:ln>
            <a:solidFill>
              <a:srgbClr val="EC1C2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295" name="TextBox 22"/>
          <p:cNvSpPr txBox="1">
            <a:spLocks noChangeArrowheads="1"/>
          </p:cNvSpPr>
          <p:nvPr/>
        </p:nvSpPr>
        <p:spPr bwMode="auto">
          <a:xfrm>
            <a:off x="76200" y="0"/>
            <a:ext cx="8991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solidFill>
                  <a:schemeClr val="bg1"/>
                </a:solidFill>
                <a:latin typeface="Arial" panose="020B0604020202020204" pitchFamily="34" charset="0"/>
              </a:rPr>
              <a:t>Code of Ethics			               </a:t>
            </a:r>
          </a:p>
        </p:txBody>
      </p:sp>
      <p:sp>
        <p:nvSpPr>
          <p:cNvPr id="2" name="TextBox 1"/>
          <p:cNvSpPr txBox="1"/>
          <p:nvPr/>
        </p:nvSpPr>
        <p:spPr>
          <a:xfrm>
            <a:off x="838200" y="1219200"/>
            <a:ext cx="7543800" cy="3970318"/>
          </a:xfrm>
          <a:prstGeom prst="rect">
            <a:avLst/>
          </a:prstGeom>
          <a:noFill/>
        </p:spPr>
        <p:txBody>
          <a:bodyPr wrap="square" rtlCol="0">
            <a:spAutoFit/>
          </a:bodyPr>
          <a:lstStyle/>
          <a:p>
            <a:r>
              <a:rPr lang="en-US" dirty="0"/>
              <a:t>§483.85(c)(7) Consistent enforcement of the operating organization's standards, policies, and procedures through appropriate disciplinary mechanisms, including, as appropriate, discipline of individuals responsible for the failure to detect and report a violation to the compliance and ethics program contact identified in the operating organization's compliance and ethics program. </a:t>
            </a:r>
          </a:p>
          <a:p>
            <a:r>
              <a:rPr lang="en-US" dirty="0"/>
              <a:t> </a:t>
            </a:r>
          </a:p>
          <a:p>
            <a:r>
              <a:rPr lang="en-US" dirty="0"/>
              <a:t>§483.85(c)(8) After a violation is detected, the operating organization must ensure that all reasonable steps §483.85(identified in its program are taken to respond appropriately to the violation and to prevent further similar violations, including any necessary modification to the operating organization's program to prevent and detect criminal, civil, and administrative violations under the Act. </a:t>
            </a:r>
          </a:p>
          <a:p>
            <a:endParaRPr lang="en-US" dirty="0"/>
          </a:p>
        </p:txBody>
      </p:sp>
    </p:spTree>
    <p:extLst>
      <p:ext uri="{BB962C8B-B14F-4D97-AF65-F5344CB8AC3E}">
        <p14:creationId xmlns:p14="http://schemas.microsoft.com/office/powerpoint/2010/main" val="27212165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19100" y="533400"/>
            <a:ext cx="8305800" cy="838200"/>
          </a:xfrm>
        </p:spPr>
        <p:txBody>
          <a:bodyPr/>
          <a:lstStyle/>
          <a:p>
            <a:pPr eaLnBrk="1" hangingPunct="1"/>
            <a:r>
              <a:rPr lang="en-US" altLang="en-US" sz="4000" dirty="0">
                <a:latin typeface="Arial" panose="020B0604020202020204" pitchFamily="34" charset="0"/>
                <a:cs typeface="Arial" panose="020B0604020202020204" pitchFamily="34" charset="0"/>
              </a:rPr>
              <a:t>CMS Compliance and Ethics</a:t>
            </a:r>
            <a:endParaRPr lang="en-US" altLang="en-US" sz="1800" dirty="0">
              <a:latin typeface="Arial" panose="020B0604020202020204" pitchFamily="34" charset="0"/>
              <a:cs typeface="Arial" panose="020B0604020202020204" pitchFamily="34" charset="0"/>
            </a:endParaRPr>
          </a:p>
        </p:txBody>
      </p:sp>
      <p:sp>
        <p:nvSpPr>
          <p:cNvPr id="4" name="Rectangle 3"/>
          <p:cNvSpPr/>
          <p:nvPr/>
        </p:nvSpPr>
        <p:spPr>
          <a:xfrm>
            <a:off x="0" y="6248400"/>
            <a:ext cx="9144000" cy="6096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a:off x="0" y="6121400"/>
            <a:ext cx="9144000" cy="762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3" name="Picture 1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6205538"/>
            <a:ext cx="2819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0" y="0"/>
            <a:ext cx="9144000" cy="338138"/>
          </a:xfrm>
          <a:prstGeom prst="rect">
            <a:avLst/>
          </a:prstGeom>
          <a:solidFill>
            <a:srgbClr val="EC1C24"/>
          </a:solidFill>
          <a:ln>
            <a:solidFill>
              <a:srgbClr val="EC1C2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295" name="TextBox 22"/>
          <p:cNvSpPr txBox="1">
            <a:spLocks noChangeArrowheads="1"/>
          </p:cNvSpPr>
          <p:nvPr/>
        </p:nvSpPr>
        <p:spPr bwMode="auto">
          <a:xfrm>
            <a:off x="76200" y="0"/>
            <a:ext cx="8991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solidFill>
                  <a:schemeClr val="bg1"/>
                </a:solidFill>
                <a:latin typeface="Arial" panose="020B0604020202020204" pitchFamily="34" charset="0"/>
              </a:rPr>
              <a:t>Code of Ethics			               </a:t>
            </a:r>
          </a:p>
        </p:txBody>
      </p:sp>
      <p:sp>
        <p:nvSpPr>
          <p:cNvPr id="2" name="TextBox 1"/>
          <p:cNvSpPr txBox="1"/>
          <p:nvPr/>
        </p:nvSpPr>
        <p:spPr>
          <a:xfrm>
            <a:off x="762000" y="1371600"/>
            <a:ext cx="7162800" cy="4247317"/>
          </a:xfrm>
          <a:prstGeom prst="rect">
            <a:avLst/>
          </a:prstGeom>
          <a:noFill/>
        </p:spPr>
        <p:txBody>
          <a:bodyPr wrap="square" rtlCol="0">
            <a:spAutoFit/>
          </a:bodyPr>
          <a:lstStyle/>
          <a:p>
            <a:r>
              <a:rPr lang="en-US" dirty="0"/>
              <a:t>§483.85(d) Additional required components for operating organizations with five or more facilities. In addition to all of the other requirements in paragraphs (a), (b), (c), and (e) of this section, operating organizations that operate five or more facilities must also include, at a minimum, the following components in their compliance and ethics program: </a:t>
            </a:r>
          </a:p>
          <a:p>
            <a:endParaRPr lang="en-US" dirty="0"/>
          </a:p>
          <a:p>
            <a:r>
              <a:rPr lang="en-US" dirty="0"/>
              <a:t>§483.85(d)(1) A mandatory annual training program on the operating organization's compliance and ethics program that meets the requirements set forth in §483.95(f). </a:t>
            </a:r>
          </a:p>
          <a:p>
            <a:endParaRPr lang="en-US" dirty="0"/>
          </a:p>
          <a:p>
            <a:r>
              <a:rPr lang="en-US" dirty="0"/>
              <a:t>§483.85(d)(2) A designated compliance officer for whom the operating organization's compliance and ethics program is a major responsibility. This individual must report directly to the operating organization’s governing body and not be subordinate to the general counsel, chief financial officer or chief operating officer. </a:t>
            </a:r>
          </a:p>
        </p:txBody>
      </p:sp>
    </p:spTree>
    <p:extLst>
      <p:ext uri="{BB962C8B-B14F-4D97-AF65-F5344CB8AC3E}">
        <p14:creationId xmlns:p14="http://schemas.microsoft.com/office/powerpoint/2010/main" val="3463137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19100" y="533400"/>
            <a:ext cx="8305800" cy="838200"/>
          </a:xfrm>
        </p:spPr>
        <p:txBody>
          <a:bodyPr/>
          <a:lstStyle/>
          <a:p>
            <a:pPr eaLnBrk="1" hangingPunct="1"/>
            <a:r>
              <a:rPr lang="en-US" altLang="en-US" sz="4000" dirty="0">
                <a:latin typeface="Arial" panose="020B0604020202020204" pitchFamily="34" charset="0"/>
                <a:cs typeface="Arial" panose="020B0604020202020204" pitchFamily="34" charset="0"/>
              </a:rPr>
              <a:t>Section 1</a:t>
            </a:r>
            <a:endParaRPr lang="en-US" altLang="en-US" sz="1800" dirty="0">
              <a:latin typeface="Arial" panose="020B0604020202020204" pitchFamily="34" charset="0"/>
              <a:cs typeface="Arial" panose="020B0604020202020204" pitchFamily="34" charset="0"/>
            </a:endParaRPr>
          </a:p>
        </p:txBody>
      </p:sp>
      <p:sp>
        <p:nvSpPr>
          <p:cNvPr id="4" name="Rectangle 3"/>
          <p:cNvSpPr/>
          <p:nvPr/>
        </p:nvSpPr>
        <p:spPr>
          <a:xfrm>
            <a:off x="0" y="6248400"/>
            <a:ext cx="9144000" cy="6096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a:off x="0" y="6121400"/>
            <a:ext cx="9144000" cy="762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8197" name="Picture 1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6205538"/>
            <a:ext cx="2819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0" y="0"/>
            <a:ext cx="9144000" cy="338138"/>
          </a:xfrm>
          <a:prstGeom prst="rect">
            <a:avLst/>
          </a:prstGeom>
          <a:solidFill>
            <a:srgbClr val="EC1C24"/>
          </a:solidFill>
          <a:ln>
            <a:solidFill>
              <a:srgbClr val="EC1C2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199" name="TextBox 22"/>
          <p:cNvSpPr txBox="1">
            <a:spLocks noChangeArrowheads="1"/>
          </p:cNvSpPr>
          <p:nvPr/>
        </p:nvSpPr>
        <p:spPr bwMode="auto">
          <a:xfrm>
            <a:off x="76200" y="0"/>
            <a:ext cx="8991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solidFill>
                  <a:schemeClr val="bg1"/>
                </a:solidFill>
                <a:latin typeface="Arial" panose="020B0604020202020204" pitchFamily="34" charset="0"/>
              </a:rPr>
              <a:t>Code of Ethics		              </a:t>
            </a:r>
          </a:p>
        </p:txBody>
      </p:sp>
      <p:sp>
        <p:nvSpPr>
          <p:cNvPr id="3" name="Rectangle 2"/>
          <p:cNvSpPr/>
          <p:nvPr/>
        </p:nvSpPr>
        <p:spPr>
          <a:xfrm>
            <a:off x="419100" y="1720840"/>
            <a:ext cx="8191500" cy="4401205"/>
          </a:xfrm>
          <a:prstGeom prst="rect">
            <a:avLst/>
          </a:prstGeom>
        </p:spPr>
        <p:txBody>
          <a:bodyPr wrap="square">
            <a:spAutoFit/>
          </a:bodyPr>
          <a:lstStyle/>
          <a:p>
            <a:r>
              <a:rPr lang="en-US" sz="2800" b="1" dirty="0"/>
              <a:t>The Certifying Board for Dietary Managers® (CBDM®) </a:t>
            </a:r>
            <a:r>
              <a:rPr lang="en-US" sz="2800" dirty="0"/>
              <a:t>has a formal policy, the Code of Ethics for the Certified Dietary Manager, and procedures which incorporate due process, for the discipline of </a:t>
            </a:r>
            <a:r>
              <a:rPr lang="en-US" sz="2800" dirty="0" err="1"/>
              <a:t>certificants</a:t>
            </a:r>
            <a:r>
              <a:rPr lang="en-US" sz="2800" dirty="0"/>
              <a:t>. The Code of Ethics and procedures include the sanction of revocation of the certificate, for conduct which clearly indicates incompetence, unethical behavior and physical or mental impairment affecting the performance of the Certified Dietary Manager®, Certified Food Protection Professional® (CDM®, CFPP®).</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19100" y="533400"/>
            <a:ext cx="8305800" cy="838200"/>
          </a:xfrm>
        </p:spPr>
        <p:txBody>
          <a:bodyPr/>
          <a:lstStyle/>
          <a:p>
            <a:pPr eaLnBrk="1" hangingPunct="1"/>
            <a:r>
              <a:rPr lang="en-US" altLang="en-US" sz="4000" dirty="0">
                <a:latin typeface="Arial" panose="020B0604020202020204" pitchFamily="34" charset="0"/>
                <a:cs typeface="Arial" panose="020B0604020202020204" pitchFamily="34" charset="0"/>
              </a:rPr>
              <a:t>CMS Compliance and Ethics</a:t>
            </a:r>
            <a:endParaRPr lang="en-US" altLang="en-US" sz="1800" dirty="0">
              <a:latin typeface="Arial" panose="020B0604020202020204" pitchFamily="34" charset="0"/>
              <a:cs typeface="Arial" panose="020B0604020202020204" pitchFamily="34" charset="0"/>
            </a:endParaRPr>
          </a:p>
        </p:txBody>
      </p:sp>
      <p:sp>
        <p:nvSpPr>
          <p:cNvPr id="4" name="Rectangle 3"/>
          <p:cNvSpPr/>
          <p:nvPr/>
        </p:nvSpPr>
        <p:spPr>
          <a:xfrm>
            <a:off x="0" y="6248400"/>
            <a:ext cx="9144000" cy="6096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a:off x="0" y="6121400"/>
            <a:ext cx="9144000" cy="762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3" name="Picture 1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6205538"/>
            <a:ext cx="2819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0" y="0"/>
            <a:ext cx="9144000" cy="338138"/>
          </a:xfrm>
          <a:prstGeom prst="rect">
            <a:avLst/>
          </a:prstGeom>
          <a:solidFill>
            <a:srgbClr val="EC1C24"/>
          </a:solidFill>
          <a:ln>
            <a:solidFill>
              <a:srgbClr val="EC1C2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295" name="TextBox 22"/>
          <p:cNvSpPr txBox="1">
            <a:spLocks noChangeArrowheads="1"/>
          </p:cNvSpPr>
          <p:nvPr/>
        </p:nvSpPr>
        <p:spPr bwMode="auto">
          <a:xfrm>
            <a:off x="76200" y="0"/>
            <a:ext cx="8991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solidFill>
                  <a:schemeClr val="bg1"/>
                </a:solidFill>
                <a:latin typeface="Arial" panose="020B0604020202020204" pitchFamily="34" charset="0"/>
              </a:rPr>
              <a:t>Code of Ethics			               </a:t>
            </a:r>
          </a:p>
        </p:txBody>
      </p:sp>
      <p:sp>
        <p:nvSpPr>
          <p:cNvPr id="3" name="TextBox 2"/>
          <p:cNvSpPr txBox="1"/>
          <p:nvPr/>
        </p:nvSpPr>
        <p:spPr>
          <a:xfrm>
            <a:off x="762000" y="1371600"/>
            <a:ext cx="7391400" cy="3416320"/>
          </a:xfrm>
          <a:prstGeom prst="rect">
            <a:avLst/>
          </a:prstGeom>
          <a:noFill/>
        </p:spPr>
        <p:txBody>
          <a:bodyPr wrap="square" rtlCol="0">
            <a:spAutoFit/>
          </a:bodyPr>
          <a:lstStyle/>
          <a:p>
            <a:r>
              <a:rPr lang="en-US" dirty="0"/>
              <a:t>§483.85(d)(3) Designated compliance liaisons located at each of the operating organization's facilities.</a:t>
            </a:r>
          </a:p>
          <a:p>
            <a:r>
              <a:rPr lang="en-US" dirty="0"/>
              <a:t> </a:t>
            </a:r>
          </a:p>
          <a:p>
            <a:r>
              <a:rPr lang="en-US" dirty="0"/>
              <a:t>§483.85 (e) Annual review. The operating organization for each facility must review its compliance and ethics program annually and revise its program as needed to reflect changes in all applicable laws or regulations and within the operating organization and its facilities to improve its performance in deterring, reducing, and detecting violations under the Act and in promoting quality of care. </a:t>
            </a:r>
          </a:p>
          <a:p>
            <a:endParaRPr lang="en-US" dirty="0"/>
          </a:p>
          <a:p>
            <a:r>
              <a:rPr lang="en-US" dirty="0"/>
              <a:t>[§483.85 and all subparts will be implemented beginning November 28, 2019 (Phase 3)] </a:t>
            </a:r>
          </a:p>
        </p:txBody>
      </p:sp>
    </p:spTree>
    <p:extLst>
      <p:ext uri="{BB962C8B-B14F-4D97-AF65-F5344CB8AC3E}">
        <p14:creationId xmlns:p14="http://schemas.microsoft.com/office/powerpoint/2010/main" val="17040524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19100" y="533400"/>
            <a:ext cx="8305800" cy="838200"/>
          </a:xfrm>
        </p:spPr>
        <p:txBody>
          <a:bodyPr/>
          <a:lstStyle/>
          <a:p>
            <a:pPr eaLnBrk="1" hangingPunct="1"/>
            <a:r>
              <a:rPr lang="en-US" altLang="en-US" sz="4000" dirty="0">
                <a:latin typeface="Arial" panose="020B0604020202020204" pitchFamily="34" charset="0"/>
                <a:cs typeface="Arial" panose="020B0604020202020204" pitchFamily="34" charset="0"/>
              </a:rPr>
              <a:t>CMS Compliance and Ethics</a:t>
            </a:r>
            <a:endParaRPr lang="en-US" altLang="en-US" sz="1800" dirty="0">
              <a:latin typeface="Arial" panose="020B0604020202020204" pitchFamily="34" charset="0"/>
              <a:cs typeface="Arial" panose="020B0604020202020204" pitchFamily="34" charset="0"/>
            </a:endParaRPr>
          </a:p>
        </p:txBody>
      </p:sp>
      <p:sp>
        <p:nvSpPr>
          <p:cNvPr id="4" name="Rectangle 3"/>
          <p:cNvSpPr/>
          <p:nvPr/>
        </p:nvSpPr>
        <p:spPr>
          <a:xfrm>
            <a:off x="0" y="6248400"/>
            <a:ext cx="9144000" cy="6096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a:off x="0" y="6121400"/>
            <a:ext cx="9144000" cy="762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3" name="Picture 1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6205538"/>
            <a:ext cx="2819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0" y="0"/>
            <a:ext cx="9144000" cy="338138"/>
          </a:xfrm>
          <a:prstGeom prst="rect">
            <a:avLst/>
          </a:prstGeom>
          <a:solidFill>
            <a:srgbClr val="EC1C24"/>
          </a:solidFill>
          <a:ln>
            <a:solidFill>
              <a:srgbClr val="EC1C2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295" name="TextBox 22"/>
          <p:cNvSpPr txBox="1">
            <a:spLocks noChangeArrowheads="1"/>
          </p:cNvSpPr>
          <p:nvPr/>
        </p:nvSpPr>
        <p:spPr bwMode="auto">
          <a:xfrm>
            <a:off x="76200" y="0"/>
            <a:ext cx="8991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solidFill>
                  <a:schemeClr val="bg1"/>
                </a:solidFill>
                <a:latin typeface="Arial" panose="020B0604020202020204" pitchFamily="34" charset="0"/>
              </a:rPr>
              <a:t>Code of Ethics			               </a:t>
            </a:r>
          </a:p>
        </p:txBody>
      </p:sp>
      <p:sp>
        <p:nvSpPr>
          <p:cNvPr id="2" name="TextBox 1"/>
          <p:cNvSpPr txBox="1"/>
          <p:nvPr/>
        </p:nvSpPr>
        <p:spPr>
          <a:xfrm>
            <a:off x="838200" y="1422400"/>
            <a:ext cx="7010400" cy="3139321"/>
          </a:xfrm>
          <a:prstGeom prst="rect">
            <a:avLst/>
          </a:prstGeom>
          <a:noFill/>
        </p:spPr>
        <p:txBody>
          <a:bodyPr wrap="square" rtlCol="0">
            <a:spAutoFit/>
          </a:bodyPr>
          <a:lstStyle/>
          <a:p>
            <a:r>
              <a:rPr lang="en-US" dirty="0"/>
              <a:t>F946 §483.95(f) Compliance and ethics. The operating organization for each facility must include as part of its compliance and ethics program, as set forth at §483.85— </a:t>
            </a:r>
          </a:p>
          <a:p>
            <a:endParaRPr lang="en-US" dirty="0"/>
          </a:p>
          <a:p>
            <a:r>
              <a:rPr lang="en-US" dirty="0"/>
              <a:t>§483.95(f)(1) An effective way to communicate the program's standards, policies, and procedures through a training program or in another practical manner which explains the requirements under the program. </a:t>
            </a:r>
          </a:p>
          <a:p>
            <a:endParaRPr lang="en-US" dirty="0"/>
          </a:p>
          <a:p>
            <a:r>
              <a:rPr lang="en-US" dirty="0"/>
              <a:t>§483.95(f)(2) Annual training if the operating organization operates five or more facilities. [§483.95(f), (f)(1) and (f)(2) will be implemented beginning November 28, 2019 (Phase 3)] </a:t>
            </a:r>
          </a:p>
        </p:txBody>
      </p:sp>
    </p:spTree>
    <p:extLst>
      <p:ext uri="{BB962C8B-B14F-4D97-AF65-F5344CB8AC3E}">
        <p14:creationId xmlns:p14="http://schemas.microsoft.com/office/powerpoint/2010/main" val="3154837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19100" y="533400"/>
            <a:ext cx="8305800" cy="838200"/>
          </a:xfrm>
        </p:spPr>
        <p:txBody>
          <a:bodyPr/>
          <a:lstStyle/>
          <a:p>
            <a:pPr eaLnBrk="1" hangingPunct="1"/>
            <a:r>
              <a:rPr lang="en-US" altLang="en-US" sz="4000" dirty="0">
                <a:latin typeface="Arial" panose="020B0604020202020204" pitchFamily="34" charset="0"/>
                <a:cs typeface="Arial" panose="020B0604020202020204" pitchFamily="34" charset="0"/>
              </a:rPr>
              <a:t>CMS Compliance and Ethics</a:t>
            </a:r>
            <a:endParaRPr lang="en-US" altLang="en-US" sz="1800" dirty="0">
              <a:latin typeface="Arial" panose="020B0604020202020204" pitchFamily="34" charset="0"/>
              <a:cs typeface="Arial" panose="020B0604020202020204" pitchFamily="34" charset="0"/>
            </a:endParaRPr>
          </a:p>
        </p:txBody>
      </p:sp>
      <p:sp>
        <p:nvSpPr>
          <p:cNvPr id="4" name="Rectangle 3"/>
          <p:cNvSpPr/>
          <p:nvPr/>
        </p:nvSpPr>
        <p:spPr>
          <a:xfrm>
            <a:off x="0" y="6248400"/>
            <a:ext cx="9144000" cy="6096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a:off x="0" y="6121400"/>
            <a:ext cx="9144000" cy="762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3" name="Picture 1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6205538"/>
            <a:ext cx="2819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0" y="0"/>
            <a:ext cx="9144000" cy="338138"/>
          </a:xfrm>
          <a:prstGeom prst="rect">
            <a:avLst/>
          </a:prstGeom>
          <a:solidFill>
            <a:srgbClr val="EC1C24"/>
          </a:solidFill>
          <a:ln>
            <a:solidFill>
              <a:srgbClr val="EC1C2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295" name="TextBox 22"/>
          <p:cNvSpPr txBox="1">
            <a:spLocks noChangeArrowheads="1"/>
          </p:cNvSpPr>
          <p:nvPr/>
        </p:nvSpPr>
        <p:spPr bwMode="auto">
          <a:xfrm>
            <a:off x="76200" y="0"/>
            <a:ext cx="8991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solidFill>
                  <a:schemeClr val="bg1"/>
                </a:solidFill>
                <a:latin typeface="Arial" panose="020B0604020202020204" pitchFamily="34" charset="0"/>
              </a:rPr>
              <a:t>Code of Ethics			               </a:t>
            </a:r>
          </a:p>
        </p:txBody>
      </p:sp>
      <p:sp>
        <p:nvSpPr>
          <p:cNvPr id="2" name="TextBox 1"/>
          <p:cNvSpPr txBox="1"/>
          <p:nvPr/>
        </p:nvSpPr>
        <p:spPr>
          <a:xfrm>
            <a:off x="1066800" y="1676400"/>
            <a:ext cx="6248400" cy="2031325"/>
          </a:xfrm>
          <a:prstGeom prst="rect">
            <a:avLst/>
          </a:prstGeom>
          <a:noFill/>
        </p:spPr>
        <p:txBody>
          <a:bodyPr wrap="square" rtlCol="0">
            <a:spAutoFit/>
          </a:bodyPr>
          <a:lstStyle/>
          <a:p>
            <a:r>
              <a:rPr lang="en-US" b="1" dirty="0">
                <a:hlinkClick r:id="rId4"/>
              </a:rPr>
              <a:t>Source:</a:t>
            </a:r>
          </a:p>
          <a:p>
            <a:endParaRPr lang="en-US" dirty="0">
              <a:hlinkClick r:id="rId4"/>
            </a:endParaRPr>
          </a:p>
          <a:p>
            <a:r>
              <a:rPr lang="en-US" dirty="0">
                <a:hlinkClick r:id="rId4"/>
              </a:rPr>
              <a:t>https://www.cms.gov/Medicare/Provider-Enrollment-and-Certification/GuidanceforLawsAndRegulations/Downloads/Advance-Appendix-PP-Including-Phase-2-.pdf</a:t>
            </a:r>
            <a:endParaRPr lang="en-US" dirty="0"/>
          </a:p>
          <a:p>
            <a:endParaRPr lang="en-US" dirty="0"/>
          </a:p>
          <a:p>
            <a:endParaRPr lang="en-US" dirty="0"/>
          </a:p>
        </p:txBody>
      </p:sp>
    </p:spTree>
    <p:extLst>
      <p:ext uri="{BB962C8B-B14F-4D97-AF65-F5344CB8AC3E}">
        <p14:creationId xmlns:p14="http://schemas.microsoft.com/office/powerpoint/2010/main" val="88954479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533400"/>
            <a:ext cx="8305800" cy="5410200"/>
          </a:xfrm>
        </p:spPr>
        <p:txBody>
          <a:bodyPr/>
          <a:lstStyle/>
          <a:p>
            <a:br>
              <a:rPr lang="en-US" altLang="en-US" sz="4000" dirty="0">
                <a:latin typeface="Arial" panose="020B0604020202020204" pitchFamily="34" charset="0"/>
                <a:cs typeface="Arial" panose="020B0604020202020204" pitchFamily="34" charset="0"/>
              </a:rPr>
            </a:br>
            <a:br>
              <a:rPr lang="en-US" altLang="en-US" sz="4000" dirty="0">
                <a:latin typeface="Arial" panose="020B0604020202020204" pitchFamily="34" charset="0"/>
                <a:cs typeface="Arial" panose="020B0604020202020204" pitchFamily="34" charset="0"/>
              </a:rPr>
            </a:br>
            <a:br>
              <a:rPr lang="en-US" altLang="en-US" sz="4000" dirty="0">
                <a:latin typeface="Arial" panose="020B0604020202020204" pitchFamily="34" charset="0"/>
                <a:cs typeface="Arial" panose="020B0604020202020204" pitchFamily="34" charset="0"/>
              </a:rPr>
            </a:br>
            <a:r>
              <a:rPr lang="en-US" altLang="en-US" sz="4000" dirty="0">
                <a:latin typeface="Arial" panose="020B0604020202020204" pitchFamily="34" charset="0"/>
                <a:cs typeface="Arial" panose="020B0604020202020204" pitchFamily="34" charset="0"/>
              </a:rPr>
              <a:t>Thank You</a:t>
            </a:r>
            <a:br>
              <a:rPr lang="en-US" altLang="en-US" sz="4000" dirty="0">
                <a:latin typeface="Arial" panose="020B0604020202020204" pitchFamily="34" charset="0"/>
                <a:cs typeface="Arial" panose="020B0604020202020204" pitchFamily="34" charset="0"/>
              </a:rPr>
            </a:br>
            <a:br>
              <a:rPr lang="en-US" altLang="en-US" sz="4000" dirty="0">
                <a:latin typeface="Arial" panose="020B0604020202020204" pitchFamily="34" charset="0"/>
                <a:cs typeface="Arial" panose="020B0604020202020204" pitchFamily="34" charset="0"/>
              </a:rPr>
            </a:br>
            <a:r>
              <a:rPr lang="en-US" sz="1800" dirty="0"/>
              <a:t>Ken Hanson, CPM, CDM, CFPP</a:t>
            </a:r>
            <a:br>
              <a:rPr lang="en-US" sz="1800" dirty="0"/>
            </a:br>
            <a:r>
              <a:rPr lang="en-US" sz="1800" dirty="0"/>
              <a:t>Jail Services Supervisor</a:t>
            </a:r>
            <a:br>
              <a:rPr lang="en-US" sz="1800" dirty="0"/>
            </a:br>
            <a:r>
              <a:rPr lang="en-US" sz="1800" dirty="0"/>
              <a:t>Polk County Sheriff's Office</a:t>
            </a:r>
            <a:br>
              <a:rPr lang="en-US" sz="1800" dirty="0"/>
            </a:br>
            <a:r>
              <a:rPr lang="en-US" sz="1800" dirty="0"/>
              <a:t>Jail Division</a:t>
            </a:r>
            <a:br>
              <a:rPr lang="en-US" sz="1800" dirty="0"/>
            </a:br>
            <a:r>
              <a:rPr lang="en-US" sz="1800" dirty="0"/>
              <a:t>1985 NE 51st Pl</a:t>
            </a:r>
            <a:br>
              <a:rPr lang="en-US" sz="1800" dirty="0"/>
            </a:br>
            <a:r>
              <a:rPr lang="en-US" sz="1800" dirty="0"/>
              <a:t>Des Moines, IA  50313-2517</a:t>
            </a:r>
            <a:br>
              <a:rPr lang="en-US" sz="1800" dirty="0"/>
            </a:br>
            <a:r>
              <a:rPr lang="en-US" sz="1800" dirty="0"/>
              <a:t>Office: 515-323-5472</a:t>
            </a:r>
            <a:br>
              <a:rPr lang="en-US" sz="1800" dirty="0"/>
            </a:br>
            <a:r>
              <a:rPr lang="en-US" sz="1800" dirty="0"/>
              <a:t>Cell: 515-783-3597</a:t>
            </a:r>
            <a:br>
              <a:rPr lang="en-US" sz="1800" dirty="0"/>
            </a:br>
            <a:r>
              <a:rPr lang="en-US" sz="1800" dirty="0"/>
              <a:t>Kenneth.hanson@polkcountyiowa.gov</a:t>
            </a:r>
            <a:br>
              <a:rPr lang="en-US" dirty="0"/>
            </a:br>
            <a:br>
              <a:rPr lang="en-US" altLang="en-US" sz="4000" dirty="0">
                <a:latin typeface="Arial" panose="020B0604020202020204" pitchFamily="34" charset="0"/>
                <a:cs typeface="Arial" panose="020B0604020202020204" pitchFamily="34" charset="0"/>
              </a:rPr>
            </a:br>
            <a:endParaRPr lang="en-US" altLang="en-US" sz="1800" dirty="0">
              <a:latin typeface="Arial" panose="020B0604020202020204" pitchFamily="34" charset="0"/>
              <a:cs typeface="Arial" panose="020B0604020202020204" pitchFamily="34" charset="0"/>
            </a:endParaRPr>
          </a:p>
        </p:txBody>
      </p:sp>
      <p:sp>
        <p:nvSpPr>
          <p:cNvPr id="4" name="Rectangle 3"/>
          <p:cNvSpPr/>
          <p:nvPr/>
        </p:nvSpPr>
        <p:spPr>
          <a:xfrm>
            <a:off x="0" y="6248400"/>
            <a:ext cx="9144000" cy="6096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a:off x="0" y="6121400"/>
            <a:ext cx="9144000" cy="762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3" name="Picture 1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6205538"/>
            <a:ext cx="2819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0" y="0"/>
            <a:ext cx="9144000" cy="338138"/>
          </a:xfrm>
          <a:prstGeom prst="rect">
            <a:avLst/>
          </a:prstGeom>
          <a:solidFill>
            <a:srgbClr val="EC1C24"/>
          </a:solidFill>
          <a:ln>
            <a:solidFill>
              <a:srgbClr val="EC1C2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295" name="TextBox 22"/>
          <p:cNvSpPr txBox="1">
            <a:spLocks noChangeArrowheads="1"/>
          </p:cNvSpPr>
          <p:nvPr/>
        </p:nvSpPr>
        <p:spPr bwMode="auto">
          <a:xfrm>
            <a:off x="76200" y="0"/>
            <a:ext cx="8991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solidFill>
                  <a:schemeClr val="bg1"/>
                </a:solidFill>
                <a:latin typeface="Arial" panose="020B0604020202020204" pitchFamily="34" charset="0"/>
              </a:rPr>
              <a:t>Code of Ethics			               </a:t>
            </a:r>
          </a:p>
        </p:txBody>
      </p:sp>
    </p:spTree>
    <p:extLst>
      <p:ext uri="{BB962C8B-B14F-4D97-AF65-F5344CB8AC3E}">
        <p14:creationId xmlns:p14="http://schemas.microsoft.com/office/powerpoint/2010/main" val="1305797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19100" y="533400"/>
            <a:ext cx="8305800" cy="838200"/>
          </a:xfrm>
        </p:spPr>
        <p:txBody>
          <a:bodyPr/>
          <a:lstStyle/>
          <a:p>
            <a:pPr eaLnBrk="1" hangingPunct="1"/>
            <a:r>
              <a:rPr lang="en-US" altLang="en-US" sz="4000" dirty="0">
                <a:latin typeface="Arial" panose="020B0604020202020204" pitchFamily="34" charset="0"/>
                <a:cs typeface="Arial" panose="020B0604020202020204" pitchFamily="34" charset="0"/>
              </a:rPr>
              <a:t>Section 2</a:t>
            </a:r>
            <a:endParaRPr lang="en-US" altLang="en-US" sz="1800" dirty="0">
              <a:latin typeface="Arial" panose="020B0604020202020204" pitchFamily="34" charset="0"/>
              <a:cs typeface="Arial" panose="020B0604020202020204" pitchFamily="34" charset="0"/>
            </a:endParaRPr>
          </a:p>
        </p:txBody>
      </p:sp>
      <p:sp>
        <p:nvSpPr>
          <p:cNvPr id="4" name="Rectangle 3"/>
          <p:cNvSpPr/>
          <p:nvPr/>
        </p:nvSpPr>
        <p:spPr>
          <a:xfrm>
            <a:off x="0" y="6248400"/>
            <a:ext cx="9144000" cy="6096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a:off x="0" y="6121400"/>
            <a:ext cx="9144000" cy="762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0245" name="Picture 1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6205538"/>
            <a:ext cx="2819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0" y="0"/>
            <a:ext cx="9144000" cy="338138"/>
          </a:xfrm>
          <a:prstGeom prst="rect">
            <a:avLst/>
          </a:prstGeom>
          <a:solidFill>
            <a:srgbClr val="EC1C24"/>
          </a:solidFill>
          <a:ln>
            <a:solidFill>
              <a:srgbClr val="EC1C2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247" name="TextBox 22"/>
          <p:cNvSpPr txBox="1">
            <a:spLocks noChangeArrowheads="1"/>
          </p:cNvSpPr>
          <p:nvPr/>
        </p:nvSpPr>
        <p:spPr bwMode="auto">
          <a:xfrm>
            <a:off x="76200" y="0"/>
            <a:ext cx="8991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solidFill>
                  <a:schemeClr val="bg1"/>
                </a:solidFill>
                <a:latin typeface="Arial" panose="020B0604020202020204" pitchFamily="34" charset="0"/>
              </a:rPr>
              <a:t>Code of Ethics			               </a:t>
            </a:r>
          </a:p>
        </p:txBody>
      </p:sp>
      <p:sp>
        <p:nvSpPr>
          <p:cNvPr id="2" name="Rectangle 1"/>
          <p:cNvSpPr/>
          <p:nvPr/>
        </p:nvSpPr>
        <p:spPr>
          <a:xfrm>
            <a:off x="76200" y="1247290"/>
            <a:ext cx="8991600" cy="4801314"/>
          </a:xfrm>
          <a:prstGeom prst="rect">
            <a:avLst/>
          </a:prstGeom>
        </p:spPr>
        <p:txBody>
          <a:bodyPr wrap="square">
            <a:spAutoFit/>
          </a:bodyPr>
          <a:lstStyle/>
          <a:p>
            <a:r>
              <a:rPr lang="en-US" b="1" dirty="0"/>
              <a:t>Code of Ethics for the Certified Dietary Manager </a:t>
            </a:r>
            <a:r>
              <a:rPr lang="en-US" dirty="0"/>
              <a:t>The Certifying Board for Dietary Managers believes it is in the best interests of the profession and the public it serves that a Code of Ethics provide guidance to Certified Dietary Managers in their professional practice and conduct. </a:t>
            </a:r>
          </a:p>
          <a:p>
            <a:r>
              <a:rPr lang="en-US" dirty="0"/>
              <a:t>Certified Dietary Managers have voluntarily developed a Code of Ethics to reflect the ethical principles guiding the Certified Dietary Manager in their professional practice and conduct. The purpose of the Certifying Board for Dietary Managers is to assist in the effective management of foodservice operations, safety and welfare of the public by establishing and enforcing qualifications for dietary manager certification and for issuing voluntary credentials to individuals who have attained those qualifications. The CBDM has adopted this Code to apply to individuals who hold these credentials. </a:t>
            </a:r>
          </a:p>
          <a:p>
            <a:r>
              <a:rPr lang="en-US" dirty="0"/>
              <a:t>The Ethics Code applies in its entirety to certified members of the Association of Nutrition &amp; Foodservice Professionals (ANFP). The Code applies to all CDM, CFPPs regardless of their membership status in ANFP. All of the aforementioned are referred to in the Code as “Certified Dietary Managers.” </a:t>
            </a:r>
          </a:p>
          <a:p>
            <a:r>
              <a:rPr lang="en-US" dirty="0"/>
              <a:t>All Certified Dietary Managers, by accepting and maintaining their CDM, CFPP credential, agree to abide by the Code.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19100" y="533400"/>
            <a:ext cx="8305800" cy="838200"/>
          </a:xfrm>
        </p:spPr>
        <p:txBody>
          <a:bodyPr/>
          <a:lstStyle/>
          <a:p>
            <a:pPr eaLnBrk="1" hangingPunct="1"/>
            <a:r>
              <a:rPr lang="en-US" altLang="en-US" sz="4000" dirty="0">
                <a:latin typeface="Arial" panose="020B0604020202020204" pitchFamily="34" charset="0"/>
                <a:cs typeface="Arial" panose="020B0604020202020204" pitchFamily="34" charset="0"/>
              </a:rPr>
              <a:t>Principles</a:t>
            </a:r>
            <a:endParaRPr lang="en-US" altLang="en-US" sz="1800" dirty="0">
              <a:latin typeface="Arial" panose="020B0604020202020204" pitchFamily="34" charset="0"/>
              <a:cs typeface="Arial" panose="020B0604020202020204" pitchFamily="34" charset="0"/>
            </a:endParaRPr>
          </a:p>
        </p:txBody>
      </p:sp>
      <p:sp>
        <p:nvSpPr>
          <p:cNvPr id="4" name="Rectangle 3"/>
          <p:cNvSpPr/>
          <p:nvPr/>
        </p:nvSpPr>
        <p:spPr>
          <a:xfrm>
            <a:off x="0" y="6248400"/>
            <a:ext cx="9144000" cy="6096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a:off x="0" y="6121400"/>
            <a:ext cx="9144000" cy="762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3" name="Picture 1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6205538"/>
            <a:ext cx="2819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0" y="0"/>
            <a:ext cx="9144000" cy="338138"/>
          </a:xfrm>
          <a:prstGeom prst="rect">
            <a:avLst/>
          </a:prstGeom>
          <a:solidFill>
            <a:srgbClr val="EC1C24"/>
          </a:solidFill>
          <a:ln>
            <a:solidFill>
              <a:srgbClr val="EC1C2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295" name="TextBox 22"/>
          <p:cNvSpPr txBox="1">
            <a:spLocks noChangeArrowheads="1"/>
          </p:cNvSpPr>
          <p:nvPr/>
        </p:nvSpPr>
        <p:spPr bwMode="auto">
          <a:xfrm>
            <a:off x="76200" y="0"/>
            <a:ext cx="8991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solidFill>
                  <a:schemeClr val="bg1"/>
                </a:solidFill>
                <a:latin typeface="Arial" panose="020B0604020202020204" pitchFamily="34" charset="0"/>
              </a:rPr>
              <a:t>Code of Ethics			               </a:t>
            </a:r>
          </a:p>
        </p:txBody>
      </p:sp>
      <p:sp>
        <p:nvSpPr>
          <p:cNvPr id="2" name="Rectangle 1"/>
          <p:cNvSpPr/>
          <p:nvPr/>
        </p:nvSpPr>
        <p:spPr>
          <a:xfrm>
            <a:off x="304800" y="1838236"/>
            <a:ext cx="8420100" cy="1200329"/>
          </a:xfrm>
          <a:prstGeom prst="rect">
            <a:avLst/>
          </a:prstGeom>
        </p:spPr>
        <p:txBody>
          <a:bodyPr wrap="square">
            <a:spAutoFit/>
          </a:bodyPr>
          <a:lstStyle/>
          <a:p>
            <a:r>
              <a:rPr lang="en-US" sz="2400" dirty="0"/>
              <a:t>1.  The Certified Dietary Manager provides professional services with objectivity and with respect for the unique needs and values of individuals</a:t>
            </a:r>
          </a:p>
        </p:txBody>
      </p:sp>
      <p:sp>
        <p:nvSpPr>
          <p:cNvPr id="3" name="Rectangle 2"/>
          <p:cNvSpPr/>
          <p:nvPr/>
        </p:nvSpPr>
        <p:spPr>
          <a:xfrm>
            <a:off x="304800" y="4072027"/>
            <a:ext cx="8420100" cy="1569660"/>
          </a:xfrm>
          <a:prstGeom prst="rect">
            <a:avLst/>
          </a:prstGeom>
        </p:spPr>
        <p:txBody>
          <a:bodyPr wrap="square">
            <a:spAutoFit/>
          </a:bodyPr>
          <a:lstStyle/>
          <a:p>
            <a:r>
              <a:rPr lang="en-US" sz="2400" dirty="0"/>
              <a:t>2. The Certified Dietary Manager avoids discrimination against other individuals on the basis of race, creed, religion, sex, age, national origin and complies with EEOC &amp; ADA requirements and the Rehabilitation Act of 1973.</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19100" y="533400"/>
            <a:ext cx="8305800" cy="838200"/>
          </a:xfrm>
        </p:spPr>
        <p:txBody>
          <a:bodyPr/>
          <a:lstStyle/>
          <a:p>
            <a:pPr eaLnBrk="1" hangingPunct="1"/>
            <a:r>
              <a:rPr lang="en-US" altLang="en-US" sz="4000" dirty="0">
                <a:latin typeface="Arial" panose="020B0604020202020204" pitchFamily="34" charset="0"/>
                <a:cs typeface="Arial" panose="020B0604020202020204" pitchFamily="34" charset="0"/>
              </a:rPr>
              <a:t>Principles</a:t>
            </a:r>
            <a:endParaRPr lang="en-US" altLang="en-US" sz="1800" dirty="0">
              <a:latin typeface="Arial" panose="020B0604020202020204" pitchFamily="34" charset="0"/>
              <a:cs typeface="Arial" panose="020B0604020202020204" pitchFamily="34" charset="0"/>
            </a:endParaRPr>
          </a:p>
        </p:txBody>
      </p:sp>
      <p:sp>
        <p:nvSpPr>
          <p:cNvPr id="4" name="Rectangle 3"/>
          <p:cNvSpPr/>
          <p:nvPr/>
        </p:nvSpPr>
        <p:spPr>
          <a:xfrm>
            <a:off x="0" y="6248400"/>
            <a:ext cx="9144000" cy="6096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a:off x="0" y="6121400"/>
            <a:ext cx="9144000" cy="762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3" name="Picture 1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6205538"/>
            <a:ext cx="2819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0" y="0"/>
            <a:ext cx="9144000" cy="338138"/>
          </a:xfrm>
          <a:prstGeom prst="rect">
            <a:avLst/>
          </a:prstGeom>
          <a:solidFill>
            <a:srgbClr val="EC1C24"/>
          </a:solidFill>
          <a:ln>
            <a:solidFill>
              <a:srgbClr val="EC1C2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295" name="TextBox 22"/>
          <p:cNvSpPr txBox="1">
            <a:spLocks noChangeArrowheads="1"/>
          </p:cNvSpPr>
          <p:nvPr/>
        </p:nvSpPr>
        <p:spPr bwMode="auto">
          <a:xfrm>
            <a:off x="76200" y="0"/>
            <a:ext cx="8991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solidFill>
                  <a:schemeClr val="bg1"/>
                </a:solidFill>
                <a:latin typeface="Arial" panose="020B0604020202020204" pitchFamily="34" charset="0"/>
              </a:rPr>
              <a:t>Code of Ethics			               </a:t>
            </a:r>
          </a:p>
        </p:txBody>
      </p:sp>
      <p:sp>
        <p:nvSpPr>
          <p:cNvPr id="2" name="Rectangle 1"/>
          <p:cNvSpPr/>
          <p:nvPr/>
        </p:nvSpPr>
        <p:spPr>
          <a:xfrm>
            <a:off x="304800" y="1766322"/>
            <a:ext cx="8534400" cy="830997"/>
          </a:xfrm>
          <a:prstGeom prst="rect">
            <a:avLst/>
          </a:prstGeom>
        </p:spPr>
        <p:txBody>
          <a:bodyPr wrap="square">
            <a:spAutoFit/>
          </a:bodyPr>
          <a:lstStyle/>
          <a:p>
            <a:r>
              <a:rPr lang="en-US" sz="2400" dirty="0"/>
              <a:t>3. The Certified Dietary Manager fulfills professional commitments in good faith.</a:t>
            </a:r>
          </a:p>
        </p:txBody>
      </p:sp>
      <p:sp>
        <p:nvSpPr>
          <p:cNvPr id="3" name="Rectangle 2"/>
          <p:cNvSpPr/>
          <p:nvPr/>
        </p:nvSpPr>
        <p:spPr>
          <a:xfrm>
            <a:off x="304800" y="2967335"/>
            <a:ext cx="8305800" cy="830997"/>
          </a:xfrm>
          <a:prstGeom prst="rect">
            <a:avLst/>
          </a:prstGeom>
        </p:spPr>
        <p:txBody>
          <a:bodyPr wrap="square">
            <a:spAutoFit/>
          </a:bodyPr>
          <a:lstStyle/>
          <a:p>
            <a:r>
              <a:rPr lang="en-US" sz="2400" dirty="0"/>
              <a:t>4. The Certified Dietary Manager conducts himself/herself with honesty, integrity and fairness</a:t>
            </a:r>
          </a:p>
        </p:txBody>
      </p:sp>
      <p:sp>
        <p:nvSpPr>
          <p:cNvPr id="6" name="Rectangle 5"/>
          <p:cNvSpPr/>
          <p:nvPr/>
        </p:nvSpPr>
        <p:spPr>
          <a:xfrm>
            <a:off x="304800" y="4046885"/>
            <a:ext cx="8229600" cy="1569660"/>
          </a:xfrm>
          <a:prstGeom prst="rect">
            <a:avLst/>
          </a:prstGeom>
        </p:spPr>
        <p:txBody>
          <a:bodyPr wrap="square">
            <a:spAutoFit/>
          </a:bodyPr>
          <a:lstStyle/>
          <a:p>
            <a:r>
              <a:rPr lang="en-US" sz="2400" dirty="0"/>
              <a:t>5. The Certified Dietary Manager remains free of conflict of interest and personal bias while fulfilling the objectives and maintaining the integrity of the Certified Dietary Manager profession.</a:t>
            </a:r>
          </a:p>
        </p:txBody>
      </p:sp>
    </p:spTree>
    <p:extLst>
      <p:ext uri="{BB962C8B-B14F-4D97-AF65-F5344CB8AC3E}">
        <p14:creationId xmlns:p14="http://schemas.microsoft.com/office/powerpoint/2010/main" val="24558252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19100" y="533400"/>
            <a:ext cx="8305800" cy="838200"/>
          </a:xfrm>
        </p:spPr>
        <p:txBody>
          <a:bodyPr/>
          <a:lstStyle/>
          <a:p>
            <a:pPr eaLnBrk="1" hangingPunct="1"/>
            <a:r>
              <a:rPr lang="en-US" altLang="en-US" sz="4000" dirty="0">
                <a:latin typeface="Arial" panose="020B0604020202020204" pitchFamily="34" charset="0"/>
                <a:cs typeface="Arial" panose="020B0604020202020204" pitchFamily="34" charset="0"/>
              </a:rPr>
              <a:t>Principles</a:t>
            </a:r>
            <a:endParaRPr lang="en-US" altLang="en-US" sz="1800" dirty="0">
              <a:latin typeface="Arial" panose="020B0604020202020204" pitchFamily="34" charset="0"/>
              <a:cs typeface="Arial" panose="020B0604020202020204" pitchFamily="34" charset="0"/>
            </a:endParaRPr>
          </a:p>
        </p:txBody>
      </p:sp>
      <p:sp>
        <p:nvSpPr>
          <p:cNvPr id="4" name="Rectangle 3"/>
          <p:cNvSpPr/>
          <p:nvPr/>
        </p:nvSpPr>
        <p:spPr>
          <a:xfrm>
            <a:off x="0" y="6248400"/>
            <a:ext cx="9144000" cy="6096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a:off x="0" y="6121400"/>
            <a:ext cx="9144000" cy="762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3" name="Picture 1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6205538"/>
            <a:ext cx="2819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0" y="0"/>
            <a:ext cx="9144000" cy="338138"/>
          </a:xfrm>
          <a:prstGeom prst="rect">
            <a:avLst/>
          </a:prstGeom>
          <a:solidFill>
            <a:srgbClr val="EC1C24"/>
          </a:solidFill>
          <a:ln>
            <a:solidFill>
              <a:srgbClr val="EC1C2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295" name="TextBox 22"/>
          <p:cNvSpPr txBox="1">
            <a:spLocks noChangeArrowheads="1"/>
          </p:cNvSpPr>
          <p:nvPr/>
        </p:nvSpPr>
        <p:spPr bwMode="auto">
          <a:xfrm>
            <a:off x="76200" y="0"/>
            <a:ext cx="8991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solidFill>
                  <a:schemeClr val="bg1"/>
                </a:solidFill>
                <a:latin typeface="Arial" panose="020B0604020202020204" pitchFamily="34" charset="0"/>
              </a:rPr>
              <a:t>Code of Ethics			               </a:t>
            </a:r>
          </a:p>
        </p:txBody>
      </p:sp>
      <p:sp>
        <p:nvSpPr>
          <p:cNvPr id="2" name="Rectangle 1"/>
          <p:cNvSpPr/>
          <p:nvPr/>
        </p:nvSpPr>
        <p:spPr>
          <a:xfrm>
            <a:off x="838200" y="1443610"/>
            <a:ext cx="7543800" cy="830997"/>
          </a:xfrm>
          <a:prstGeom prst="rect">
            <a:avLst/>
          </a:prstGeom>
        </p:spPr>
        <p:txBody>
          <a:bodyPr wrap="square">
            <a:spAutoFit/>
          </a:bodyPr>
          <a:lstStyle/>
          <a:p>
            <a:r>
              <a:rPr lang="en-US" sz="2400" dirty="0"/>
              <a:t>6. The Certified Dietary Manager practices foodservice management based on professional principles.</a:t>
            </a:r>
          </a:p>
        </p:txBody>
      </p:sp>
      <p:sp>
        <p:nvSpPr>
          <p:cNvPr id="3" name="Rectangle 2"/>
          <p:cNvSpPr/>
          <p:nvPr/>
        </p:nvSpPr>
        <p:spPr>
          <a:xfrm>
            <a:off x="838200" y="2861532"/>
            <a:ext cx="7543800" cy="1200329"/>
          </a:xfrm>
          <a:prstGeom prst="rect">
            <a:avLst/>
          </a:prstGeom>
        </p:spPr>
        <p:txBody>
          <a:bodyPr wrap="square">
            <a:spAutoFit/>
          </a:bodyPr>
          <a:lstStyle/>
          <a:p>
            <a:r>
              <a:rPr lang="en-US" sz="2400" dirty="0"/>
              <a:t>7. The Certified Dietary Manager assumes responsibility and accountability for personal and professional competence in practice. </a:t>
            </a:r>
          </a:p>
        </p:txBody>
      </p:sp>
      <p:sp>
        <p:nvSpPr>
          <p:cNvPr id="6" name="Rectangle 5"/>
          <p:cNvSpPr/>
          <p:nvPr/>
        </p:nvSpPr>
        <p:spPr>
          <a:xfrm>
            <a:off x="838200" y="4718606"/>
            <a:ext cx="7543800" cy="830997"/>
          </a:xfrm>
          <a:prstGeom prst="rect">
            <a:avLst/>
          </a:prstGeom>
        </p:spPr>
        <p:txBody>
          <a:bodyPr wrap="square">
            <a:spAutoFit/>
          </a:bodyPr>
          <a:lstStyle/>
          <a:p>
            <a:r>
              <a:rPr lang="en-US" sz="2400" dirty="0"/>
              <a:t>8. The Certified Dietary Manager maintains confidentiality of information.</a:t>
            </a:r>
          </a:p>
        </p:txBody>
      </p:sp>
    </p:spTree>
    <p:extLst>
      <p:ext uri="{BB962C8B-B14F-4D97-AF65-F5344CB8AC3E}">
        <p14:creationId xmlns:p14="http://schemas.microsoft.com/office/powerpoint/2010/main" val="30661324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19100" y="533400"/>
            <a:ext cx="8305800" cy="838200"/>
          </a:xfrm>
        </p:spPr>
        <p:txBody>
          <a:bodyPr/>
          <a:lstStyle/>
          <a:p>
            <a:pPr eaLnBrk="1" hangingPunct="1"/>
            <a:r>
              <a:rPr lang="en-US" altLang="en-US" sz="4000" dirty="0">
                <a:latin typeface="Arial" panose="020B0604020202020204" pitchFamily="34" charset="0"/>
                <a:cs typeface="Arial" panose="020B0604020202020204" pitchFamily="34" charset="0"/>
              </a:rPr>
              <a:t>Principles</a:t>
            </a:r>
            <a:endParaRPr lang="en-US" altLang="en-US" sz="1800" dirty="0">
              <a:latin typeface="Arial" panose="020B0604020202020204" pitchFamily="34" charset="0"/>
              <a:cs typeface="Arial" panose="020B0604020202020204" pitchFamily="34" charset="0"/>
            </a:endParaRPr>
          </a:p>
        </p:txBody>
      </p:sp>
      <p:sp>
        <p:nvSpPr>
          <p:cNvPr id="4" name="Rectangle 3"/>
          <p:cNvSpPr/>
          <p:nvPr/>
        </p:nvSpPr>
        <p:spPr>
          <a:xfrm>
            <a:off x="0" y="6248400"/>
            <a:ext cx="9144000" cy="6096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a:off x="0" y="6121400"/>
            <a:ext cx="9144000" cy="762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3" name="Picture 1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6205538"/>
            <a:ext cx="2819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0" y="0"/>
            <a:ext cx="9144000" cy="338138"/>
          </a:xfrm>
          <a:prstGeom prst="rect">
            <a:avLst/>
          </a:prstGeom>
          <a:solidFill>
            <a:srgbClr val="EC1C24"/>
          </a:solidFill>
          <a:ln>
            <a:solidFill>
              <a:srgbClr val="EC1C2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295" name="TextBox 22"/>
          <p:cNvSpPr txBox="1">
            <a:spLocks noChangeArrowheads="1"/>
          </p:cNvSpPr>
          <p:nvPr/>
        </p:nvSpPr>
        <p:spPr bwMode="auto">
          <a:xfrm>
            <a:off x="76200" y="0"/>
            <a:ext cx="8991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solidFill>
                  <a:schemeClr val="bg1"/>
                </a:solidFill>
                <a:latin typeface="Arial" panose="020B0604020202020204" pitchFamily="34" charset="0"/>
              </a:rPr>
              <a:t>Code of Ethics			               </a:t>
            </a:r>
          </a:p>
        </p:txBody>
      </p:sp>
      <p:sp>
        <p:nvSpPr>
          <p:cNvPr id="2" name="Rectangle 1"/>
          <p:cNvSpPr/>
          <p:nvPr/>
        </p:nvSpPr>
        <p:spPr>
          <a:xfrm>
            <a:off x="685800" y="1567648"/>
            <a:ext cx="7467600" cy="1200329"/>
          </a:xfrm>
          <a:prstGeom prst="rect">
            <a:avLst/>
          </a:prstGeom>
        </p:spPr>
        <p:txBody>
          <a:bodyPr wrap="square">
            <a:spAutoFit/>
          </a:bodyPr>
          <a:lstStyle/>
          <a:p>
            <a:r>
              <a:rPr lang="en-US" sz="2400" dirty="0"/>
              <a:t>9. The Certified Dietary Manager exercises professional judgment within the limits of his/her qualifications and seeks counsel or makes referrals as appropriate.</a:t>
            </a:r>
          </a:p>
        </p:txBody>
      </p:sp>
      <p:sp>
        <p:nvSpPr>
          <p:cNvPr id="3" name="Rectangle 2"/>
          <p:cNvSpPr/>
          <p:nvPr/>
        </p:nvSpPr>
        <p:spPr>
          <a:xfrm>
            <a:off x="685800" y="2967335"/>
            <a:ext cx="7315200" cy="1200329"/>
          </a:xfrm>
          <a:prstGeom prst="rect">
            <a:avLst/>
          </a:prstGeom>
        </p:spPr>
        <p:txBody>
          <a:bodyPr wrap="square">
            <a:spAutoFit/>
          </a:bodyPr>
          <a:lstStyle/>
          <a:p>
            <a:r>
              <a:rPr lang="en-US" sz="2400" dirty="0"/>
              <a:t>10. The Certified Dietary Manager provides sufficient information to enable clients to make their own informed decisions.</a:t>
            </a:r>
          </a:p>
        </p:txBody>
      </p:sp>
    </p:spTree>
    <p:extLst>
      <p:ext uri="{BB962C8B-B14F-4D97-AF65-F5344CB8AC3E}">
        <p14:creationId xmlns:p14="http://schemas.microsoft.com/office/powerpoint/2010/main" val="9336631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19100" y="533400"/>
            <a:ext cx="8305800" cy="838200"/>
          </a:xfrm>
        </p:spPr>
        <p:txBody>
          <a:bodyPr/>
          <a:lstStyle/>
          <a:p>
            <a:pPr eaLnBrk="1" hangingPunct="1"/>
            <a:r>
              <a:rPr lang="en-US" altLang="en-US" sz="4000" dirty="0">
                <a:latin typeface="Arial" panose="020B0604020202020204" pitchFamily="34" charset="0"/>
                <a:cs typeface="Arial" panose="020B0604020202020204" pitchFamily="34" charset="0"/>
              </a:rPr>
              <a:t>Principles</a:t>
            </a:r>
            <a:endParaRPr lang="en-US" altLang="en-US" sz="1800" dirty="0">
              <a:latin typeface="Arial" panose="020B0604020202020204" pitchFamily="34" charset="0"/>
              <a:cs typeface="Arial" panose="020B0604020202020204" pitchFamily="34" charset="0"/>
            </a:endParaRPr>
          </a:p>
        </p:txBody>
      </p:sp>
      <p:sp>
        <p:nvSpPr>
          <p:cNvPr id="4" name="Rectangle 3"/>
          <p:cNvSpPr/>
          <p:nvPr/>
        </p:nvSpPr>
        <p:spPr>
          <a:xfrm>
            <a:off x="0" y="6248400"/>
            <a:ext cx="9144000" cy="6096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a:xfrm>
            <a:off x="0" y="6121400"/>
            <a:ext cx="9144000" cy="76200"/>
          </a:xfrm>
          <a:prstGeom prst="rect">
            <a:avLst/>
          </a:prstGeom>
          <a:solidFill>
            <a:srgbClr val="EC1C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3" name="Picture 1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6205538"/>
            <a:ext cx="28194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0" y="0"/>
            <a:ext cx="9144000" cy="338138"/>
          </a:xfrm>
          <a:prstGeom prst="rect">
            <a:avLst/>
          </a:prstGeom>
          <a:solidFill>
            <a:srgbClr val="EC1C24"/>
          </a:solidFill>
          <a:ln>
            <a:solidFill>
              <a:srgbClr val="EC1C2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295" name="TextBox 22"/>
          <p:cNvSpPr txBox="1">
            <a:spLocks noChangeArrowheads="1"/>
          </p:cNvSpPr>
          <p:nvPr/>
        </p:nvSpPr>
        <p:spPr bwMode="auto">
          <a:xfrm>
            <a:off x="76200" y="0"/>
            <a:ext cx="8991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solidFill>
                  <a:schemeClr val="bg1"/>
                </a:solidFill>
                <a:latin typeface="Arial" panose="020B0604020202020204" pitchFamily="34" charset="0"/>
              </a:rPr>
              <a:t>Code of Ethics			               </a:t>
            </a:r>
          </a:p>
        </p:txBody>
      </p:sp>
      <p:sp>
        <p:nvSpPr>
          <p:cNvPr id="2" name="Rectangle 1"/>
          <p:cNvSpPr/>
          <p:nvPr/>
        </p:nvSpPr>
        <p:spPr>
          <a:xfrm>
            <a:off x="838200" y="1930565"/>
            <a:ext cx="7543800" cy="830997"/>
          </a:xfrm>
          <a:prstGeom prst="rect">
            <a:avLst/>
          </a:prstGeom>
        </p:spPr>
        <p:txBody>
          <a:bodyPr wrap="square">
            <a:spAutoFit/>
          </a:bodyPr>
          <a:lstStyle/>
          <a:p>
            <a:r>
              <a:rPr lang="en-US" sz="2400" dirty="0"/>
              <a:t>11. The Certified Dietary Manager promotes or endorses products in a manner that is neither false nor misleading.</a:t>
            </a:r>
          </a:p>
        </p:txBody>
      </p:sp>
      <p:sp>
        <p:nvSpPr>
          <p:cNvPr id="3" name="Rectangle 2"/>
          <p:cNvSpPr/>
          <p:nvPr/>
        </p:nvSpPr>
        <p:spPr>
          <a:xfrm>
            <a:off x="838200" y="3254110"/>
            <a:ext cx="7162800" cy="1569660"/>
          </a:xfrm>
          <a:prstGeom prst="rect">
            <a:avLst/>
          </a:prstGeom>
        </p:spPr>
        <p:txBody>
          <a:bodyPr wrap="square">
            <a:spAutoFit/>
          </a:bodyPr>
          <a:lstStyle/>
          <a:p>
            <a:r>
              <a:rPr lang="en-US" sz="2400" dirty="0"/>
              <a:t>12. The Certified Dietary Manager permits use of his/her name for the purpose of certifying that food and nutrition have been rendered only if he/she has provided or supervised the provision of those services.</a:t>
            </a:r>
          </a:p>
        </p:txBody>
      </p:sp>
    </p:spTree>
    <p:extLst>
      <p:ext uri="{BB962C8B-B14F-4D97-AF65-F5344CB8AC3E}">
        <p14:creationId xmlns:p14="http://schemas.microsoft.com/office/powerpoint/2010/main" val="35822726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1053</TotalTime>
  <Words>2774</Words>
  <Application>Microsoft Office PowerPoint</Application>
  <PresentationFormat>On-screen Show (4:3)</PresentationFormat>
  <Paragraphs>189</Paragraphs>
  <Slides>33</Slides>
  <Notes>33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33</vt:i4>
      </vt:variant>
    </vt:vector>
  </HeadingPairs>
  <TitlesOfParts>
    <vt:vector size="36" baseType="lpstr">
      <vt:lpstr>Arial</vt:lpstr>
      <vt:lpstr>Calibri</vt:lpstr>
      <vt:lpstr>Office Theme</vt:lpstr>
      <vt:lpstr>Ethics and You</vt:lpstr>
      <vt:lpstr>ANFP Code of Ethics Updated June 2016</vt:lpstr>
      <vt:lpstr>Section 1</vt:lpstr>
      <vt:lpstr>Section 2</vt:lpstr>
      <vt:lpstr>Principles</vt:lpstr>
      <vt:lpstr>Principles</vt:lpstr>
      <vt:lpstr>Principles</vt:lpstr>
      <vt:lpstr>Principles</vt:lpstr>
      <vt:lpstr>Principles</vt:lpstr>
      <vt:lpstr>Principles</vt:lpstr>
      <vt:lpstr>Principles</vt:lpstr>
      <vt:lpstr>Principles</vt:lpstr>
      <vt:lpstr>Principles</vt:lpstr>
      <vt:lpstr>Principles</vt:lpstr>
      <vt:lpstr>Case Study </vt:lpstr>
      <vt:lpstr>Case Study</vt:lpstr>
      <vt:lpstr>Case Study</vt:lpstr>
      <vt:lpstr>Case Study</vt:lpstr>
      <vt:lpstr>Case Study</vt:lpstr>
      <vt:lpstr>Case Study</vt:lpstr>
      <vt:lpstr>Case Study</vt:lpstr>
      <vt:lpstr>Case Study</vt:lpstr>
      <vt:lpstr>How to make ethical decisions</vt:lpstr>
      <vt:lpstr>CMS Compliance and Ethics</vt:lpstr>
      <vt:lpstr>CMS Compliance and Ethics</vt:lpstr>
      <vt:lpstr>CMS Compliance and Ethics</vt:lpstr>
      <vt:lpstr>CMS Compliance and Ethics</vt:lpstr>
      <vt:lpstr>CMS Compliance and Ethics</vt:lpstr>
      <vt:lpstr>CMS Compliance and Ethics</vt:lpstr>
      <vt:lpstr>CMS Compliance and Ethics</vt:lpstr>
      <vt:lpstr>CMS Compliance and Ethics</vt:lpstr>
      <vt:lpstr>CMS Compliance and Ethics</vt:lpstr>
      <vt:lpstr>   Thank You  Ken Hanson, CPM, CDM, CFPP Jail Services Supervisor Polk County Sheriff's Office Jail Division 1985 NE 51st Pl Des Moines, IA  50313-2517 Office: 515-323-5472 Cell: 515-783-3597 Kenneth.hanson@polkcountyiowa.gov  </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 Plan Update</dc:title>
  <dc:creator>Brad Rysz</dc:creator>
  <cp:lastModifiedBy>Elizabeth M. Vitek</cp:lastModifiedBy>
  <cp:revision>63</cp:revision>
  <cp:lastPrinted>2016-06-02T18:17:07Z</cp:lastPrinted>
  <dcterms:created xsi:type="dcterms:W3CDTF">2015-02-26T19:18:42Z</dcterms:created>
  <dcterms:modified xsi:type="dcterms:W3CDTF">2017-11-08T22:00:23Z</dcterms:modified>
</cp:coreProperties>
</file>