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45"/>
  </p:handout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98" r:id="rId9"/>
    <p:sldId id="276" r:id="rId10"/>
    <p:sldId id="278" r:id="rId11"/>
    <p:sldId id="262" r:id="rId12"/>
    <p:sldId id="263" r:id="rId13"/>
    <p:sldId id="264" r:id="rId14"/>
    <p:sldId id="265" r:id="rId15"/>
    <p:sldId id="266" r:id="rId16"/>
    <p:sldId id="299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87" r:id="rId26"/>
    <p:sldId id="275" r:id="rId27"/>
    <p:sldId id="280" r:id="rId28"/>
    <p:sldId id="279" r:id="rId29"/>
    <p:sldId id="281" r:id="rId30"/>
    <p:sldId id="282" r:id="rId31"/>
    <p:sldId id="283" r:id="rId32"/>
    <p:sldId id="284" r:id="rId33"/>
    <p:sldId id="285" r:id="rId34"/>
    <p:sldId id="286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698E-1C81-4D32-8634-09122AC8534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4D765-90FC-4685-A721-BFDFDDF03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56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1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9652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92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3013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1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03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5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4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4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615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34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3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020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4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DF1B-BE01-4725-99DA-CF8385EFF7CE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DA2FF1-547E-4117-81C6-D1F1F625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6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rg.org/catalog/index.php?main_page=product_info&amp;cPath=1&amp;products_id=10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 is for Vegan/Vegetarian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Jolene Wolf, MPH, RD, LD, CDE</a:t>
            </a:r>
          </a:p>
          <a:p>
            <a:r>
              <a:rPr lang="en-US" dirty="0"/>
              <a:t>Clinical Dietitian</a:t>
            </a:r>
          </a:p>
          <a:p>
            <a:r>
              <a:rPr lang="en-US" dirty="0"/>
              <a:t>Mary Greeley Medical Center</a:t>
            </a:r>
          </a:p>
        </p:txBody>
      </p:sp>
    </p:spTree>
    <p:extLst>
      <p:ext uri="{BB962C8B-B14F-4D97-AF65-F5344CB8AC3E}">
        <p14:creationId xmlns:p14="http://schemas.microsoft.com/office/powerpoint/2010/main" val="1299367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there downsides to vegetarian diets?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Mood problems?</a:t>
            </a:r>
          </a:p>
          <a:p>
            <a:pPr lvl="1"/>
            <a:r>
              <a:rPr lang="en-US" dirty="0"/>
              <a:t>No cause and effect link to mental problems and vegetarian diets</a:t>
            </a:r>
          </a:p>
          <a:p>
            <a:r>
              <a:rPr lang="en-US" dirty="0"/>
              <a:t>Hair loss?</a:t>
            </a:r>
          </a:p>
          <a:p>
            <a:pPr lvl="1"/>
            <a:r>
              <a:rPr lang="en-US" dirty="0"/>
              <a:t>Meat contains protein, iron, vitamin B and zinc-all important for hair growth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30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Follow a Vegetarian Diet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a variety of healthy plant-based foods</a:t>
            </a:r>
          </a:p>
          <a:p>
            <a:pPr lvl="1"/>
            <a:r>
              <a:rPr lang="en-US" dirty="0"/>
              <a:t>Whole fruits and vegetables</a:t>
            </a:r>
          </a:p>
          <a:p>
            <a:pPr lvl="1"/>
            <a:r>
              <a:rPr lang="en-US" dirty="0"/>
              <a:t>Legumes and nuts</a:t>
            </a:r>
          </a:p>
          <a:p>
            <a:pPr lvl="1"/>
            <a:r>
              <a:rPr lang="en-US" dirty="0"/>
              <a:t>Whole grains</a:t>
            </a:r>
          </a:p>
          <a:p>
            <a:r>
              <a:rPr lang="en-US" dirty="0"/>
              <a:t>Cut back on less healthy choices</a:t>
            </a:r>
          </a:p>
          <a:p>
            <a:pPr lvl="1"/>
            <a:r>
              <a:rPr lang="en-US" dirty="0"/>
              <a:t>Sugar sweetened beverages</a:t>
            </a:r>
          </a:p>
          <a:p>
            <a:pPr lvl="1"/>
            <a:r>
              <a:rPr lang="en-US" dirty="0"/>
              <a:t>Fruit juices</a:t>
            </a:r>
          </a:p>
          <a:p>
            <a:pPr lvl="1"/>
            <a:r>
              <a:rPr lang="en-US" dirty="0"/>
              <a:t>Refined grains</a:t>
            </a:r>
          </a:p>
        </p:txBody>
      </p:sp>
    </p:spTree>
    <p:extLst>
      <p:ext uri="{BB962C8B-B14F-4D97-AF65-F5344CB8AC3E}">
        <p14:creationId xmlns:p14="http://schemas.microsoft.com/office/powerpoint/2010/main" val="1676485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Healthy Vegetarian Eating Pattern</a:t>
            </a:r>
            <a:br>
              <a:rPr lang="en-US" dirty="0"/>
            </a:br>
            <a:r>
              <a:rPr lang="en-US" dirty="0"/>
              <a:t>(servings for a 2000 </a:t>
            </a:r>
            <a:r>
              <a:rPr lang="en-US" dirty="0" err="1"/>
              <a:t>cal</a:t>
            </a:r>
            <a:r>
              <a:rPr lang="en-US" dirty="0"/>
              <a:t>/day diet)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778128"/>
              </p:ext>
            </p:extLst>
          </p:nvPr>
        </p:nvGraphicFramePr>
        <p:xfrm>
          <a:off x="2589213" y="2133600"/>
          <a:ext cx="8915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Vegetables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2-1/2 cups a day</a:t>
                      </a:r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Dark green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1-1/2 cups a week</a:t>
                      </a:r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Red and orange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5-1/2</a:t>
                      </a:r>
                      <a:r>
                        <a:rPr lang="en-US" baseline="0" dirty="0"/>
                        <a:t> cups a week</a:t>
                      </a:r>
                      <a:endParaRPr lang="en-US" dirty="0"/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Legumes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1-1/2 cups a week</a:t>
                      </a:r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Starchy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cups a week</a:t>
                      </a:r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</a:t>
                      </a:r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 cups a week</a:t>
                      </a:r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76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424334"/>
              </p:ext>
            </p:extLst>
          </p:nvPr>
        </p:nvGraphicFramePr>
        <p:xfrm>
          <a:off x="832020" y="444842"/>
          <a:ext cx="9992498" cy="138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6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6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2448">
                <a:tc>
                  <a:txBody>
                    <a:bodyPr/>
                    <a:lstStyle/>
                    <a:p>
                      <a:r>
                        <a:rPr lang="en-US" dirty="0"/>
                        <a:t>Grains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6-1/2</a:t>
                      </a:r>
                      <a:r>
                        <a:rPr lang="en-US" baseline="0" dirty="0"/>
                        <a:t> ounces a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48">
                <a:tc>
                  <a:txBody>
                    <a:bodyPr/>
                    <a:lstStyle/>
                    <a:p>
                      <a:r>
                        <a:rPr lang="en-US" dirty="0"/>
                        <a:t>Whole</a:t>
                      </a:r>
                      <a:r>
                        <a:rPr lang="en-US" baseline="0" dirty="0"/>
                        <a:t> grains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&gt;3-1/2 ounces a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48">
                <a:tc>
                  <a:txBody>
                    <a:bodyPr/>
                    <a:lstStyle/>
                    <a:p>
                      <a:r>
                        <a:rPr lang="en-US" dirty="0"/>
                        <a:t>Refined grains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&lt;3 ounces</a:t>
                      </a:r>
                      <a:r>
                        <a:rPr lang="en-US" baseline="0" dirty="0"/>
                        <a:t> a day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053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557566"/>
              </p:ext>
            </p:extLst>
          </p:nvPr>
        </p:nvGraphicFramePr>
        <p:xfrm>
          <a:off x="2032000" y="71966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Protein foods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3-1/2 ounces a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ounces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cups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Soy</a:t>
                      </a:r>
                      <a:r>
                        <a:rPr lang="en-US" baseline="0" dirty="0"/>
                        <a:t> products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ounces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Nuts</a:t>
                      </a:r>
                      <a:r>
                        <a:rPr lang="en-US" baseline="0" dirty="0"/>
                        <a:t> and seeds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ounces a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645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283200"/>
              </p:ext>
            </p:extLst>
          </p:nvPr>
        </p:nvGraphicFramePr>
        <p:xfrm>
          <a:off x="2032000" y="719666"/>
          <a:ext cx="8128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cups a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cups a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Added sugars, solid fats, added</a:t>
                      </a:r>
                      <a:r>
                        <a:rPr lang="en-US" baseline="0" dirty="0"/>
                        <a:t> refined starches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more than 290 calories</a:t>
                      </a:r>
                      <a:r>
                        <a:rPr lang="en-US" baseline="0" dirty="0"/>
                        <a:t> a day (15% of total calories)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994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091711"/>
              </p:ext>
            </p:extLst>
          </p:nvPr>
        </p:nvGraphicFramePr>
        <p:xfrm>
          <a:off x="2032000" y="719666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 grams a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148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Challenging Nutrients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more restrictive the diet, the more challenging to get all the nutrients needed</a:t>
            </a:r>
          </a:p>
          <a:p>
            <a:pPr lvl="1"/>
            <a:r>
              <a:rPr lang="en-US" dirty="0"/>
              <a:t>Vegan diets eliminate natural food sources of B12</a:t>
            </a:r>
          </a:p>
          <a:p>
            <a:pPr lvl="1"/>
            <a:r>
              <a:rPr lang="en-US" dirty="0"/>
              <a:t>Vegan diets eliminate dairy which contains calcium</a:t>
            </a:r>
          </a:p>
          <a:p>
            <a:r>
              <a:rPr lang="en-US" dirty="0"/>
              <a:t>Pay special attention to the following nutrients:</a:t>
            </a:r>
          </a:p>
          <a:p>
            <a:pPr lvl="1"/>
            <a:r>
              <a:rPr lang="en-US" dirty="0"/>
              <a:t>Calcium, vitamin D</a:t>
            </a:r>
          </a:p>
          <a:p>
            <a:pPr lvl="1"/>
            <a:r>
              <a:rPr lang="en-US" dirty="0"/>
              <a:t>Vitamin B-12</a:t>
            </a:r>
          </a:p>
          <a:p>
            <a:pPr lvl="1"/>
            <a:r>
              <a:rPr lang="en-US" dirty="0"/>
              <a:t>Protein	</a:t>
            </a:r>
          </a:p>
          <a:p>
            <a:pPr lvl="1"/>
            <a:r>
              <a:rPr lang="en-US" dirty="0"/>
              <a:t>Omega-3 fatty acids</a:t>
            </a:r>
          </a:p>
          <a:p>
            <a:pPr lvl="1"/>
            <a:r>
              <a:rPr lang="en-US" dirty="0"/>
              <a:t>Iron, zinc, iodine</a:t>
            </a:r>
          </a:p>
        </p:txBody>
      </p:sp>
    </p:spTree>
    <p:extLst>
      <p:ext uri="{BB962C8B-B14F-4D97-AF65-F5344CB8AC3E}">
        <p14:creationId xmlns:p14="http://schemas.microsoft.com/office/powerpoint/2010/main" val="1829236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Calcium and Vitamin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Calcium helps build/maintain strong teeth and bones</a:t>
            </a:r>
          </a:p>
          <a:p>
            <a:pPr lvl="1"/>
            <a:r>
              <a:rPr lang="en-US" dirty="0"/>
              <a:t>Milk and dairy foods are highest in calcium</a:t>
            </a:r>
          </a:p>
          <a:p>
            <a:pPr lvl="1"/>
            <a:r>
              <a:rPr lang="en-US" dirty="0"/>
              <a:t>Dark green vegetables are good plant sources </a:t>
            </a:r>
          </a:p>
          <a:p>
            <a:pPr lvl="1"/>
            <a:r>
              <a:rPr lang="en-US" dirty="0"/>
              <a:t>Calcium-enriched and fortified products are other options</a:t>
            </a:r>
          </a:p>
          <a:p>
            <a:r>
              <a:rPr lang="en-US" dirty="0"/>
              <a:t>Vitamin D also plays a role in bone health</a:t>
            </a:r>
          </a:p>
          <a:p>
            <a:pPr lvl="1"/>
            <a:r>
              <a:rPr lang="en-US" dirty="0"/>
              <a:t>Vitamin D is added to cow’s milk, some brands of soy and rice milk, and some cereals and margarines</a:t>
            </a:r>
          </a:p>
          <a:p>
            <a:pPr lvl="1"/>
            <a:r>
              <a:rPr lang="en-US" dirty="0"/>
              <a:t>Check food labels</a:t>
            </a:r>
          </a:p>
          <a:p>
            <a:pPr lvl="1"/>
            <a:r>
              <a:rPr lang="en-US" dirty="0"/>
              <a:t>Low fortified food intake and limited sun exposure=may need plant derived vitamin D supplement</a:t>
            </a:r>
          </a:p>
        </p:txBody>
      </p:sp>
    </p:spTree>
    <p:extLst>
      <p:ext uri="{BB962C8B-B14F-4D97-AF65-F5344CB8AC3E}">
        <p14:creationId xmlns:p14="http://schemas.microsoft.com/office/powerpoint/2010/main" val="3154800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Vitamin B-12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Necessary to produce red blood cells and prevent anemia</a:t>
            </a:r>
          </a:p>
          <a:p>
            <a:r>
              <a:rPr lang="en-US" dirty="0"/>
              <a:t>Found almost exclusively in animal products</a:t>
            </a:r>
          </a:p>
          <a:p>
            <a:r>
              <a:rPr lang="en-US" dirty="0"/>
              <a:t>May go undetected because high folate masks deficiency till severe problems occur</a:t>
            </a:r>
          </a:p>
          <a:p>
            <a:r>
              <a:rPr lang="en-US" dirty="0"/>
              <a:t>Vegans should consider:</a:t>
            </a:r>
          </a:p>
          <a:p>
            <a:pPr lvl="1"/>
            <a:r>
              <a:rPr lang="en-US" dirty="0"/>
              <a:t>B-12 supplements</a:t>
            </a:r>
          </a:p>
          <a:p>
            <a:pPr lvl="1"/>
            <a:r>
              <a:rPr lang="en-US" dirty="0"/>
              <a:t>Enriched cereals</a:t>
            </a:r>
          </a:p>
          <a:p>
            <a:pPr lvl="1"/>
            <a:r>
              <a:rPr lang="en-US" dirty="0"/>
              <a:t>Fortified soy products</a:t>
            </a:r>
          </a:p>
        </p:txBody>
      </p:sp>
    </p:spTree>
    <p:extLst>
      <p:ext uri="{BB962C8B-B14F-4D97-AF65-F5344CB8AC3E}">
        <p14:creationId xmlns:p14="http://schemas.microsoft.com/office/powerpoint/2010/main" val="8646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Vegetarian Diets Continue to Increase in Popularity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3% of Americans are full-time vegetarians</a:t>
            </a:r>
          </a:p>
          <a:p>
            <a:r>
              <a:rPr lang="en-US" dirty="0"/>
              <a:t>37% say they always or sometimes eat vegetarian when dining out</a:t>
            </a:r>
          </a:p>
          <a:p>
            <a:r>
              <a:rPr lang="en-US" dirty="0"/>
              <a:t>20% are likely to look for a restaurant which serves some vegetarian items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17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Protein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Helps maintain healthy skin, bones, muscles, organs</a:t>
            </a:r>
          </a:p>
          <a:p>
            <a:r>
              <a:rPr lang="en-US" dirty="0"/>
              <a:t>Eggs and dairy are good sources</a:t>
            </a:r>
          </a:p>
          <a:p>
            <a:r>
              <a:rPr lang="en-US" dirty="0"/>
              <a:t>Plant foods provide sufficient protein if you eat a variety through day</a:t>
            </a:r>
          </a:p>
          <a:p>
            <a:pPr lvl="1"/>
            <a:r>
              <a:rPr lang="en-US" dirty="0"/>
              <a:t>Soy products and meat substitutes</a:t>
            </a:r>
          </a:p>
          <a:p>
            <a:pPr lvl="1"/>
            <a:r>
              <a:rPr lang="en-US" dirty="0"/>
              <a:t>Legumes</a:t>
            </a:r>
          </a:p>
          <a:p>
            <a:pPr lvl="1"/>
            <a:r>
              <a:rPr lang="en-US" dirty="0"/>
              <a:t>Lentils</a:t>
            </a:r>
          </a:p>
          <a:p>
            <a:pPr lvl="1"/>
            <a:r>
              <a:rPr lang="en-US" dirty="0"/>
              <a:t>Nuts</a:t>
            </a:r>
          </a:p>
          <a:p>
            <a:pPr lvl="1"/>
            <a:r>
              <a:rPr lang="en-US" dirty="0"/>
              <a:t>Seeds</a:t>
            </a:r>
          </a:p>
          <a:p>
            <a:pPr lvl="1"/>
            <a:r>
              <a:rPr lang="en-US" dirty="0"/>
              <a:t>Whole grains</a:t>
            </a:r>
          </a:p>
        </p:txBody>
      </p:sp>
    </p:spTree>
    <p:extLst>
      <p:ext uri="{BB962C8B-B14F-4D97-AF65-F5344CB8AC3E}">
        <p14:creationId xmlns:p14="http://schemas.microsoft.com/office/powerpoint/2010/main" val="2224828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Omega-3 Fatty Acids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for heart health</a:t>
            </a:r>
          </a:p>
          <a:p>
            <a:r>
              <a:rPr lang="en-US" dirty="0"/>
              <a:t>Diets low in fish and eggs are low in active forms of Omega-3 </a:t>
            </a:r>
            <a:r>
              <a:rPr lang="en-US" dirty="0" err="1"/>
              <a:t>Fas</a:t>
            </a:r>
            <a:endParaRPr lang="en-US" dirty="0"/>
          </a:p>
          <a:p>
            <a:r>
              <a:rPr lang="en-US" dirty="0"/>
              <a:t>Canola and soy oils, walnuts, ground flaxseed, soybeans are good sources of essential </a:t>
            </a:r>
            <a:r>
              <a:rPr lang="en-US" dirty="0" err="1"/>
              <a:t>Fas</a:t>
            </a:r>
            <a:endParaRPr lang="en-US" dirty="0"/>
          </a:p>
          <a:p>
            <a:r>
              <a:rPr lang="en-US" dirty="0"/>
              <a:t>Conversion of plant-based Omega-3 is inefficient</a:t>
            </a:r>
          </a:p>
          <a:p>
            <a:r>
              <a:rPr lang="en-US" dirty="0"/>
              <a:t>Vegans should consider fortified products, supplements, or both</a:t>
            </a:r>
          </a:p>
        </p:txBody>
      </p:sp>
    </p:spTree>
    <p:extLst>
      <p:ext uri="{BB962C8B-B14F-4D97-AF65-F5344CB8AC3E}">
        <p14:creationId xmlns:p14="http://schemas.microsoft.com/office/powerpoint/2010/main" val="1847128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Iron is a crucial component of RBCs</a:t>
            </a:r>
          </a:p>
          <a:p>
            <a:r>
              <a:rPr lang="en-US" dirty="0"/>
              <a:t>Sources include legumes, lentils, enriched cereals, whole grains, dark leafy greens, dried fruits</a:t>
            </a:r>
          </a:p>
          <a:p>
            <a:r>
              <a:rPr lang="en-US" dirty="0"/>
              <a:t>Not as easily absorbed from plant sources</a:t>
            </a:r>
          </a:p>
          <a:p>
            <a:pPr lvl="1"/>
            <a:r>
              <a:rPr lang="en-US" dirty="0"/>
              <a:t>Recommended intake for vegetarians almost double that of non-vegetarians</a:t>
            </a:r>
          </a:p>
          <a:p>
            <a:pPr lvl="1"/>
            <a:r>
              <a:rPr lang="en-US" dirty="0"/>
              <a:t>To aid absorption, eat foods rich in vitamin C at the same time</a:t>
            </a:r>
          </a:p>
          <a:p>
            <a:pPr lvl="2"/>
            <a:r>
              <a:rPr lang="en-US" dirty="0"/>
              <a:t>Strawberries, citrus, tomatoes, cabbage and broccoli</a:t>
            </a:r>
          </a:p>
        </p:txBody>
      </p:sp>
    </p:spTree>
    <p:extLst>
      <p:ext uri="{BB962C8B-B14F-4D97-AF65-F5344CB8AC3E}">
        <p14:creationId xmlns:p14="http://schemas.microsoft.com/office/powerpoint/2010/main" val="1724786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Zinc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Essential component of many enzymes</a:t>
            </a:r>
          </a:p>
          <a:p>
            <a:pPr lvl="1"/>
            <a:r>
              <a:rPr lang="en-US" dirty="0"/>
              <a:t>Plays a role in cell division</a:t>
            </a:r>
          </a:p>
          <a:p>
            <a:pPr lvl="1"/>
            <a:r>
              <a:rPr lang="en-US" dirty="0"/>
              <a:t>And formation of proteins</a:t>
            </a:r>
          </a:p>
          <a:p>
            <a:r>
              <a:rPr lang="en-US" dirty="0"/>
              <a:t>Not as easily absorbed from plant sources</a:t>
            </a:r>
          </a:p>
          <a:p>
            <a:r>
              <a:rPr lang="en-US" dirty="0"/>
              <a:t>Cheese is a good option if you eat dairy</a:t>
            </a:r>
          </a:p>
          <a:p>
            <a:r>
              <a:rPr lang="en-US" dirty="0"/>
              <a:t>Plant sources include whole grains, soy, legumes, nuts, wheat germ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39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Iodine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 in thyroid hormones</a:t>
            </a:r>
          </a:p>
          <a:p>
            <a:pPr lvl="1"/>
            <a:r>
              <a:rPr lang="en-US" dirty="0"/>
              <a:t>Help regulate metabolism, growth and function of key organs</a:t>
            </a:r>
          </a:p>
          <a:p>
            <a:r>
              <a:rPr lang="en-US" dirty="0"/>
              <a:t>Vegans may not get enough</a:t>
            </a:r>
          </a:p>
          <a:p>
            <a:pPr lvl="1"/>
            <a:r>
              <a:rPr lang="en-US" dirty="0"/>
              <a:t>May be at risk of deficiency and goiter</a:t>
            </a:r>
          </a:p>
          <a:p>
            <a:r>
              <a:rPr lang="en-US" dirty="0"/>
              <a:t>Foods such as soybeans, cruciferous vegetables and sweet potatoes may promote a goiter</a:t>
            </a:r>
          </a:p>
          <a:p>
            <a:r>
              <a:rPr lang="en-US" dirty="0"/>
              <a:t>¼ teaspoon of iodized salt per day provides a significant amount of iodine</a:t>
            </a:r>
          </a:p>
        </p:txBody>
      </p:sp>
    </p:spTree>
    <p:extLst>
      <p:ext uri="{BB962C8B-B14F-4D97-AF65-F5344CB8AC3E}">
        <p14:creationId xmlns:p14="http://schemas.microsoft.com/office/powerpoint/2010/main" val="3772193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 have to start over totally?</a:t>
            </a:r>
          </a:p>
          <a:p>
            <a:r>
              <a:rPr lang="en-US" dirty="0"/>
              <a:t>Will changes cost me more?</a:t>
            </a:r>
          </a:p>
          <a:p>
            <a:r>
              <a:rPr lang="en-US" dirty="0"/>
              <a:t>Will this take more time?</a:t>
            </a:r>
          </a:p>
          <a:p>
            <a:r>
              <a:rPr lang="en-US" dirty="0"/>
              <a:t>Why do I have to do this?</a:t>
            </a:r>
          </a:p>
        </p:txBody>
      </p:sp>
    </p:spTree>
    <p:extLst>
      <p:ext uri="{BB962C8B-B14F-4D97-AF65-F5344CB8AC3E}">
        <p14:creationId xmlns:p14="http://schemas.microsoft.com/office/powerpoint/2010/main" val="15282598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Introducing Vegetarian Food Into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Easiest way to meet needs of different categories of customers is to offer vegan menu items</a:t>
            </a:r>
          </a:p>
          <a:p>
            <a:r>
              <a:rPr lang="en-US" dirty="0"/>
              <a:t>Start with minor changes to existing menu</a:t>
            </a:r>
          </a:p>
          <a:p>
            <a:r>
              <a:rPr lang="en-US" dirty="0"/>
              <a:t>Changes should be easy to implement</a:t>
            </a:r>
          </a:p>
          <a:p>
            <a:pPr lvl="1"/>
            <a:r>
              <a:rPr lang="en-US" dirty="0"/>
              <a:t>Begin with changes that do not involve excessive staff time/training or equipment purchases</a:t>
            </a:r>
          </a:p>
          <a:p>
            <a:r>
              <a:rPr lang="en-US" dirty="0"/>
              <a:t>Cost of new menu items should be equal to or less than existing</a:t>
            </a:r>
          </a:p>
          <a:p>
            <a:pPr lvl="1"/>
            <a:r>
              <a:rPr lang="en-US" dirty="0"/>
              <a:t>Potential cost savings of vegetarian options can be a selling point to administrators</a:t>
            </a:r>
          </a:p>
        </p:txBody>
      </p:sp>
    </p:spTree>
    <p:extLst>
      <p:ext uri="{BB962C8B-B14F-4D97-AF65-F5344CB8AC3E}">
        <p14:creationId xmlns:p14="http://schemas.microsoft.com/office/powerpoint/2010/main" val="9301935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Modifications to an Existing Menu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Examine the existing menu</a:t>
            </a:r>
          </a:p>
          <a:p>
            <a:r>
              <a:rPr lang="en-US" dirty="0"/>
              <a:t>Are there already vegetarian items?</a:t>
            </a:r>
          </a:p>
          <a:p>
            <a:pPr lvl="1"/>
            <a:r>
              <a:rPr lang="en-US" dirty="0"/>
              <a:t>Baked potatoes</a:t>
            </a:r>
          </a:p>
          <a:p>
            <a:pPr lvl="1"/>
            <a:r>
              <a:rPr lang="en-US" dirty="0"/>
              <a:t>Salads</a:t>
            </a:r>
          </a:p>
          <a:p>
            <a:pPr lvl="1"/>
            <a:r>
              <a:rPr lang="en-US" dirty="0"/>
              <a:t>Breads</a:t>
            </a:r>
          </a:p>
          <a:p>
            <a:pPr lvl="1"/>
            <a:r>
              <a:rPr lang="en-US" dirty="0"/>
              <a:t>Soup (no chicken or beef broth)</a:t>
            </a:r>
          </a:p>
          <a:p>
            <a:pPr lvl="1"/>
            <a:r>
              <a:rPr lang="en-US" dirty="0"/>
              <a:t>Mac and cheese/meatless lasagna/pizza</a:t>
            </a:r>
          </a:p>
          <a:p>
            <a:r>
              <a:rPr lang="en-US" dirty="0"/>
              <a:t>Indicate by a special marking on the menu, an info card at POS, or by posting a separate vegetarian menu</a:t>
            </a:r>
          </a:p>
        </p:txBody>
      </p:sp>
    </p:spTree>
    <p:extLst>
      <p:ext uri="{BB962C8B-B14F-4D97-AF65-F5344CB8AC3E}">
        <p14:creationId xmlns:p14="http://schemas.microsoft.com/office/powerpoint/2010/main" val="36090118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Modifications to an Existing Menu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vegetarian soup a daily menu item</a:t>
            </a:r>
          </a:p>
          <a:p>
            <a:r>
              <a:rPr lang="en-US" dirty="0"/>
              <a:t>Offer a meatless prepared salad (bean or grain) every day</a:t>
            </a:r>
          </a:p>
          <a:p>
            <a:r>
              <a:rPr lang="en-US" dirty="0"/>
              <a:t>Consider adding a salad bar</a:t>
            </a:r>
          </a:p>
          <a:p>
            <a:r>
              <a:rPr lang="en-US" dirty="0"/>
              <a:t>Offer cooked pasta or a baked potato every day</a:t>
            </a:r>
          </a:p>
          <a:p>
            <a:r>
              <a:rPr lang="en-US" dirty="0"/>
              <a:t>If a selection of hot entrees is offered each day, make one of them meatless</a:t>
            </a:r>
          </a:p>
          <a:p>
            <a:r>
              <a:rPr lang="en-US" dirty="0"/>
              <a:t>Have nondairy milks available</a:t>
            </a:r>
          </a:p>
          <a:p>
            <a:r>
              <a:rPr lang="en-US" dirty="0"/>
              <a:t>Keep a good supply of fresh fruit available at all times</a:t>
            </a:r>
          </a:p>
        </p:txBody>
      </p:sp>
    </p:spTree>
    <p:extLst>
      <p:ext uri="{BB962C8B-B14F-4D97-AF65-F5344CB8AC3E}">
        <p14:creationId xmlns:p14="http://schemas.microsoft.com/office/powerpoint/2010/main" val="27476061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Modification of Existing Recipes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soups can be made vegetarian by changing from meat-based stock to a vegetable stock.</a:t>
            </a:r>
          </a:p>
          <a:p>
            <a:r>
              <a:rPr lang="en-US" dirty="0"/>
              <a:t>Replace meat stock with vegetable stock in pilaf, other grain dishes, sauces</a:t>
            </a:r>
          </a:p>
          <a:p>
            <a:r>
              <a:rPr lang="en-US" dirty="0"/>
              <a:t>Lasagna can be prepared with a meatless sauce with vegetable subs</a:t>
            </a:r>
          </a:p>
          <a:p>
            <a:r>
              <a:rPr lang="en-US" dirty="0"/>
              <a:t>When preparing spaghetti or pasta sauce, prepare part w/o meat</a:t>
            </a:r>
          </a:p>
          <a:p>
            <a:r>
              <a:rPr lang="en-US" dirty="0"/>
              <a:t>Use vegetable oil instead of animal fat for frying/sautéing</a:t>
            </a:r>
          </a:p>
          <a:p>
            <a:r>
              <a:rPr lang="en-US" dirty="0"/>
              <a:t>Prepare or purchase baked goods with vegetable instead of animal fat</a:t>
            </a:r>
          </a:p>
        </p:txBody>
      </p:sp>
    </p:spTree>
    <p:extLst>
      <p:ext uri="{BB962C8B-B14F-4D97-AF65-F5344CB8AC3E}">
        <p14:creationId xmlns:p14="http://schemas.microsoft.com/office/powerpoint/2010/main" val="284893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vegetarian diet?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Lacto-vegetarian – excludes meat, fish, poultry, eggs; includes dairy</a:t>
            </a:r>
          </a:p>
          <a:p>
            <a:r>
              <a:rPr lang="en-US" dirty="0" err="1"/>
              <a:t>Ovo</a:t>
            </a:r>
            <a:r>
              <a:rPr lang="en-US" dirty="0"/>
              <a:t>-vegetarian – excludes meat, fish, poultry, dairy; includes eggs</a:t>
            </a:r>
          </a:p>
          <a:p>
            <a:r>
              <a:rPr lang="en-US" dirty="0"/>
              <a:t>Lacto-</a:t>
            </a:r>
            <a:r>
              <a:rPr lang="en-US" dirty="0" err="1"/>
              <a:t>ovo</a:t>
            </a:r>
            <a:r>
              <a:rPr lang="en-US" dirty="0"/>
              <a:t> vegetarian–excludes meat, fish, </a:t>
            </a:r>
            <a:r>
              <a:rPr lang="en-US" dirty="0" err="1"/>
              <a:t>poultry;includes</a:t>
            </a:r>
            <a:r>
              <a:rPr lang="en-US" dirty="0"/>
              <a:t> dairy, eggs</a:t>
            </a:r>
          </a:p>
          <a:p>
            <a:r>
              <a:rPr lang="en-US" dirty="0" err="1"/>
              <a:t>Pescatarian</a:t>
            </a:r>
            <a:r>
              <a:rPr lang="en-US" dirty="0"/>
              <a:t> – excludes meat, poultry, dairy, eggs; includes fish</a:t>
            </a:r>
          </a:p>
          <a:p>
            <a:r>
              <a:rPr lang="en-US" dirty="0"/>
              <a:t>Vegan – excludes meat, poultry, fish, eggs, dairy, honey</a:t>
            </a:r>
          </a:p>
          <a:p>
            <a:endParaRPr lang="en-US" dirty="0"/>
          </a:p>
          <a:p>
            <a:r>
              <a:rPr lang="en-US" dirty="0"/>
              <a:t>Flexitarian – a </a:t>
            </a:r>
            <a:r>
              <a:rPr lang="en-US" dirty="0" err="1"/>
              <a:t>semivegetarian</a:t>
            </a:r>
            <a:r>
              <a:rPr lang="en-US" dirty="0"/>
              <a:t> diet; primarily plant-based but includes animal products on occasion or in small amounts</a:t>
            </a:r>
          </a:p>
        </p:txBody>
      </p:sp>
    </p:spTree>
    <p:extLst>
      <p:ext uri="{BB962C8B-B14F-4D97-AF65-F5344CB8AC3E}">
        <p14:creationId xmlns:p14="http://schemas.microsoft.com/office/powerpoint/2010/main" val="773578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Modifications of Existing Recipes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or purchase yeast breads without eggs or dairy</a:t>
            </a:r>
          </a:p>
          <a:p>
            <a:r>
              <a:rPr lang="en-US" dirty="0"/>
              <a:t>Milk can be replaced with soy milk, rice milk, or with water in most recipes</a:t>
            </a:r>
          </a:p>
          <a:p>
            <a:r>
              <a:rPr lang="en-US" dirty="0"/>
              <a:t>Buttermilk can be replaced with soured soy milk or rice milk (use 1 cup soy milk plus 1 </a:t>
            </a:r>
            <a:r>
              <a:rPr lang="en-US" dirty="0" err="1"/>
              <a:t>Tbsp</a:t>
            </a:r>
            <a:r>
              <a:rPr lang="en-US" dirty="0"/>
              <a:t> of vinegar)</a:t>
            </a:r>
          </a:p>
          <a:p>
            <a:r>
              <a:rPr lang="en-US" dirty="0"/>
              <a:t>Crumbled tofu can be substituted for cottage cheese or ricotta cheese in recipes</a:t>
            </a:r>
          </a:p>
          <a:p>
            <a:r>
              <a:rPr lang="en-US" dirty="0"/>
              <a:t>Offer vegetarian beans, chili beans, refried beans w/o lard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28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Modifications of Existing Recipes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 60 varieties of nonmeat burger patties exist to sub for hamburgers</a:t>
            </a:r>
          </a:p>
          <a:p>
            <a:r>
              <a:rPr lang="en-US" dirty="0"/>
              <a:t>Vegetarian hot dogs are also available</a:t>
            </a:r>
          </a:p>
          <a:p>
            <a:r>
              <a:rPr lang="en-US" dirty="0"/>
              <a:t>To produce a chewier, meatier tofu, freeze it for 3 days, thaw, squeeze out water, and crumble</a:t>
            </a:r>
          </a:p>
          <a:p>
            <a:r>
              <a:rPr lang="en-US" dirty="0"/>
              <a:t>Add bulgur to the beans in tacos, chili, etc. if you want less beans</a:t>
            </a:r>
          </a:p>
          <a:p>
            <a:r>
              <a:rPr lang="en-US" dirty="0"/>
              <a:t>See handout for more tips</a:t>
            </a:r>
          </a:p>
        </p:txBody>
      </p:sp>
    </p:spTree>
    <p:extLst>
      <p:ext uri="{BB962C8B-B14F-4D97-AF65-F5344CB8AC3E}">
        <p14:creationId xmlns:p14="http://schemas.microsoft.com/office/powerpoint/2010/main" val="41999378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Entrees with Vegetarian Alternatives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Chicken fajitas/Tofu fajitas (use Lawry’s Fajita Seasoning)</a:t>
            </a:r>
          </a:p>
          <a:p>
            <a:r>
              <a:rPr lang="en-US" dirty="0"/>
              <a:t>Beef or chicken tacos/Bean or Bean and Nut-Seed tacos</a:t>
            </a:r>
          </a:p>
          <a:p>
            <a:r>
              <a:rPr lang="en-US" dirty="0"/>
              <a:t>Spaghetti with meat sauce/Spaghetti with marinara sauce</a:t>
            </a:r>
          </a:p>
          <a:p>
            <a:r>
              <a:rPr lang="en-US" dirty="0"/>
              <a:t>Lean beef or chicken patty on bun/ADM Burger patties (dry mix)</a:t>
            </a:r>
          </a:p>
          <a:p>
            <a:r>
              <a:rPr lang="en-US" dirty="0"/>
              <a:t>Chicken gyros with Tzatziki sauce in pita/ADM taco filling in pita with sauce</a:t>
            </a:r>
          </a:p>
          <a:p>
            <a:r>
              <a:rPr lang="en-US" dirty="0"/>
              <a:t>Ground beef or turkey lasagna/lasagna with meatless sauce</a:t>
            </a:r>
          </a:p>
          <a:p>
            <a:r>
              <a:rPr lang="en-US" dirty="0"/>
              <a:t>Stromboli sandwich with turkey, ham, mozzarella/Vegetable Stromboli sandwich with mozzarella, sliced tomato, sliced black olives</a:t>
            </a:r>
          </a:p>
          <a:p>
            <a:r>
              <a:rPr lang="en-US" dirty="0"/>
              <a:t>Beef and cheese egg rolls/La Choy vegetable egg rolls with almonds (these are vegan)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0373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Breakfast Substitutions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Eggs – scrambled tofu</a:t>
            </a:r>
          </a:p>
          <a:p>
            <a:pPr lvl="1"/>
            <a:r>
              <a:rPr lang="en-US" dirty="0"/>
              <a:t> Crumble tofu, add spices, turmeric or curry for color</a:t>
            </a:r>
          </a:p>
          <a:p>
            <a:r>
              <a:rPr lang="en-US" dirty="0"/>
              <a:t>Pancakes</a:t>
            </a:r>
          </a:p>
          <a:p>
            <a:pPr lvl="1"/>
            <a:r>
              <a:rPr lang="en-US" dirty="0"/>
              <a:t>Use soy milk or water in place of dairy milk</a:t>
            </a:r>
          </a:p>
          <a:p>
            <a:pPr lvl="1"/>
            <a:r>
              <a:rPr lang="en-US" dirty="0"/>
              <a:t>If you eliminate eggs, increase the baking powder and add lemon </a:t>
            </a:r>
            <a:r>
              <a:rPr lang="en-US" dirty="0" err="1"/>
              <a:t>jc</a:t>
            </a:r>
            <a:r>
              <a:rPr lang="en-US" dirty="0"/>
              <a:t> or vinegar</a:t>
            </a:r>
          </a:p>
          <a:p>
            <a:r>
              <a:rPr lang="en-US" dirty="0"/>
              <a:t>French Toast – blend soy milk and banana to use as dipping batter</a:t>
            </a:r>
          </a:p>
          <a:p>
            <a:r>
              <a:rPr lang="en-US" dirty="0"/>
              <a:t>Cold Cereal</a:t>
            </a:r>
          </a:p>
          <a:p>
            <a:r>
              <a:rPr lang="en-US" dirty="0"/>
              <a:t>Hot Cereal</a:t>
            </a:r>
          </a:p>
        </p:txBody>
      </p:sp>
    </p:spTree>
    <p:extLst>
      <p:ext uri="{BB962C8B-B14F-4D97-AF65-F5344CB8AC3E}">
        <p14:creationId xmlns:p14="http://schemas.microsoft.com/office/powerpoint/2010/main" val="2598674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Breakfast Substitutions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Polenta – Fry on a griddle, serve with applesauce</a:t>
            </a:r>
          </a:p>
          <a:p>
            <a:r>
              <a:rPr lang="en-US" dirty="0"/>
              <a:t>Juices</a:t>
            </a:r>
          </a:p>
          <a:p>
            <a:r>
              <a:rPr lang="en-US" dirty="0"/>
              <a:t>Bread</a:t>
            </a:r>
          </a:p>
          <a:p>
            <a:pPr lvl="1"/>
            <a:r>
              <a:rPr lang="en-US" dirty="0"/>
              <a:t>Be sure ingredients don’t list animal fat</a:t>
            </a:r>
          </a:p>
          <a:p>
            <a:pPr lvl="1"/>
            <a:r>
              <a:rPr lang="en-US" dirty="0"/>
              <a:t>If catering to vegans, no eggs, whey, casein or other dairy products</a:t>
            </a:r>
          </a:p>
          <a:p>
            <a:r>
              <a:rPr lang="en-US" dirty="0"/>
              <a:t>Bagels – serve with jam or bananas instead of cream cheese</a:t>
            </a:r>
          </a:p>
          <a:p>
            <a:r>
              <a:rPr lang="en-US" dirty="0"/>
              <a:t>Fresh fruit </a:t>
            </a:r>
          </a:p>
        </p:txBody>
      </p:sp>
    </p:spTree>
    <p:extLst>
      <p:ext uri="{BB962C8B-B14F-4D97-AF65-F5344CB8AC3E}">
        <p14:creationId xmlns:p14="http://schemas.microsoft.com/office/powerpoint/2010/main" val="9282915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</a:t>
            </a:r>
            <a:r>
              <a:rPr lang="en-US" dirty="0">
                <a:hlinkClick r:id="rId2"/>
              </a:rPr>
              <a:t>www.vrg.org/catalog/index.php?main_page=product_info&amp;cPath=1&amp;products_id=10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Quantity Recipes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Vegan in Volume by Nancy </a:t>
            </a:r>
            <a:r>
              <a:rPr lang="en-US" dirty="0" err="1"/>
              <a:t>Berkhoff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504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Fast, Lower Budget Vegan Menu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Three-Bean Tamale Pie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Alternate three types of cooked beans with salsa, top with prepared vegan cornbread mix, and bake. Optionally, substitute mashed potatoes for the cornbread.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119" y="4022411"/>
            <a:ext cx="208597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4304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Chili Sauté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chopped bell peppers, onions, and garlic to three or four bean chili and sauté or bake. Serve over steamed rice, vegetarian cornbread, or mashed potatoes.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144" y="3256984"/>
            <a:ext cx="3702490" cy="277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0529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Veggie Shepherd’s Pie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 vegetable stew – a mix of carrots, celery, onions, and mushrooms or mixed vegetables combined with cooked beans – with prepared mashed potatoes and bake.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651" y="3426801"/>
            <a:ext cx="3736569" cy="24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2571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Pasta Bake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cooked pasta with tomato sauce, chopped tomatoes, and diced mushrooms. Season with ground basil and oregano and bake.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411" y="3330644"/>
            <a:ext cx="3968183" cy="264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4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choose a vegetarian diet?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benefits</a:t>
            </a:r>
          </a:p>
          <a:p>
            <a:r>
              <a:rPr lang="en-US" dirty="0"/>
              <a:t>Weight loss</a:t>
            </a:r>
          </a:p>
          <a:p>
            <a:r>
              <a:rPr lang="en-US" dirty="0"/>
              <a:t>Religious/moral/ethical reasons</a:t>
            </a:r>
          </a:p>
          <a:p>
            <a:r>
              <a:rPr lang="en-US" dirty="0"/>
              <a:t>Environmental motivation</a:t>
            </a:r>
          </a:p>
        </p:txBody>
      </p:sp>
    </p:spTree>
    <p:extLst>
      <p:ext uri="{BB962C8B-B14F-4D97-AF65-F5344CB8AC3E}">
        <p14:creationId xmlns:p14="http://schemas.microsoft.com/office/powerpoint/2010/main" val="3860046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Lentil Stew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cooked lentils with cooked, quartered steamed potatoes; cooked carrot slices; diced celery; and chopped tomatoes. Season with pepper and dill, and simmer until ready to serve.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876" y="3312122"/>
            <a:ext cx="3465466" cy="25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012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Veggie-Size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 veggie burgers topped with vegetarian chili and chopped veggies. Serve on a hamburger bun or toasted bread.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20" y="3312311"/>
            <a:ext cx="3243027" cy="216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91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Burrito Wrap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Fill a large tortilla with mashed beans, sliced chilies, chopped tomatoes or salsa, and sliced onions. Heat in the oven or microwave and serve hot.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995" y="3318094"/>
            <a:ext cx="3106470" cy="2329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3468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Mayoclinic.org</a:t>
            </a:r>
          </a:p>
          <a:p>
            <a:r>
              <a:rPr lang="en-US" dirty="0"/>
              <a:t>Webmd.com</a:t>
            </a:r>
          </a:p>
          <a:p>
            <a:r>
              <a:rPr lang="en-US" dirty="0"/>
              <a:t>Vrg.org</a:t>
            </a:r>
          </a:p>
          <a:p>
            <a:r>
              <a:rPr lang="en-US" dirty="0"/>
              <a:t>Eatright.org</a:t>
            </a:r>
          </a:p>
          <a:p>
            <a:r>
              <a:rPr lang="en-US" dirty="0"/>
              <a:t>Health.Harvard.edu</a:t>
            </a:r>
          </a:p>
          <a:p>
            <a:r>
              <a:rPr lang="en-US" dirty="0"/>
              <a:t>MD Anderson Cancer Center</a:t>
            </a:r>
          </a:p>
          <a:p>
            <a:r>
              <a:rPr lang="en-US" dirty="0"/>
              <a:t>Dietary Guidelines for Americans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57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Top reason for choosing vegetarian</a:t>
            </a:r>
          </a:p>
          <a:p>
            <a:r>
              <a:rPr lang="en-US" dirty="0"/>
              <a:t>Heart health</a:t>
            </a:r>
          </a:p>
          <a:p>
            <a:pPr lvl="1"/>
            <a:r>
              <a:rPr lang="en-US" dirty="0"/>
              <a:t>Healthier plant-based foods=25% lower chance of heart disease</a:t>
            </a:r>
          </a:p>
          <a:p>
            <a:pPr lvl="1"/>
            <a:r>
              <a:rPr lang="en-US" dirty="0"/>
              <a:t>Unhealthy plant foods=32% higher chance of heart disease</a:t>
            </a:r>
          </a:p>
          <a:p>
            <a:r>
              <a:rPr lang="en-US" dirty="0"/>
              <a:t>Diabetes</a:t>
            </a:r>
          </a:p>
          <a:p>
            <a:pPr lvl="1"/>
            <a:r>
              <a:rPr lang="en-US" dirty="0"/>
              <a:t>Healthy plant foods diet=34% decreased risk of diabetes</a:t>
            </a:r>
          </a:p>
          <a:p>
            <a:pPr lvl="1"/>
            <a:r>
              <a:rPr lang="en-US" dirty="0"/>
              <a:t>Less healthy plant food diet=16% higher risk of diabetes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Eating more healthy plant foods while NOT cutting out meat still has benefits for heart health and for avoiding diabetes.</a:t>
            </a:r>
          </a:p>
        </p:txBody>
      </p:sp>
    </p:spTree>
    <p:extLst>
      <p:ext uri="{BB962C8B-B14F-4D97-AF65-F5344CB8AC3E}">
        <p14:creationId xmlns:p14="http://schemas.microsoft.com/office/powerpoint/2010/main" val="3121867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“Twinkie” Vegetarian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Vegan/vegetarian diets are NOT automatically healthy</a:t>
            </a:r>
          </a:p>
          <a:p>
            <a:r>
              <a:rPr lang="en-US" dirty="0"/>
              <a:t>Limit refined carbs</a:t>
            </a:r>
          </a:p>
          <a:p>
            <a:r>
              <a:rPr lang="en-US" dirty="0"/>
              <a:t>Emphasize whole grains, whole fruits/vegetables and nuts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632" y="3528240"/>
            <a:ext cx="381000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4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 Loss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Vegetarian diets don’t automatically result in weight loss</a:t>
            </a:r>
          </a:p>
          <a:p>
            <a:r>
              <a:rPr lang="en-US" dirty="0"/>
              <a:t>Tend to be lower in calories and higher in fiber=feel full on less </a:t>
            </a:r>
            <a:r>
              <a:rPr lang="en-US" dirty="0" err="1"/>
              <a:t>cals</a:t>
            </a:r>
            <a:endParaRPr lang="en-US" dirty="0"/>
          </a:p>
          <a:p>
            <a:r>
              <a:rPr lang="en-US" dirty="0"/>
              <a:t>Replacing meat with cheese and nuts could even increase calories</a:t>
            </a:r>
          </a:p>
          <a:p>
            <a:r>
              <a:rPr lang="en-US" dirty="0"/>
              <a:t>Many vegetarians avoid alcohol, caffeine, &amp; tobacco and exercise regularly-helps </a:t>
            </a:r>
            <a:r>
              <a:rPr lang="en-US"/>
              <a:t>control weight</a:t>
            </a:r>
          </a:p>
        </p:txBody>
      </p:sp>
    </p:spTree>
    <p:extLst>
      <p:ext uri="{BB962C8B-B14F-4D97-AF65-F5344CB8AC3E}">
        <p14:creationId xmlns:p14="http://schemas.microsoft.com/office/powerpoint/2010/main" val="170921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Cancer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Processed meat</a:t>
            </a:r>
          </a:p>
          <a:p>
            <a:r>
              <a:rPr lang="en-US" dirty="0"/>
              <a:t>How you cook your meat</a:t>
            </a:r>
          </a:p>
          <a:p>
            <a:r>
              <a:rPr lang="en-US" dirty="0"/>
              <a:t>AICR promotes a plant based diet</a:t>
            </a:r>
          </a:p>
          <a:p>
            <a:r>
              <a:rPr lang="en-US" dirty="0"/>
              <a:t>Phytochemicals</a:t>
            </a:r>
          </a:p>
          <a:p>
            <a:r>
              <a:rPr lang="en-US" dirty="0"/>
              <a:t>Pooled data from 2 Oxford studies showed fish eaters had a lower risk of certain cancers than vegetarians</a:t>
            </a:r>
          </a:p>
          <a:p>
            <a:r>
              <a:rPr lang="en-US" dirty="0"/>
              <a:t>Studies comparing caner rates in vegetarians and </a:t>
            </a:r>
            <a:r>
              <a:rPr lang="en-US" dirty="0" err="1"/>
              <a:t>nonvegetarians</a:t>
            </a:r>
            <a:r>
              <a:rPr lang="en-US" dirty="0"/>
              <a:t> have shown inconsistent results</a:t>
            </a:r>
          </a:p>
        </p:txBody>
      </p:sp>
    </p:spTree>
    <p:extLst>
      <p:ext uri="{BB962C8B-B14F-4D97-AF65-F5344CB8AC3E}">
        <p14:creationId xmlns:p14="http://schemas.microsoft.com/office/powerpoint/2010/main" val="1483116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Vegetarian Health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Study in JAMA suggests a vegetarian diet may be just as effective as statin drugs in lowering cholesterol</a:t>
            </a:r>
          </a:p>
          <a:p>
            <a:pPr lvl="1"/>
            <a:r>
              <a:rPr lang="en-US" dirty="0"/>
              <a:t>Was low fat</a:t>
            </a:r>
          </a:p>
          <a:p>
            <a:pPr lvl="1"/>
            <a:r>
              <a:rPr lang="en-US" dirty="0"/>
              <a:t>Included soy, nuts, margarines with plant sterols, high fiber grains, plenty of fruits and vegetables</a:t>
            </a:r>
          </a:p>
        </p:txBody>
      </p:sp>
    </p:spTree>
    <p:extLst>
      <p:ext uri="{BB962C8B-B14F-4D97-AF65-F5344CB8AC3E}">
        <p14:creationId xmlns:p14="http://schemas.microsoft.com/office/powerpoint/2010/main" val="1481649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2878</TotalTime>
  <Words>2012</Words>
  <Application>Microsoft Office PowerPoint</Application>
  <PresentationFormat>Widescreen</PresentationFormat>
  <Paragraphs>267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Century Gothic</vt:lpstr>
      <vt:lpstr>Wingdings 3</vt:lpstr>
      <vt:lpstr>Wisp</vt:lpstr>
      <vt:lpstr>V is for Vegan/Vegetarian</vt:lpstr>
      <vt:lpstr>Vegetarian Diets Continue to Increase in Popularity</vt:lpstr>
      <vt:lpstr>What is a vegetarian diet?</vt:lpstr>
      <vt:lpstr>Why choose a vegetarian diet?</vt:lpstr>
      <vt:lpstr>Health Benefits</vt:lpstr>
      <vt:lpstr>“Twinkie” Vegetarian</vt:lpstr>
      <vt:lpstr>Weight Loss</vt:lpstr>
      <vt:lpstr>Cancer Risk</vt:lpstr>
      <vt:lpstr>Other Vegetarian Health Factors</vt:lpstr>
      <vt:lpstr>Are there downsides to vegetarian diets?</vt:lpstr>
      <vt:lpstr>How to Follow a Vegetarian Diet</vt:lpstr>
      <vt:lpstr>Healthy Vegetarian Eating Pattern (servings for a 2000 cal/day diet)</vt:lpstr>
      <vt:lpstr>PowerPoint Presentation</vt:lpstr>
      <vt:lpstr>PowerPoint Presentation</vt:lpstr>
      <vt:lpstr>PowerPoint Presentation</vt:lpstr>
      <vt:lpstr>PowerPoint Presentation</vt:lpstr>
      <vt:lpstr>Challenging Nutrients</vt:lpstr>
      <vt:lpstr>Calcium and Vitamin D</vt:lpstr>
      <vt:lpstr>Vitamin B-12</vt:lpstr>
      <vt:lpstr>Protein </vt:lpstr>
      <vt:lpstr>Omega-3 Fatty Acids</vt:lpstr>
      <vt:lpstr>Iron</vt:lpstr>
      <vt:lpstr>Zinc</vt:lpstr>
      <vt:lpstr>Iodine</vt:lpstr>
      <vt:lpstr>Common Questions</vt:lpstr>
      <vt:lpstr>Tips for Introducing Vegetarian Food Into Institutions</vt:lpstr>
      <vt:lpstr>Simple Modifications to an Existing Menu</vt:lpstr>
      <vt:lpstr>Simple Modifications to an Existing Menu</vt:lpstr>
      <vt:lpstr>Simple Modification of Existing Recipes</vt:lpstr>
      <vt:lpstr>Simple Modifications of Existing Recipes</vt:lpstr>
      <vt:lpstr>Simple Modifications of Existing Recipes</vt:lpstr>
      <vt:lpstr>Typical Entrees with Vegetarian Alternatives </vt:lpstr>
      <vt:lpstr>Breakfast Substitutions</vt:lpstr>
      <vt:lpstr>Breakfast Substitutions</vt:lpstr>
      <vt:lpstr>Quantity Recipes</vt:lpstr>
      <vt:lpstr>Fast, Lower Budget Vegan Menu Items</vt:lpstr>
      <vt:lpstr>Chili Sauté</vt:lpstr>
      <vt:lpstr>Veggie Shepherd’s Pie</vt:lpstr>
      <vt:lpstr>Pasta Bake</vt:lpstr>
      <vt:lpstr>Lentil Stew</vt:lpstr>
      <vt:lpstr>Veggie-Size</vt:lpstr>
      <vt:lpstr>Burrito Wrap</vt:lpstr>
      <vt:lpstr>References</vt:lpstr>
    </vt:vector>
  </TitlesOfParts>
  <Company>Mary Greeley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Wolf, Jolene</dc:creator>
  <cp:lastModifiedBy>Elizabeth M. Vitek</cp:lastModifiedBy>
  <cp:revision>50</cp:revision>
  <cp:lastPrinted>2019-03-13T20:12:01Z</cp:lastPrinted>
  <dcterms:created xsi:type="dcterms:W3CDTF">2019-02-21T20:40:12Z</dcterms:created>
  <dcterms:modified xsi:type="dcterms:W3CDTF">2019-03-28T16:19:20Z</dcterms:modified>
</cp:coreProperties>
</file>