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3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4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5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6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7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5" r:id="rId3"/>
    <p:sldId id="271" r:id="rId4"/>
    <p:sldId id="270" r:id="rId5"/>
    <p:sldId id="272" r:id="rId6"/>
    <p:sldId id="273" r:id="rId7"/>
    <p:sldId id="291" r:id="rId8"/>
    <p:sldId id="297" r:id="rId9"/>
    <p:sldId id="292" r:id="rId10"/>
    <p:sldId id="277" r:id="rId11"/>
    <p:sldId id="278" r:id="rId12"/>
    <p:sldId id="279" r:id="rId13"/>
    <p:sldId id="293" r:id="rId14"/>
    <p:sldId id="294" r:id="rId15"/>
    <p:sldId id="282" r:id="rId16"/>
    <p:sldId id="295" r:id="rId17"/>
    <p:sldId id="284" r:id="rId18"/>
    <p:sldId id="285" r:id="rId19"/>
    <p:sldId id="286" r:id="rId20"/>
    <p:sldId id="287" r:id="rId21"/>
    <p:sldId id="288" r:id="rId22"/>
    <p:sldId id="289" r:id="rId23"/>
    <p:sldId id="296" r:id="rId24"/>
    <p:sldId id="298" r:id="rId2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C24"/>
    <a:srgbClr val="FFCA38"/>
    <a:srgbClr val="4BACC6"/>
    <a:srgbClr val="6CCACD"/>
    <a:srgbClr val="8064A2"/>
    <a:srgbClr val="009193"/>
    <a:srgbClr val="FF2600"/>
    <a:srgbClr val="E46C0A"/>
    <a:srgbClr val="F89728"/>
    <a:srgbClr val="817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7" autoAdjust="0"/>
    <p:restoredTop sz="94966"/>
  </p:normalViewPr>
  <p:slideViewPr>
    <p:cSldViewPr>
      <p:cViewPr varScale="1">
        <p:scale>
          <a:sx n="117" d="100"/>
          <a:sy n="117" d="100"/>
        </p:scale>
        <p:origin x="9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457732473636141E-2"/>
          <c:y val="1.629467101603534E-2"/>
          <c:w val="0.9421525952970865"/>
          <c:h val="0.67346071037892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for all residents/patients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46C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98-CB47-9459-A0525BEEC8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6A-2645-9D49-161E9409E4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for COVID-19 positive or quarantined residents/patients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6A-2645-9D49-161E9409E4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Yes, we did use disposable products for a time, but have returned to using our normal dishware for all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6A-2645-9D49-161E9409E49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No, all residents/patients continued to be served using our normal dishware</c:v>
                </c:pt>
              </c:strCache>
            </c:strRef>
          </c:tx>
          <c:spPr>
            <a:solidFill>
              <a:srgbClr val="8064A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00-DB42-82B4-103B073178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382297917110079E-2"/>
          <c:y val="0.73076298669923889"/>
          <c:w val="0.96533085332620361"/>
          <c:h val="0.264559907540190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the FS dept used to deliver trays to rooms, now nursing does this task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nursing staff delivers to COVID/quarantined units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the FS department still delivers trays to all rooms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F3-374C-8E62-98F64B337A6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No, nursing has always delivered trays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F3-374C-8E62-98F64B337A6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N/A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F3-374C-8E62-98F64B337A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63856754884806066"/>
          <c:w val="0.98635317258876676"/>
          <c:h val="0.361432451151939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D8-0942-9640-511F96091F85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D8-0942-9640-511F96091F85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D8-0942-9640-511F96091F85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BD8-0942-9640-511F96091F85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DECFE5-96AF-614E-AB82-5097C14EC9E4}" type="VALU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BD8-0942-9640-511F96091F8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BD8-0942-9640-511F96091F85}"/>
                </c:ext>
              </c:extLst>
            </c:dLbl>
            <c:dLbl>
              <c:idx val="2"/>
              <c:layout>
                <c:manualLayout>
                  <c:x val="5.0848094728417025E-2"/>
                  <c:y val="0.1400489224561215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D8-0942-9640-511F96091F8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BD8-0942-9640-511F96091F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60% - Yes</c:v>
                </c:pt>
                <c:pt idx="1">
                  <c:v>40% - 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D8-0942-9640-511F96091F8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639149927830462"/>
          <c:y val="0.33977431392504509"/>
          <c:w val="0.21986925875135377"/>
          <c:h val="0.286437766707733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76E-8047-AED0-76EC21391571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76E-8047-AED0-76EC21391571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76E-8047-AED0-76EC21391571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76E-8047-AED0-76EC21391571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DECFE5-96AF-614E-AB82-5097C14EC9E4}" type="VALU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76E-8047-AED0-76EC2139157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76E-8047-AED0-76EC21391571}"/>
                </c:ext>
              </c:extLst>
            </c:dLbl>
            <c:dLbl>
              <c:idx val="2"/>
              <c:layout>
                <c:manualLayout>
                  <c:x val="5.0848094728417025E-2"/>
                  <c:y val="0.1400489224561215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6E-8047-AED0-76EC2139157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76E-8047-AED0-76EC213915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50% - Yes</c:v>
                </c:pt>
                <c:pt idx="1">
                  <c:v>50% - 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76E-8047-AED0-76EC2139157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639149927830462"/>
          <c:y val="0.33977431392504509"/>
          <c:w val="0.21986925875135377"/>
          <c:h val="0.286437766707733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Close contact with a known or suspected COVID-19 case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Indirect exposure to a known or suspected COVID-19 case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Travel to a COVID-19 hot spot in the US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6-4C4E-B8FE-B7D4FF2543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Any travel in the US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36-4C4E-B8FE-B7D4FF25433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Travel to a COVID-19 hot spot outside the US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BACC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F6-9A4A-97A5-AE47EDA2AC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36-4C4E-B8FE-B7D4FF25433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Any travel outside the US</c:v>
                </c:pt>
              </c:strCache>
            </c:strRef>
          </c:tx>
          <c:spPr>
            <a:solidFill>
              <a:srgbClr val="FFCA3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0%</c:formatCode>
                <c:ptCount val="1"/>
                <c:pt idx="0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36-4C4E-B8FE-B7D4FF2543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74967865995917182"/>
          <c:w val="0.99397134518357477"/>
          <c:h val="0.250321340040828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A2-7A4E-913C-08852A162B98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A2-7A4E-913C-08852A162B98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FA2-7A4E-913C-08852A162B98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FA2-7A4E-913C-08852A162B98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DECFE5-96AF-614E-AB82-5097C14EC9E4}" type="VALU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FA2-7A4E-913C-08852A162B9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FA2-7A4E-913C-08852A162B9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FA2-7A4E-913C-08852A162B9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FA2-7A4E-913C-08852A162B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49% - Yes, routine testing is required on a weekly or more frequent basis</c:v>
                </c:pt>
                <c:pt idx="1">
                  <c:v>26% - Yes, routine testing is required less frequently than weekly</c:v>
                </c:pt>
                <c:pt idx="2">
                  <c:v>26% - No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0.49</c:v>
                </c:pt>
                <c:pt idx="1">
                  <c:v>0.26</c:v>
                </c:pt>
                <c:pt idx="2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FA2-7A4E-913C-08852A162B9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720449315198689"/>
          <c:y val="0.17650900780259612"/>
          <c:w val="0.35905628157544661"/>
          <c:h val="0.823490992197403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67931393992417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 have a mandatory time they must remain off the job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89-4743-B28F-6C78EE8846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They must be symptom-free for 72 hours before returning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89-4743-B28F-6C78EE8846D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They must obtain 2 negative COVID-19 test results before returning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89-4743-B28F-6C78EE8846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74967865995917182"/>
          <c:w val="0.99397134518357477"/>
          <c:h val="0.250321340040828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No, dietitian worked their contracted hours offsite and collaborated with staff weekly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dietitian was on call and consulted with staff when needed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6-4C4E-B8FE-B7D4FF2543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No, foodservice staff worked with nursing staff to complete clinical assessments without dietitian input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0-4840-B20C-9C7A167130B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N/A - we do not use a consultant dietitian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40-4840-B20C-9C7A167130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68023421551472729"/>
          <c:w val="0.98698999806855192"/>
          <c:h val="0.319765784485272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17023972003499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we experienced both food item and supply shortages and it is still an issue</c:v>
                </c:pt>
              </c:strCache>
            </c:strRef>
          </c:tx>
          <c:spPr>
            <a:solidFill>
              <a:srgbClr val="E46C0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46C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61B-664B-B167-D2001C5717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we experienced both food item and supply shortages, but it has improved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Yes, we experienced food item shortages, but not supply shortages, and it is still an issue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1B-664B-B167-D2001C57176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Yes, we experienced food item shortages, but not supply shortages, but it has improved</c:v>
                </c:pt>
              </c:strCache>
            </c:strRef>
          </c:tx>
          <c:spPr>
            <a:solidFill>
              <a:srgbClr val="8064A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1B-664B-B167-D2001C57176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Yes, we experienced supply shortages, but not food item storages, and it is still an issue</c:v>
                </c:pt>
              </c:strCache>
            </c:strRef>
          </c:tx>
          <c:spPr>
            <a:solidFill>
              <a:srgbClr val="4BACC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1B-664B-B167-D2001C57176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Yes, we experienced supply shortages, but not food item shortages, but it has improved</c:v>
                </c:pt>
              </c:strCache>
            </c:strRef>
          </c:tx>
          <c:spPr>
            <a:solidFill>
              <a:srgbClr val="FFCA3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1B-664B-B167-D2001C57176A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No, we did not experience significant food item or supply shortages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61B-664B-B167-D2001C5717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3.6169339826266349E-2"/>
          <c:y val="0.57318817617310036"/>
          <c:w val="0.94029279991079784"/>
          <c:h val="0.407923009623797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both food and supply costs have risen</c:v>
                </c:pt>
              </c:strCache>
            </c:strRef>
          </c:tx>
          <c:spPr>
            <a:solidFill>
              <a:srgbClr val="E46C0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46C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019-644E-BEF5-C03CD3D93DC6}"/>
              </c:ext>
            </c:extLst>
          </c:dPt>
          <c:dPt>
            <c:idx val="1"/>
            <c:invertIfNegative val="0"/>
            <c:bubble3D val="0"/>
            <c:spPr>
              <a:solidFill>
                <a:srgbClr val="E46C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19-644E-BEF5-C03CD3D93DC6}"/>
              </c:ext>
            </c:extLst>
          </c:dPt>
          <c:dPt>
            <c:idx val="2"/>
            <c:invertIfNegative val="0"/>
            <c:bubble3D val="0"/>
            <c:spPr>
              <a:solidFill>
                <a:srgbClr val="E46C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019-644E-BEF5-C03CD3D93D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food costs have risen, but supply costs remain about the same</c:v>
                </c:pt>
              </c:strCache>
            </c:strRef>
          </c:tx>
          <c:spPr>
            <a:solidFill>
              <a:srgbClr val="FF2600">
                <a:alpha val="99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Yes, food costs have remained about the same, but supply costs have risen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6-4C4E-B8FE-B7D4FF2543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No, food and supply costs have both remained about the same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0-4840-B20C-9C7A167130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1.3152487209551398E-2"/>
          <c:y val="0.68023421551472729"/>
          <c:w val="0.9339251492298114"/>
          <c:h val="0.290840259550889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5431393992417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our retail operations are currently shut down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our retail operations were shut down, but have resumed in a limited capacity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our retail operations continued throughout the pandemic with some modifications to service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6-4C4E-B8FE-B7D4FF2543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N/A - We do not have any retail operations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0-4840-B20C-9C7A167130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0631593827720713"/>
          <c:y val="0.62467865995917182"/>
          <c:w val="0.79909014821748414"/>
          <c:h val="0.375321340040828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Each Shift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309-0E40-90D1-9A07C00B070C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09-0E40-90D1-9A07C00B070C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309-0E40-90D1-9A07C00B070C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09-0E40-90D1-9A07C00B070C}"/>
              </c:ext>
            </c:extLst>
          </c:dPt>
          <c:dLbls>
            <c:dLbl>
              <c:idx val="0"/>
              <c:layout>
                <c:manualLayout>
                  <c:x val="-9.3983323635699265E-2"/>
                  <c:y val="0.1777320624875476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408667302662059E-2"/>
                      <c:h val="7.318503607444619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309-0E40-90D1-9A07C00B070C}"/>
                </c:ext>
              </c:extLst>
            </c:dLbl>
            <c:dLbl>
              <c:idx val="2"/>
              <c:layout>
                <c:manualLayout>
                  <c:x val="7.3791737615706038E-2"/>
                  <c:y val="3.721536431489487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09-0E40-90D1-9A07C00B070C}"/>
                </c:ext>
              </c:extLst>
            </c:dLbl>
            <c:dLbl>
              <c:idx val="3"/>
              <c:layout>
                <c:manualLayout>
                  <c:x val="6.3413416203873169E-2"/>
                  <c:y val="0.166903283803934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09-0E40-90D1-9A07C00B07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Each Shift</c:v>
                </c:pt>
                <c:pt idx="1">
                  <c:v>Every 1-2 Hours</c:v>
                </c:pt>
                <c:pt idx="2">
                  <c:v>After Use</c:v>
                </c:pt>
                <c:pt idx="3">
                  <c:v>Daily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0.36</c:v>
                </c:pt>
                <c:pt idx="1">
                  <c:v>0.39</c:v>
                </c:pt>
                <c:pt idx="2">
                  <c:v>0.09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E9-D141-B393-6AA20EA55F9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 will continue to restrict self-serve areas such as open salad/soup bars and self-serve buffets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 are planning more grab-n-go prepackaged items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 are planning to implement a micro-market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6-4C4E-B8FE-B7D4FF2543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We are encouraging touchless payments only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0-4840-B20C-9C7A167130B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N/A - We do not have any retail operations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83-DA42-AE58-8338C53BFA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1179614128118688"/>
          <c:y val="0.6617156969962088"/>
          <c:w val="0.85444589451670738"/>
          <c:h val="0.33828430300379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3E-9648-B395-DE414286178A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3E-9648-B395-DE414286178A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3E-9648-B395-DE414286178A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3E-9648-B395-DE414286178A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DECFE5-96AF-614E-AB82-5097C14EC9E4}" type="VALU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83E-9648-B395-DE414286178A}"/>
                </c:ext>
              </c:extLst>
            </c:dLbl>
            <c:dLbl>
              <c:idx val="1"/>
              <c:layout>
                <c:manualLayout>
                  <c:x val="-0.13446664202974376"/>
                  <c:y val="-0.119912868034352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83E-9648-B395-DE414286178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83E-9648-B395-DE414286178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83E-9648-B395-DE41428617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32% - Yes, foodservice staffing will increase</c:v>
                </c:pt>
                <c:pt idx="1">
                  <c:v>8% - Yes, foodservice staffing will decrease</c:v>
                </c:pt>
                <c:pt idx="2">
                  <c:v>60% - No, foodservice staffing will remain about the same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0.32</c:v>
                </c:pt>
                <c:pt idx="1">
                  <c:v>0.08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3E-9648-B395-DE414286178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980611943472197"/>
          <c:y val="0.10848179691824236"/>
          <c:w val="0.35905628157544661"/>
          <c:h val="0.823490992197403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1B-EF49-A433-1969D56FEE82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B1B-EF49-A433-1969D56FEE82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B1B-EF49-A433-1969D56FEE82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B1B-EF49-A433-1969D56FEE82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DECFE5-96AF-614E-AB82-5097C14EC9E4}" type="VALU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B1B-EF49-A433-1969D56FEE82}"/>
                </c:ext>
              </c:extLst>
            </c:dLbl>
            <c:dLbl>
              <c:idx val="1"/>
              <c:layout>
                <c:manualLayout>
                  <c:x val="0.11036902737279584"/>
                  <c:y val="-0.138283071758887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B1B-EF49-A433-1969D56FEE8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B1B-EF49-A433-1969D56FEE8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B1B-EF49-A433-1969D56FEE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53% - Yes, foodservice budget will increase</c:v>
                </c:pt>
                <c:pt idx="1">
                  <c:v>9% - Yes, foodservice budget will decrease</c:v>
                </c:pt>
                <c:pt idx="2">
                  <c:v>38% - No, foodservice budget will remain about the same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0.53</c:v>
                </c:pt>
                <c:pt idx="1">
                  <c:v>0.09</c:v>
                </c:pt>
                <c:pt idx="2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B1B-EF49-A433-1969D56FEE8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151343770702906"/>
          <c:y val="0.11074937061438749"/>
          <c:w val="0.35905628157544661"/>
          <c:h val="0.823490992197403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foodservice staff are required to wear masks and/or face shields during their entire shift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E9-D141-B393-6AA20EA55F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Facemasks are required when working in the kitchen but not face shields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E9-D141-B393-6AA20EA55F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Facemasks with face shields are required when in direct contact with residents/patients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E9-D141-B393-6AA20EA55F9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All foodservice staff are required to wear masks or face shields when leaving the kitchen, but do not have to wear them in the kitchen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E9-D141-B393-6AA20EA55F9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682769461643694E-2"/>
          <c:y val="0.64580568963859997"/>
          <c:w val="0.92307732829445566"/>
          <c:h val="0.328470252714468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55196855494888E-2"/>
          <c:y val="2.8646391011631488E-2"/>
          <c:w val="0.93503400382924884"/>
          <c:h val="0.588188386983359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Increasing in the last 30 days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15-F744-8EFD-411F5C5854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Decreasing in the last 30 days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15-F744-8EFD-411F5C5854C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Plateauing in the last 30 days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15-F744-8EFD-411F5C5854C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N/A - We have not had any new cases in the last 30 days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15-F744-8EFD-411F5C5854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070617637002069E-3"/>
          <c:y val="0.68417228182682543"/>
          <c:w val="0.97941536167011956"/>
          <c:h val="0.281508951221574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D9-A64D-89E4-DCE0A28075F0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D9-A64D-89E4-DCE0A28075F0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D9-A64D-89E4-DCE0A28075F0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0D9-A64D-89E4-DCE0A28075F0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DECFE5-96AF-614E-AB82-5097C14EC9E4}" type="VALU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0D9-A64D-89E4-DCE0A28075F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0D9-A64D-89E4-DCE0A28075F0}"/>
                </c:ext>
              </c:extLst>
            </c:dLbl>
            <c:dLbl>
              <c:idx val="2"/>
              <c:layout>
                <c:manualLayout>
                  <c:x val="5.0848094728417025E-2"/>
                  <c:y val="0.1400489224561215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D9-A64D-89E4-DCE0A28075F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0D9-A64D-89E4-DCE0A28075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21% - Yes</c:v>
                </c:pt>
                <c:pt idx="1">
                  <c:v>79% - 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0.21</c:v>
                </c:pt>
                <c:pt idx="1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0D9-A64D-89E4-DCE0A28075F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639149927830462"/>
          <c:y val="0.33977431392504509"/>
          <c:w val="0.21986925875135377"/>
          <c:h val="0.286437766707733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280-9241-A9BC-1ACB5BE8AD79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80-9241-A9BC-1ACB5BE8AD79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280-9241-A9BC-1ACB5BE8AD79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8D-4743-9D7E-EB9E0D302489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DECFE5-96AF-614E-AB82-5097C14EC9E4}" type="VALU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280-9241-A9BC-1ACB5BE8AD7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280-9241-A9BC-1ACB5BE8AD79}"/>
                </c:ext>
              </c:extLst>
            </c:dLbl>
            <c:dLbl>
              <c:idx val="2"/>
              <c:layout>
                <c:manualLayout>
                  <c:x val="4.2468968251899872E-2"/>
                  <c:y val="0.1474564012831729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76FFA44-0B67-114B-BB88-4E959049854F}" type="VALUE">
                      <a:rPr lang="en-US" sz="2400"/>
                      <a:pPr>
                        <a:defRPr sz="18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280-9241-A9BC-1ACB5BE8AD7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8D-4743-9D7E-EB9E0D3024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36% - In-Room Dining Only</c:v>
                </c:pt>
                <c:pt idx="1">
                  <c:v>51% - Socially Distanced Dining</c:v>
                </c:pt>
                <c:pt idx="2">
                  <c:v>12% - Other</c:v>
                </c:pt>
                <c:pt idx="3">
                  <c:v>0% - N/A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0.36</c:v>
                </c:pt>
                <c:pt idx="1">
                  <c:v>0.51</c:v>
                </c:pt>
                <c:pt idx="2">
                  <c:v>0.12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80-9241-A9BC-1ACB5BE8AD7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865422812619283"/>
          <c:y val="0.23319835020622423"/>
          <c:w val="0.40211593521129829"/>
          <c:h val="0.46330851500705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AE-734B-B2E2-E92F183AB04A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AE-734B-B2E2-E92F183AB04A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AE-734B-B2E2-E92F183AB04A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BAE-734B-B2E2-E92F183AB04A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DECFE5-96AF-614E-AB82-5097C14EC9E4}" type="VALU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BAE-734B-B2E2-E92F183AB04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BAE-734B-B2E2-E92F183AB04A}"/>
                </c:ext>
              </c:extLst>
            </c:dLbl>
            <c:dLbl>
              <c:idx val="2"/>
              <c:layout>
                <c:manualLayout>
                  <c:x val="5.0848094728417025E-2"/>
                  <c:y val="0.1400489224561215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AE-734B-B2E2-E92F183AB04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BAE-734B-B2E2-E92F183AB0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47% - Yes</c:v>
                </c:pt>
                <c:pt idx="1">
                  <c:v>53% - 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0.47</c:v>
                </c:pt>
                <c:pt idx="1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AE-734B-B2E2-E92F183AB04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639149927830462"/>
          <c:y val="0.33977431392504509"/>
          <c:w val="0.21986925875135377"/>
          <c:h val="0.286437766707733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95886049958040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it decreased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it increased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it stayed about the same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6D-754D-93BF-8415FFE90AC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Short term decrease due to COVID positive staff members under quarantine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6D-754D-93BF-8415FFE90A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64022104379809663"/>
          <c:w val="0.99937965828043118"/>
          <c:h val="0.359778956201903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2785883907368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OT decreased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OT increased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OT stayed about the same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6D-754D-93BF-8415FFE90AC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Short term decrease due to COVID positive staff members under quarantine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6D-754D-93BF-8415FFE90A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61301015944435522"/>
          <c:w val="0.99937965828043118"/>
          <c:h val="0.386989840555644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A79556-4F82-4335-8D10-25761C0193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8489B-3B62-4BBA-865E-FAE18ACFE72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E2B4D43-C27F-42C4-8324-8228263480B9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D9DA8BE-9DEF-4DCF-AA01-A4D0D54922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9FCB23F-B9F0-4E84-85F4-4E305C53F9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3632FD-C4A0-4FAB-BABF-E39166F3C2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5DB99-8D48-4662-AFAE-6A0D679CFE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B56946-2FC7-4C22-B4C0-2257EF6F62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5C309604-5CFB-49F3-B201-4853EA5D42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7B7E3FC8-FBD2-490C-878B-82E86A70A2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04DEE7A8-BCE7-4B6C-81F3-62CDF3FF22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505521C-DC73-435C-BD07-C3A100542A22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907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624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947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135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06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43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0331E-EC39-4F53-B6F8-DBCB75592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EA5C6-8D7F-4A81-B1F3-87DC00BC12B8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E8954-EB59-491D-B1FA-CFA3F9C8B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7A1E9-EA77-46C8-B843-AE69AF98A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7C6B3-290C-4D91-ABEC-3D1A39156E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768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3D202-FD3D-4E54-899B-948C1BC89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D3001-0C48-4827-A1FC-19C5AC4B07D5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E6839-A5E1-4BCD-9FBC-416F978C8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11430-5DD7-440F-9ED4-6C95F1B81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20C71-4B1D-4E39-8E13-5F92496D87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082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B8D60-5CE7-4BD3-8020-D08C607FD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BC1F7-1503-475B-8407-158861790203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DCC5B-984E-4164-8CF8-29197CEB2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81BC6-A22A-48BB-8AEC-35936DF3B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05278-A5D3-44D4-A37C-D3DF64E0AF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83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2676D-1D36-4DE7-8653-90AF1B51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06AC5-C27D-46E1-9A93-6691330CE866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DD809-4046-4414-92DF-D32EE7CC8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D11CF-33EF-4BF8-92B3-4D39D49A6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07472-9931-43AC-9313-2BB3146E80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114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D3FDD-B307-4B6E-B0E5-D26F5F96C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CC4FB-14FB-48AE-9BAC-D2AE2F9DEA5C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40759-2053-444C-9035-FD0479988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A34B7-875F-4E0B-8677-F71D82A3B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2868A-3171-400C-BFE9-27F0D7F8AB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249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CEAB01-CB25-4524-8F30-F96941682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2071F-5577-4EC5-A0D5-1E8BE46A9B94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59D40E-8ABB-4896-B1B5-F206A4D4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21BC1B-38C6-488C-950A-43A00770F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C2A20-0E95-421E-8CBC-7C4F22B064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68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031EC50-58DA-41B5-BB5C-1F17AF8E4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45860-F27A-4CF9-9D06-C4D3C3298AA1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AA994F2-EFD8-4613-B5CE-6A5B213F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0CB8520-9F62-46B1-94CC-A987380D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525C5-05C4-420E-B9F2-96A4D8F80E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365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4CF12F5-FCF3-4CAF-8A1C-409CBABC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3C9CA-78F0-4C9F-91BF-0804D48474E0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C7383F-2488-429D-8FDA-DFBA9FAED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21B8A1-0CA5-453A-A0A4-7DF3A47B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0EA0B-C061-4262-A021-835921174B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48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0918859-0906-4D2D-866B-54964B40F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E7D06-BEE0-4149-AE6D-DAC583899850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473B6E0-9261-4E86-83BF-6EDEB15E6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C449C8B-D0D5-4FAA-989E-83C86AF9B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B2ACE-68C4-4200-8E39-2D29CA695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044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8E730DE-3909-4020-8AAB-8A9A3D545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1B159-451B-47B7-98CE-CA2100E1F09A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21EEDB7-3CB5-4E14-B337-745D90E61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B7C911-369E-424B-B757-272547F1B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57AB-84A4-4B73-B3BE-7D39010920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03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BDDB203-783D-4B1C-B311-AEFD09508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9871E-F41E-473C-97D0-F95D053D1F89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F9546C-9921-4587-A0CE-4E39CF0C8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1AC5FD-6E2E-48BC-8A6C-1411A62D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C481E-287F-40E4-A005-EDC62E7AB4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28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2CD5C44-8922-4655-9AD4-AB5E95F351F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C09FA94-891E-46BB-BB15-612AD2DBCE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04DDD-D856-4A75-89E7-8AFE4F255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076D84-E0EC-4F6A-B530-45479FE9EAC7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9D14F-91CB-49D0-9467-C43C3E96E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A62BF-9433-4CEF-9B9A-2D9F89866B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E7B1228-3578-45D9-9084-522A031CE8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ke, table, fabric, person&#10;&#10;Description automatically generated">
            <a:extLst>
              <a:ext uri="{FF2B5EF4-FFF2-40B4-BE49-F238E27FC236}">
                <a16:creationId xmlns:a16="http://schemas.microsoft.com/office/drawing/2014/main" id="{A6376607-722E-4B40-8A65-2BB109A1704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980A7245-BC7F-406C-AEFD-ECBA74A190DE}"/>
              </a:ext>
            </a:extLst>
          </p:cNvPr>
          <p:cNvSpPr/>
          <p:nvPr/>
        </p:nvSpPr>
        <p:spPr>
          <a:xfrm>
            <a:off x="0" y="6400800"/>
            <a:ext cx="12192000" cy="334963"/>
          </a:xfrm>
          <a:prstGeom prst="rect">
            <a:avLst/>
          </a:prstGeom>
          <a:solidFill>
            <a:srgbClr val="4F97CF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338" name="TextBox 11">
            <a:extLst>
              <a:ext uri="{FF2B5EF4-FFF2-40B4-BE49-F238E27FC236}">
                <a16:creationId xmlns:a16="http://schemas.microsoft.com/office/drawing/2014/main" id="{F097B96F-A6E9-4232-BCF0-B78F57BD2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8" y="6400800"/>
            <a:ext cx="8429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i="1">
                <a:solidFill>
                  <a:schemeClr val="bg1"/>
                </a:solidFill>
              </a:rPr>
              <a:t>Experts in foodservice management and food safety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D99D96-77DF-4AED-8ADD-08FB183DC04E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pic>
        <p:nvPicPr>
          <p:cNvPr id="14340" name="Picture 19">
            <a:extLst>
              <a:ext uri="{FF2B5EF4-FFF2-40B4-BE49-F238E27FC236}">
                <a16:creationId xmlns:a16="http://schemas.microsoft.com/office/drawing/2014/main" id="{241BE974-CB09-4037-9471-542318E64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6525"/>
            <a:ext cx="2592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itle 1">
            <a:extLst>
              <a:ext uri="{FF2B5EF4-FFF2-40B4-BE49-F238E27FC236}">
                <a16:creationId xmlns:a16="http://schemas.microsoft.com/office/drawing/2014/main" id="{6518177B-17B8-4705-BF0B-5EA34A44F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981200"/>
            <a:ext cx="10363200" cy="1470025"/>
          </a:xfrm>
        </p:spPr>
        <p:txBody>
          <a:bodyPr/>
          <a:lstStyle/>
          <a:p>
            <a:r>
              <a:rPr lang="en-US" altLang="en-US" sz="8000" dirty="0">
                <a:solidFill>
                  <a:srgbClr val="4F97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ANFP COVID-19</a:t>
            </a:r>
            <a:br>
              <a:rPr lang="en-US" altLang="en-US" sz="8000" dirty="0">
                <a:solidFill>
                  <a:srgbClr val="4F97C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8000" dirty="0">
                <a:solidFill>
                  <a:srgbClr val="4F97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Results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C894B99-98D4-DA4B-8DDC-0D137882C6E0}"/>
              </a:ext>
            </a:extLst>
          </p:cNvPr>
          <p:cNvSpPr txBox="1">
            <a:spLocks/>
          </p:cNvSpPr>
          <p:nvPr/>
        </p:nvSpPr>
        <p:spPr bwMode="auto">
          <a:xfrm>
            <a:off x="914400" y="3889995"/>
            <a:ext cx="103632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800" dirty="0">
                <a:solidFill>
                  <a:srgbClr val="EC1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Living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411ECAD9-111F-5E44-8858-E473C53E4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2327" y="6414293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© 2020 ANFP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Did your foodservice staffing levels change during COVID-19?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202815"/>
              </p:ext>
            </p:extLst>
          </p:nvPr>
        </p:nvGraphicFramePr>
        <p:xfrm>
          <a:off x="300038" y="1143000"/>
          <a:ext cx="115871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670387A6-74E7-8845-9334-AF518BC1C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3811191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Did your foodservice overtime hours change during COVID-19?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1103055"/>
              </p:ext>
            </p:extLst>
          </p:nvPr>
        </p:nvGraphicFramePr>
        <p:xfrm>
          <a:off x="300038" y="1143000"/>
          <a:ext cx="115871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F4DBE0D0-A5AD-7A4F-920D-00E850A11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144631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200" b="1" dirty="0">
                <a:solidFill>
                  <a:schemeClr val="bg1"/>
                </a:solidFill>
                <a:latin typeface="Arial" panose="020B0604020202020204" pitchFamily="34" charset="0"/>
              </a:rPr>
              <a:t>Has your room tray delivery responsibility changed in your facility due to COVID-19?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2824655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F17B5FB3-CB95-DA4D-AEE7-83D1939E2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9840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Have you experienced challenges maintaining social distancing between foodservice staff due to inadequate space in your kitchen/dining areas?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B9CBFC7-6F0F-914F-BB1F-218E3B2942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7659256"/>
              </p:ext>
            </p:extLst>
          </p:nvPr>
        </p:nvGraphicFramePr>
        <p:xfrm>
          <a:off x="66676" y="1143000"/>
          <a:ext cx="9763124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17996455-34AA-8344-B6BA-A8C0F2408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4191327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If you had dietary staff that worked in multiple care communities, were they allowed to continue to work in your community during the pandemic?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73FD4F8-CC3B-7043-B8C0-E9A70CFF1F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5871276"/>
              </p:ext>
            </p:extLst>
          </p:nvPr>
        </p:nvGraphicFramePr>
        <p:xfrm>
          <a:off x="66676" y="1143000"/>
          <a:ext cx="9763124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6B1ADCCE-5899-4F41-BC26-689192C8E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4102619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Does your facility require foodservice staff to quarantine for the following? 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200" b="1" dirty="0">
                <a:solidFill>
                  <a:schemeClr val="bg1"/>
                </a:solidFill>
                <a:latin typeface="Arial" panose="020B0604020202020204" pitchFamily="34" charset="0"/>
              </a:rPr>
              <a:t>(Check all that apply)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6013306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78A6944A-4DC5-9148-B593-F747EC0A3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045236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500" b="1" dirty="0">
                <a:solidFill>
                  <a:schemeClr val="bg1"/>
                </a:solidFill>
                <a:latin typeface="Arial" panose="020B0604020202020204" pitchFamily="34" charset="0"/>
              </a:rPr>
              <a:t>Has your facility instituted required COVID-19 testing for foodservice staff?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FC5F408-5260-CB4F-AEE9-AFDE95DBA8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247392"/>
              </p:ext>
            </p:extLst>
          </p:nvPr>
        </p:nvGraphicFramePr>
        <p:xfrm>
          <a:off x="66676" y="1143000"/>
          <a:ext cx="9763124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ACCB383E-7D97-2748-9AC3-92DAD8F40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611002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500" b="1" dirty="0">
                <a:solidFill>
                  <a:schemeClr val="bg1"/>
                </a:solidFill>
                <a:latin typeface="Arial" panose="020B0604020202020204" pitchFamily="34" charset="0"/>
              </a:rPr>
              <a:t>If a foodservice staff member is diagnosed with COVID-19, what are your facility’s return-to-work practices? (Check all that apply)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27BDEA7-E0E5-034B-94F2-B96895845E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046561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E0DA427F-007D-D749-9A09-C3D40B271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076548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Was your consultant dietitian allowed to come into 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your building during the pandemic?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7511921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9F2C726A-472A-8143-8284-69BC4B558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92595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Has your foodservice operation been affected by food item and/or supply shortages during COVID-19?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5563709"/>
              </p:ext>
            </p:extLst>
          </p:nvPr>
        </p:nvGraphicFramePr>
        <p:xfrm>
          <a:off x="300038" y="1066800"/>
          <a:ext cx="11587162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B1F3E579-D2CE-1941-AF81-E3CB233BE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4281172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</a:rPr>
              <a:t>COVID-19 Membership Survey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389AA01-0BC1-834B-A1EE-F7F6D8C2B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8" y="1219200"/>
            <a:ext cx="1143476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ANFP conducted a survey in October 2020 delving into the effects COVID-19 has had and continues to have on ANFP members’ work environment.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The following report provides data points specific to Senior Living</a:t>
            </a:r>
            <a:r>
              <a:rPr lang="en-US" altLang="en-US" sz="32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0CFA413E-B1D4-C54D-A4D9-58807C631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Have your food and/or supply costs changed during the pandemic?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0137036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A7F44CBC-E550-4A44-B8AF-01775D258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459061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Have your retail operations (bistros, cafés, cafeterias, meals out of house, etc.) been impacted negatively by COVID-19?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0534484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9BCB26C3-06BA-324B-A82E-47228BC73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3107991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As a result of COVID-19, do you anticipate your retail area operations will change in the next 1-2 years? (Check all that apply)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5818427"/>
              </p:ext>
            </p:extLst>
          </p:nvPr>
        </p:nvGraphicFramePr>
        <p:xfrm>
          <a:off x="302419" y="1247361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61FED2E9-A138-4240-A6F2-3D43C2E3F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537291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Do you anticipate your staffing levels will change in the next 1-2 years?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F9A42F3-49C6-6141-8395-D74CA1CDC3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0406399"/>
              </p:ext>
            </p:extLst>
          </p:nvPr>
        </p:nvGraphicFramePr>
        <p:xfrm>
          <a:off x="66676" y="1143000"/>
          <a:ext cx="9763124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2B4F3AE6-89F8-284B-9D94-7881D9467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372769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Do you anticipate your foodservice department budget 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will change in the next 1-2 years?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06C8097-1EBC-2549-AB6E-C8A73D16A1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7608499"/>
              </p:ext>
            </p:extLst>
          </p:nvPr>
        </p:nvGraphicFramePr>
        <p:xfrm>
          <a:off x="66676" y="1143000"/>
          <a:ext cx="9763124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5DCA8965-6808-8043-A6F8-44930B331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535657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 b="1" dirty="0">
                <a:solidFill>
                  <a:schemeClr val="bg1"/>
                </a:solidFill>
                <a:latin typeface="Arial" panose="020B0604020202020204" pitchFamily="34" charset="0"/>
              </a:rPr>
              <a:t>Did your facility move to using paper products during the pandemic?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D9600A5-5DBC-554E-8AEA-997653B902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4310709"/>
              </p:ext>
            </p:extLst>
          </p:nvPr>
        </p:nvGraphicFramePr>
        <p:xfrm>
          <a:off x="300038" y="1028700"/>
          <a:ext cx="11663362" cy="5691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3648F6A1-DDE9-3949-83C8-F319F11B0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921791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8919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How often is your facility disinfecting “high touch areas”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such as light switches, doorknobs, etc.?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7C70FD2-EE24-DB41-8919-FA714DB715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8081699"/>
              </p:ext>
            </p:extLst>
          </p:nvPr>
        </p:nvGraphicFramePr>
        <p:xfrm>
          <a:off x="152400" y="1143000"/>
          <a:ext cx="11963399" cy="5430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48B6AF49-09E5-AB4B-B7AD-E564CBB6C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251778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8919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How do foodservice staff use PPE during their shift?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7C70FD2-EE24-DB41-8919-FA714DB715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1564046"/>
              </p:ext>
            </p:extLst>
          </p:nvPr>
        </p:nvGraphicFramePr>
        <p:xfrm>
          <a:off x="685800" y="1289540"/>
          <a:ext cx="10820399" cy="5430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85805C56-A891-4046-B8A9-8A32F0686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071680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8919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Are resident/patient COVID-19 positive cases…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9DCD340-43FF-1047-BF95-7F756F043D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1608002"/>
              </p:ext>
            </p:extLst>
          </p:nvPr>
        </p:nvGraphicFramePr>
        <p:xfrm>
          <a:off x="300038" y="1077936"/>
          <a:ext cx="11587162" cy="5665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EE4DCFE8-EF45-604B-A63F-738C2E9BC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79441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Have any foodservice staff been diagnosed with COVID-19 in the last 30 days?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94875B3-E7C2-AD49-9C16-590950576A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2816039"/>
              </p:ext>
            </p:extLst>
          </p:nvPr>
        </p:nvGraphicFramePr>
        <p:xfrm>
          <a:off x="66676" y="1143000"/>
          <a:ext cx="9763124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71D1C41D-551D-BD46-8BD6-103513F66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323392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</a:rPr>
              <a:t>What are your current dining practices?</a:t>
            </a:r>
            <a:endParaRPr lang="en-US" altLang="en-US" sz="4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7EAB758-65C4-5D48-9286-9FB80E0504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6670226"/>
              </p:ext>
            </p:extLst>
          </p:nvPr>
        </p:nvGraphicFramePr>
        <p:xfrm>
          <a:off x="33338" y="1295400"/>
          <a:ext cx="12125324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CF1BC7EA-F177-FA48-8ADD-20E0BA34F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79593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Do you anticipate your facility will move to less restricted dining patterns in the next 60 days?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98A938B-F300-524E-BD5A-B9AD091D39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1460779"/>
              </p:ext>
            </p:extLst>
          </p:nvPr>
        </p:nvGraphicFramePr>
        <p:xfrm>
          <a:off x="66676" y="1143000"/>
          <a:ext cx="9763124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0263AC36-85EF-364F-A26B-AD5A11B86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382034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506</Words>
  <Application>Microsoft Macintosh PowerPoint</Application>
  <PresentationFormat>Widescreen</PresentationFormat>
  <Paragraphs>94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ANFP COVID-19 Survey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Plan Update</dc:title>
  <dc:creator>Brad Rysz</dc:creator>
  <cp:lastModifiedBy>Emily Harris</cp:lastModifiedBy>
  <cp:revision>126</cp:revision>
  <dcterms:created xsi:type="dcterms:W3CDTF">2015-02-26T19:18:42Z</dcterms:created>
  <dcterms:modified xsi:type="dcterms:W3CDTF">2020-11-13T15:29:25Z</dcterms:modified>
</cp:coreProperties>
</file>