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71" r:id="rId4"/>
    <p:sldId id="270" r:id="rId5"/>
    <p:sldId id="272" r:id="rId6"/>
    <p:sldId id="273" r:id="rId7"/>
    <p:sldId id="291" r:id="rId8"/>
    <p:sldId id="297" r:id="rId9"/>
    <p:sldId id="292" r:id="rId10"/>
    <p:sldId id="277" r:id="rId11"/>
    <p:sldId id="278" r:id="rId12"/>
    <p:sldId id="279" r:id="rId13"/>
    <p:sldId id="293" r:id="rId14"/>
    <p:sldId id="294" r:id="rId15"/>
    <p:sldId id="282" r:id="rId16"/>
    <p:sldId id="295" r:id="rId17"/>
    <p:sldId id="284" r:id="rId18"/>
    <p:sldId id="285" r:id="rId19"/>
    <p:sldId id="286" r:id="rId20"/>
    <p:sldId id="287" r:id="rId21"/>
    <p:sldId id="288" r:id="rId22"/>
    <p:sldId id="289" r:id="rId23"/>
    <p:sldId id="296" r:id="rId24"/>
    <p:sldId id="298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4"/>
    <a:srgbClr val="FFCA38"/>
    <a:srgbClr val="4BACC6"/>
    <a:srgbClr val="6CCACD"/>
    <a:srgbClr val="8064A2"/>
    <a:srgbClr val="009193"/>
    <a:srgbClr val="FF2600"/>
    <a:srgbClr val="E46C0A"/>
    <a:srgbClr val="F89728"/>
    <a:srgbClr val="81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 autoAdjust="0"/>
    <p:restoredTop sz="94966"/>
  </p:normalViewPr>
  <p:slideViewPr>
    <p:cSldViewPr>
      <p:cViewPr varScale="1">
        <p:scale>
          <a:sx n="117" d="100"/>
          <a:sy n="117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7732473636141E-2"/>
          <c:y val="1.629467101603534E-2"/>
          <c:w val="0.9421525952970865"/>
          <c:h val="0.67346071037892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residents/patients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98-CB47-9459-A0525BEEC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A-2645-9D49-161E9409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COVID-19 positive or quarantined residents/patients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A-2645-9D49-161E9409E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did use disposable products for a time, but have returned to using our normal dishware for all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A-2645-9D49-161E9409E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all residents/patients continued to be served using our normal dishware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DB42-82B4-103B07317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82297917110079E-2"/>
          <c:y val="0.73076298669923889"/>
          <c:w val="0.96533085332620361"/>
          <c:h val="0.2645599075401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the FS dept used to deliver trays to rooms, now nursing does this task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nursing staff delivers to COVID/quarantined units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the FS department still delivers trays to all rooms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3-374C-8E62-98F64B337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nursing has always delivered trays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3-374C-8E62-98F64B337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3-374C-8E62-98F64B337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3856754884806066"/>
          <c:w val="0.98635317258876676"/>
          <c:h val="0.36143245115193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8-0942-9640-511F96091F85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8-0942-9640-511F96091F85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8-0942-9640-511F96091F85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D8-0942-9640-511F96091F8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D8-0942-9640-511F96091F8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D8-0942-9640-511F96091F85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D8-0942-9640-511F96091F8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D8-0942-9640-511F96091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57% - Yes</c:v>
                </c:pt>
                <c:pt idx="1">
                  <c:v>43%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8-0942-9640-511F96091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6E-8047-AED0-76EC21391571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6E-8047-AED0-76EC21391571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6E-8047-AED0-76EC21391571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6E-8047-AED0-76EC2139157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6E-8047-AED0-76EC213915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6E-8047-AED0-76EC21391571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E-8047-AED0-76EC2139157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6E-8047-AED0-76EC21391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58% - Yes</c:v>
                </c:pt>
                <c:pt idx="1">
                  <c:v>42%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6E-8047-AED0-76EC213915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 contact with a known or suspected COVID-19 case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exposure to a known or suspected COVID-19 case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to a COVID-19 hot spot in the US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travel in the 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4C4E-B8FE-B7D4FF254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Travel to a COVID-19 hot spot outside the 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6-9A4A-97A5-AE47EDA2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6-4C4E-B8FE-B7D4FF254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travel outside the US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6-4C4E-B8FE-B7D4FF254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2-7A4E-913C-08852A162B98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2-7A4E-913C-08852A162B98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A2-7A4E-913C-08852A162B98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A2-7A4E-913C-08852A162B9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A2-7A4E-913C-08852A162B98}"/>
                </c:ext>
              </c:extLst>
            </c:dLbl>
            <c:dLbl>
              <c:idx val="1"/>
              <c:layout>
                <c:manualLayout>
                  <c:x val="-0.1222943086659557"/>
                  <c:y val="0.12324602281857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A2-7A4E-913C-08852A162B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FA2-7A4E-913C-08852A162B9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A2-7A4E-913C-08852A162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8% - Yes, routine testing is required on a weekly or more frequent basis</c:v>
                </c:pt>
                <c:pt idx="1">
                  <c:v>6% - Yes, routine testing is required less frequently than weekly</c:v>
                </c:pt>
                <c:pt idx="2">
                  <c:v>86%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0.08</c:v>
                </c:pt>
                <c:pt idx="1">
                  <c:v>0.06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2-7A4E-913C-08852A162B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20449315198689"/>
          <c:y val="0.17650900780259612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79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have a mandatory time they must remain off the job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743-B28F-6C78EE884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They must be symptom-free for 72 hours before returning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9-4743-B28F-6C78EE884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They must obtain 2 negative COVID-19 test results before returning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9-4743-B28F-6C78EE884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dietitian worked their contracted hours offsite and collaborated with staff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dietitian was on call and consulted with staff when needed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foodservice staff worked with nursing staff to complete clinical assessments without dietitian input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use a consultant dietitian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8023421551472729"/>
          <c:w val="0.98698999806855192"/>
          <c:h val="0.31976578448527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1702397200349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we experienced both food item and supply shortages and it is still an issue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61B-664B-B167-D2001C571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we experienced both food item and supply shortages, but it has improved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experienced food item shortages, but not supply shortages, and it is still an issue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B-664B-B167-D2001C5717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we experienced food item shortages, but not supply shortages, but it has improved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B-664B-B167-D2001C5717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we experienced supply shortages, but not food item storages, and it is still an issue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B-664B-B167-D2001C5717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Yes, we experienced supply shortages, but not food item shortages, but it has improved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B-664B-B167-D2001C57176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No, we did not experience significant food item or supply shortages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1B-664B-B167-D2001C5717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6169339826266349E-2"/>
          <c:y val="0.57318817617310036"/>
          <c:w val="0.94029279991079784"/>
          <c:h val="0.40792300962379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both food and supply costs have risen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19-644E-BEF5-C03CD3D93DC6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9-644E-BEF5-C03CD3D93DC6}"/>
              </c:ext>
            </c:extLst>
          </c:dPt>
          <c:dPt>
            <c:idx val="2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9-644E-BEF5-C03CD3D93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 costs have risen, but supply costs remain about the same</c:v>
                </c:pt>
              </c:strCache>
            </c:strRef>
          </c:tx>
          <c:spPr>
            <a:solidFill>
              <a:srgbClr val="FF2600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food costs have remained about the same, but supply costs have risen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 and supply costs have both remained 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68023421551472729"/>
          <c:w val="0.9339251492298114"/>
          <c:h val="0.29084025955088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54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our retail operations are currently shut down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our retail operations were shut down, but have resumed in a limited capacity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retail operations continued throughout the pandemic with some modifications to service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631593827720713"/>
          <c:y val="0.62467865995917182"/>
          <c:w val="0.79909014821748414"/>
          <c:h val="0.37532134004082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Each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09-0E40-90D1-9A07C00B070C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09-0E40-90D1-9A07C00B070C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09-0E40-90D1-9A07C00B070C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09-0E40-90D1-9A07C00B070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08667302662059E-2"/>
                      <c:h val="7.3185036074446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309-0E40-90D1-9A07C00B0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Each Shift</c:v>
                </c:pt>
                <c:pt idx="1">
                  <c:v>Every 1-2 Hours</c:v>
                </c:pt>
                <c:pt idx="2">
                  <c:v>After Use</c:v>
                </c:pt>
                <c:pt idx="3">
                  <c:v>Daily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0.49</c:v>
                </c:pt>
                <c:pt idx="2">
                  <c:v>0.18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will continue to restrict self-serve areas such as open salad/soup bars and self-serve buffets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 are planning more grab-n-go prepackaged items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 are planning to implement a micro-market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 are encouraging touchless payments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3-DA42-AE58-8338C53BF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79614128118688"/>
          <c:y val="0.6617156969962088"/>
          <c:w val="0.85444589451670738"/>
          <c:h val="0.338284303003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E-9648-B395-DE414286178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E-9648-B395-DE414286178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E-9648-B395-DE414286178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E-9648-B395-DE414286178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E-9648-B395-DE41428617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3E-9648-B395-DE41428617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3E-9648-B395-DE41428617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E-9648-B395-DE4142861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31% - Yes, foodservice staffing will increase</c:v>
                </c:pt>
                <c:pt idx="1">
                  <c:v>16% - Yes, foodservice staffing will decrease</c:v>
                </c:pt>
                <c:pt idx="2">
                  <c:v>53%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0.16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3E-9648-B395-DE41428617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80611943472197"/>
          <c:y val="0.10848179691824236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B-EF49-A433-1969D56FEE82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B-EF49-A433-1969D56FEE82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B-EF49-A433-1969D56FEE82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1B-EF49-A433-1969D56FEE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1B-EF49-A433-1969D56FEE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1B-EF49-A433-1969D56FEE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1B-EF49-A433-1969D56F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55% - Yes, foodservice budget will increase</c:v>
                </c:pt>
                <c:pt idx="1">
                  <c:v>21% - Yes, foodservice budget will decrease</c:v>
                </c:pt>
                <c:pt idx="2">
                  <c:v>23%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0.21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1B-EF49-A433-1969D56FEE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51343770702906"/>
          <c:y val="0.11074937061438749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foodservice staff are required to wear masks and/or face shields during their entire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Facemasks are required when working in the kitchen but not face shields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Facemasks with face shields are required when in direct contact with residents/patients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foodservice staff are required to wear masks or face shields when leaving the kitchen, but do not have to wear them in the kitchen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82769461643694E-2"/>
          <c:y val="0.64580568963859997"/>
          <c:w val="0.92307732829445566"/>
          <c:h val="0.3284702527144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8818838698335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in the last 30 days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5-F744-8EFD-411F5C585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Decreasing in the last 30 days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5-F744-8EFD-411F5C585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Plateauing in the last 30 days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5-F744-8EFD-411F5C585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have not had any new cases in the last 30 days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5-F744-8EFD-411F5C585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68417228182682543"/>
          <c:w val="0.97941536167011956"/>
          <c:h val="0.28150895122157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9-A64D-89E4-DCE0A28075F0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9-A64D-89E4-DCE0A28075F0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9-A64D-89E4-DCE0A28075F0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9-A64D-89E4-DCE0A28075F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D9-A64D-89E4-DCE0A28075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D9-A64D-89E4-DCE0A28075F0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9-A64D-89E4-DCE0A28075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D9-A64D-89E4-DCE0A2807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14% - Yes</c:v>
                </c:pt>
                <c:pt idx="1">
                  <c:v>86%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D9-A64D-89E4-DCE0A28075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layout>
                <c:manualLayout>
                  <c:x val="1.803753862577194E-2"/>
                  <c:y val="7.45272674249052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6F70F1-1BBA-B047-9F74-9186554C00E0}" type="VALUE">
                      <a:rPr lang="en-US" sz="2400"/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8% - In-Room Dining Only</c:v>
                </c:pt>
                <c:pt idx="1">
                  <c:v>60% - Socially Distanced Dining</c:v>
                </c:pt>
                <c:pt idx="2">
                  <c:v>26% - Other</c:v>
                </c:pt>
                <c:pt idx="3">
                  <c:v>6%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0.08</c:v>
                </c:pt>
                <c:pt idx="1">
                  <c:v>0.6</c:v>
                </c:pt>
                <c:pt idx="2">
                  <c:v>0.26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65422812619283"/>
          <c:y val="0.23319835020622423"/>
          <c:w val="0.40211593521129829"/>
          <c:h val="0.46330851500705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E-734B-B2E2-E92F183AB04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E-734B-B2E2-E92F183AB04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E-734B-B2E2-E92F183AB04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AE-734B-B2E2-E92F183AB04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AE-734B-B2E2-E92F183AB0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E-734B-B2E2-E92F183AB04A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E-734B-B2E2-E92F183AB0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AE-734B-B2E2-E92F183AB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16% - Yes</c:v>
                </c:pt>
                <c:pt idx="1">
                  <c:v>84%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AE-734B-B2E2-E92F183AB0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9588604995804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4022104379809663"/>
          <c:w val="0.99937965828043118"/>
          <c:h val="0.35977895620190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2785883907368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1301015944435522"/>
          <c:w val="0.99937965828043118"/>
          <c:h val="0.38698984055564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A79556-4F82-4335-8D10-25761C019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8489B-3B62-4BBA-865E-FAE18ACFE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B4D43-C27F-42C4-8324-8228263480B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DA8BE-9DEF-4DCF-AA01-A4D0D549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CB23F-B9F0-4E84-85F4-4E305C5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32FD-C4A0-4FAB-BABF-E39166F3C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DB99-8D48-4662-AFAE-6A0D679CF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56946-2FC7-4C22-B4C0-2257EF6F6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309604-5CFB-49F3-B201-4853EA5D4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B7E3FC8-FBD2-490C-878B-82E86A70A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4DEE7A8-BCE7-4B6C-81F3-62CDF3FF2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05521C-DC73-435C-BD07-C3A100542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0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4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3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331E-EC39-4F53-B6F8-DBCB75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A5C6-8D7F-4A81-B1F3-87DC00BC12B8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954-EB59-491D-B1FA-CFA3F9C8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A1E9-EA77-46C8-B843-AE69AF9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C6B3-290C-4D91-ABEC-3D1A3915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D202-FD3D-4E54-899B-948C1BC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3001-0C48-4827-A1FC-19C5AC4B07D5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6839-A5E1-4BCD-9FBC-416F978C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430-5DD7-440F-9ED4-6C95F1B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C71-4B1D-4E39-8E13-5F92496D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8D60-5CE7-4BD3-8020-D08C607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1F7-1503-475B-8407-158861790203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C5B-984E-4164-8CF8-29197CEB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BC6-A22A-48BB-8AEC-35936DF3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5278-A5D3-44D4-A37C-D3DF64E0A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676D-1D36-4DE7-8653-90AF1B5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AC5-C27D-46E1-9A93-6691330CE866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809-4046-4414-92DF-D32EE7C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1CF-33EF-4BF8-92B3-4D39D49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472-9931-43AC-9313-2BB3146E8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FDD-B307-4B6E-B0E5-D26F5F9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4FB-14FB-48AE-9BAC-D2AE2F9DEA5C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0759-2053-444C-9035-FD047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34B7-875F-4E0B-8677-F71D82A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68A-3171-400C-BFE9-27F0D7F8A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EAB01-CB25-4524-8F30-F969416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071F-5577-4EC5-A0D5-1E8BE46A9B94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9D40E-8ABB-4896-B1B5-F206A4D4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1BC1B-38C6-488C-950A-43A0077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A20-0E95-421E-8CBC-7C4F22B06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1EC50-58DA-41B5-BB5C-1F17AF8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5860-F27A-4CF9-9D06-C4D3C3298AA1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A994F2-EFD8-4613-B5CE-6A5B213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B8520-9F62-46B1-94CC-A987380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25C5-05C4-420E-B9F2-96A4D8F8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F12F5-FCF3-4CAF-8A1C-409CBAB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C9CA-78F0-4C9F-91BF-0804D48474E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C7383F-2488-429D-8FDA-DFBA9FA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1B8A1-0CA5-453A-A0A4-7DF3A47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A0B-C061-4262-A021-8359211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18859-0906-4D2D-866B-54964B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7D06-BEE0-4149-AE6D-DAC58389985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3B6E0-9261-4E86-83BF-6EDEB15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449C8B-D0D5-4FAA-989E-83C86AF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2ACE-68C4-4200-8E39-2D29CA69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730DE-3909-4020-8AAB-8A9A3D5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B159-451B-47B7-98CE-CA2100E1F09A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EEDB7-3CB5-4E14-B337-745D90E6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7C911-369E-424B-B757-272547F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7AB-84A4-4B73-B3BE-7D390109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DB203-783D-4B1C-B311-AEFD095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871E-F41E-473C-97D0-F95D053D1F8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9546C-9921-4587-A0CE-4E39CF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AC5FD-6E2E-48BC-8A6C-1411A62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481E-287F-40E4-A005-EDC62E7A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CD5C44-8922-4655-9AD4-AB5E95F35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09FA94-891E-46BB-BB15-612AD2DBC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4DDD-D856-4A75-89E7-8AFE4F2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76D84-E0EC-4F6A-B530-45479FE9EAC7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D14F-91CB-49D0-9467-C43C3E96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62BF-9433-4CEF-9B9A-2D9F8986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7B1228-3578-45D9-9084-522A031CE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table, fabric, person&#10;&#10;Description automatically generated">
            <a:extLst>
              <a:ext uri="{FF2B5EF4-FFF2-40B4-BE49-F238E27FC236}">
                <a16:creationId xmlns:a16="http://schemas.microsoft.com/office/drawing/2014/main" id="{A6376607-722E-4B40-8A65-2BB109A1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80A7245-BC7F-406C-AEFD-ECBA74A190DE}"/>
              </a:ext>
            </a:extLst>
          </p:cNvPr>
          <p:cNvSpPr/>
          <p:nvPr/>
        </p:nvSpPr>
        <p:spPr>
          <a:xfrm>
            <a:off x="0" y="6400800"/>
            <a:ext cx="12192000" cy="334963"/>
          </a:xfrm>
          <a:prstGeom prst="rect">
            <a:avLst/>
          </a:prstGeom>
          <a:solidFill>
            <a:srgbClr val="4F97C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8" name="TextBox 11">
            <a:extLst>
              <a:ext uri="{FF2B5EF4-FFF2-40B4-BE49-F238E27FC236}">
                <a16:creationId xmlns:a16="http://schemas.microsoft.com/office/drawing/2014/main" id="{F097B96F-A6E9-4232-BCF0-B78F57B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</a:rPr>
              <a:t>Experts in foodservice management and food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9D96-77DF-4AED-8ADD-08FB183DC0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40" name="Picture 19">
            <a:extLst>
              <a:ext uri="{FF2B5EF4-FFF2-40B4-BE49-F238E27FC236}">
                <a16:creationId xmlns:a16="http://schemas.microsoft.com/office/drawing/2014/main" id="{241BE974-CB09-4037-9471-542318E6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6518177B-17B8-4705-BF0B-5EA34A44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1470025"/>
          </a:xfrm>
        </p:spPr>
        <p:txBody>
          <a:bodyPr/>
          <a:lstStyle/>
          <a:p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ANFP COVID-19</a:t>
            </a:r>
            <a:b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894B99-98D4-DA4B-8DDC-0D137882C6E0}"/>
              </a:ext>
            </a:extLst>
          </p:cNvPr>
          <p:cNvSpPr txBox="1">
            <a:spLocks/>
          </p:cNvSpPr>
          <p:nvPr/>
        </p:nvSpPr>
        <p:spPr bwMode="auto">
          <a:xfrm>
            <a:off x="914400" y="3889995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800" dirty="0">
                <a:solidFill>
                  <a:srgbClr val="EC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Foodservice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C3BFC71-43FD-AC47-92C5-926F9658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327" y="6414293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staffing levels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304768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65AEF7B7-B56B-D543-81E5-BF7209CA0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81119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overtime hours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879541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A649E55-34D5-DD45-959F-33A3F55F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14463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Has your room tray delivery responsibility changed in your facility due to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32944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E4CA8710-5552-6747-B066-04B7B0C6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you experienced challenges maintaining social distancing between foodservice staff due to inadequate space in your kitchen/dining areas?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9CBFC7-6F0F-914F-BB1F-218E3B29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931663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A21106DF-921D-8D43-9A7C-C2492C3B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9132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If you had dietary staff that worked in multiple care communities, were they allowed to continue to work in your community during the pandemic?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FD4F8-CC3B-7043-B8C0-E9A70CFF1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024834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4E0F41F3-A869-CC41-BE3C-33D97EB27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0261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Does your facility require foodservice staff to quarantine for the following?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228365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8418882-6005-2746-9577-4569B6553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4523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facility instituted required COVID-19 testing for foodservice staff?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C5F408-5260-CB4F-AEE9-AFDE95DBA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547036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E68A47BC-A4B1-6241-B2FA-7D544B20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61100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If a foodservice staff member is diagnosed with COVID-19, what are your facility’s return-to-work practices? (Check all that apply)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7BDEA7-E0E5-034B-94F2-B96895845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436471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84C26799-19AE-644E-AEB1-69EEA9998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7654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Was your consultant dietitian allowed to come into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your building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426173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1C628C89-A54C-7F40-A0C3-1C1AF20CA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59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foodservice operation been affected by food item and/or supply shortages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555591"/>
              </p:ext>
            </p:extLst>
          </p:nvPr>
        </p:nvGraphicFramePr>
        <p:xfrm>
          <a:off x="300038" y="1066800"/>
          <a:ext cx="1158716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ED4DB153-0D92-7A49-98BC-316B801C4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28117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COVID-19 Membership Survey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389AA01-0BC1-834B-A1EE-F7F6D8C2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19200"/>
            <a:ext cx="114347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ANFP conducted a survey in October 2020 delving into the effects COVID-19 has had and continues to have on ANFP members’ work environment.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following report provides data points specific to School Foodservice.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DA7F96B-DDD6-1D47-9C84-F59F5E77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food and/or supply costs changed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557194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62D53A5C-CB01-4642-8796-1030B538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459061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retail operations (bistros, cafés, cafeterias, meals out of house, etc.) been impacted negatively by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510910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93E4D2E7-9041-B64A-9210-5F9EF673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10799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As a result of COVID-19, do you anticipate your retail area operations will change in the next 1-2 years?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15875"/>
              </p:ext>
            </p:extLst>
          </p:nvPr>
        </p:nvGraphicFramePr>
        <p:xfrm>
          <a:off x="302419" y="1247361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2628598C-F319-A542-97D6-9F6F676D8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729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staffing levels 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9A42F3-49C6-6141-8395-D74CA1CDC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302852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7C6E88CA-FE94-9546-91CA-545B9B47E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7276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foodservice department budget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6C8097-1EBC-2549-AB6E-C8A73D16A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273208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CD3D9FAE-4BAD-0746-9374-19073B91B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565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facility move to using paper products during the pandemic?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9600A5-5DBC-554E-8AEA-997653B9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467927"/>
              </p:ext>
            </p:extLst>
          </p:nvPr>
        </p:nvGraphicFramePr>
        <p:xfrm>
          <a:off x="300038" y="1028700"/>
          <a:ext cx="11663362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6B9FC64E-421E-6941-BF0A-BCCF08C7E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179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often is your facility disinfecting “high touch areas”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such as light switches, doorknobs, etc.?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294516"/>
              </p:ext>
            </p:extLst>
          </p:nvPr>
        </p:nvGraphicFramePr>
        <p:xfrm>
          <a:off x="152400" y="1143000"/>
          <a:ext cx="11963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2DAD84FE-F880-D045-B684-FCE585BD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25177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do foodservice staff use PPE during their shift?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826845"/>
              </p:ext>
            </p:extLst>
          </p:nvPr>
        </p:nvGraphicFramePr>
        <p:xfrm>
          <a:off x="685800" y="1289540"/>
          <a:ext cx="10820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C7492BF3-286F-4A4A-836C-18C61C6A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07168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Are resident/patient COVID-19 positive cases…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DCD340-43FF-1047-BF95-7F756F04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995265"/>
              </p:ext>
            </p:extLst>
          </p:nvPr>
        </p:nvGraphicFramePr>
        <p:xfrm>
          <a:off x="300038" y="1077936"/>
          <a:ext cx="11587162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6E8BEB4E-AD57-F24F-A4FD-6CB2009C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79441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any foodservice staff been diagnosed with COVID-19 in the last 30 days?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4875B3-E7C2-AD49-9C16-590950576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746609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AB7E3B98-D25A-9A48-8212-F6D91B409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233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your current dining practices?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035846"/>
              </p:ext>
            </p:extLst>
          </p:nvPr>
        </p:nvGraphicFramePr>
        <p:xfrm>
          <a:off x="33338" y="1295400"/>
          <a:ext cx="1212532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368C1684-2F43-7942-9763-0513C6B80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7959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facility will move to less restricted dining patterns in the next 60 days?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8A938B-F300-524E-BD5A-B9AD091D3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50213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D144D663-747F-7645-8726-88D9C35B2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8203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504</Words>
  <Application>Microsoft Macintosh PowerPoint</Application>
  <PresentationFormat>Widescreen</PresentationFormat>
  <Paragraphs>92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ANFP COVID-19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Brad Rysz</dc:creator>
  <cp:lastModifiedBy>Emily Harris</cp:lastModifiedBy>
  <cp:revision>138</cp:revision>
  <dcterms:created xsi:type="dcterms:W3CDTF">2015-02-26T19:18:42Z</dcterms:created>
  <dcterms:modified xsi:type="dcterms:W3CDTF">2020-11-13T15:28:50Z</dcterms:modified>
</cp:coreProperties>
</file>