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71" r:id="rId4"/>
    <p:sldId id="270" r:id="rId5"/>
    <p:sldId id="272" r:id="rId6"/>
    <p:sldId id="273" r:id="rId7"/>
    <p:sldId id="291" r:id="rId8"/>
    <p:sldId id="297" r:id="rId9"/>
    <p:sldId id="292" r:id="rId10"/>
    <p:sldId id="277" r:id="rId11"/>
    <p:sldId id="278" r:id="rId12"/>
    <p:sldId id="279" r:id="rId13"/>
    <p:sldId id="293" r:id="rId14"/>
    <p:sldId id="294" r:id="rId15"/>
    <p:sldId id="282" r:id="rId16"/>
    <p:sldId id="295" r:id="rId17"/>
    <p:sldId id="284" r:id="rId18"/>
    <p:sldId id="285" r:id="rId19"/>
    <p:sldId id="286" r:id="rId20"/>
    <p:sldId id="287" r:id="rId21"/>
    <p:sldId id="288" r:id="rId22"/>
    <p:sldId id="289" r:id="rId23"/>
    <p:sldId id="296" r:id="rId24"/>
    <p:sldId id="298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EC1C24"/>
    <a:srgbClr val="FFCA38"/>
    <a:srgbClr val="6CCACD"/>
    <a:srgbClr val="8064A2"/>
    <a:srgbClr val="009193"/>
    <a:srgbClr val="FF2600"/>
    <a:srgbClr val="E46C0A"/>
    <a:srgbClr val="F89728"/>
    <a:srgbClr val="817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1" autoAdjust="0"/>
    <p:restoredTop sz="95026"/>
  </p:normalViewPr>
  <p:slideViewPr>
    <p:cSldViewPr>
      <p:cViewPr varScale="1">
        <p:scale>
          <a:sx n="126" d="100"/>
          <a:sy n="126" d="100"/>
        </p:scale>
        <p:origin x="155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7732473636141E-2"/>
          <c:y val="1.629467101603534E-2"/>
          <c:w val="0.9421525952970865"/>
          <c:h val="0.67346071037892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for all residents/patients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98-CB47-9459-A0525BEEC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A-2645-9D49-161E9409E4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for COVID-19 positive or quarantined residents/patients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6A-2645-9D49-161E9409E4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we did use disposable products for a time, but have returned to using our normal dishware for all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6A-2645-9D49-161E9409E4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all residents/patients continued to be served using our normal dishware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00-DB42-82B4-103B073178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382297917110079E-2"/>
          <c:y val="0.73076298669923889"/>
          <c:w val="0.96533085332620361"/>
          <c:h val="0.26455990754019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the FS dept used to deliver trays to rooms, now nursing does this task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nursing staff delivers to COVID/quarantined units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the FS department still delivers trays to all rooms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3-374C-8E62-98F64B337A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nursing has always delivered trays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F3-374C-8E62-98F64B337A6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F3-374C-8E62-98F64B337A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3856754884806066"/>
          <c:w val="0.98635317258876676"/>
          <c:h val="0.361432451151939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D8-0942-9640-511F96091F85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D8-0942-9640-511F96091F85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D8-0942-9640-511F96091F85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D8-0942-9640-511F96091F8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D8-0942-9640-511F96091F8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D8-0942-9640-511F96091F85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D8-0942-9640-511F96091F8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BD8-0942-9640-511F96091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38% - Yes</c:v>
                </c:pt>
                <c:pt idx="1">
                  <c:v>62%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0.38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D8-0942-9640-511F96091F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6E-8047-AED0-76EC21391571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6E-8047-AED0-76EC21391571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6E-8047-AED0-76EC21391571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6E-8047-AED0-76EC2139157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6E-8047-AED0-76EC2139157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5DD35E-2688-7945-9C0C-222E40084819}" type="VALUE">
                      <a:rPr lang="en-US" sz="2400"/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76E-8047-AED0-76EC21391571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6E-8047-AED0-76EC2139157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76E-8047-AED0-76EC21391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57% - Yes</c:v>
                </c:pt>
                <c:pt idx="1">
                  <c:v>43%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6E-8047-AED0-76EC213915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Close contact with a known or suspected COVID-19 case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Indirect exposure to a known or suspected COVID-19 case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Travel to a COVID-19 hot spot in the US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Any travel in the 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36-4C4E-B8FE-B7D4FF25433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Travel to a COVID-19 hot spot outside the 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BAC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F6-9A4A-97A5-AE47EDA2A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36-4C4E-B8FE-B7D4FF25433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Any travel outside the US</c:v>
                </c:pt>
              </c:strCache>
            </c:strRef>
          </c:tx>
          <c:spPr>
            <a:solidFill>
              <a:srgbClr val="FFC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36-4C4E-B8FE-B7D4FF2543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9397134518357477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A2-7A4E-913C-08852A162B98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A2-7A4E-913C-08852A162B98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A2-7A4E-913C-08852A162B98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A2-7A4E-913C-08852A162B9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A2-7A4E-913C-08852A162B9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FA2-7A4E-913C-08852A162B9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FA2-7A4E-913C-08852A162B9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FA2-7A4E-913C-08852A162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16% - Yes, routine testing is required on a weekly or more frequent basis</c:v>
                </c:pt>
                <c:pt idx="1">
                  <c:v>12% - Yes, routine testing is required less frequently than weekly</c:v>
                </c:pt>
                <c:pt idx="2">
                  <c:v>72% - No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</c:v>
                </c:pt>
                <c:pt idx="1">
                  <c:v>0.12</c:v>
                </c:pt>
                <c:pt idx="2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A2-7A4E-913C-08852A162B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720449315198689"/>
          <c:y val="0.17650900780259612"/>
          <c:w val="0.35905628157544661"/>
          <c:h val="0.8234909921974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6793139399241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 have a mandatory time they must remain off the job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9-4743-B28F-6C78EE8846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They must be symptom-free for 72 hours before returning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89-4743-B28F-6C78EE8846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They must obtain 2 negative COVID-19 test results before returning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89-4743-B28F-6C78EE8846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9397134518357477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No, dietitian worked their contracted hours offsite and collaborated with staff weekly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dietitian was on call and consulted with staff when needed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foodservice staff worked with nursing staff to complete clinical assessments without dietitian input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 - we do not use a consultant dietitian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BAC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AC-574E-80C2-AFD463B492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8023421551472729"/>
          <c:w val="0.98698999806855192"/>
          <c:h val="0.319765784485272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1702397200349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we experienced both food item and supply shortages and it is still an issue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61B-664B-B167-D2001C5717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we experienced both food item and supply shortages, but it has improved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we experienced food item shortages, but not supply shortages, and it is still an issue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1B-664B-B167-D2001C57176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Yes, we experienced food item shortages, but not supply shortages, but it has improved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1B-664B-B167-D2001C57176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Yes, we experienced supply shortages, but not food item storages, and it is still an issue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1B-664B-B167-D2001C57176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Yes, we experienced supply shortages, but not food item shortages, but it has improved</c:v>
                </c:pt>
              </c:strCache>
            </c:strRef>
          </c:tx>
          <c:spPr>
            <a:solidFill>
              <a:srgbClr val="FFC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1B-664B-B167-D2001C57176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No, we did not experience significant food item or supply shortages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1B-664B-B167-D2001C5717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6169339826266349E-2"/>
          <c:y val="0.57318817617310036"/>
          <c:w val="0.94029279991079784"/>
          <c:h val="0.407923009623797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both food and supply costs have risen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019-644E-BEF5-C03CD3D93DC6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9-644E-BEF5-C03CD3D93DC6}"/>
              </c:ext>
            </c:extLst>
          </c:dPt>
          <c:dPt>
            <c:idx val="2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019-644E-BEF5-C03CD3D93D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food costs have risen, but supply costs remain about the same</c:v>
                </c:pt>
              </c:strCache>
            </c:strRef>
          </c:tx>
          <c:spPr>
            <a:solidFill>
              <a:srgbClr val="FF2600">
                <a:alpha val="99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food costs have remained about the same, but supply costs have risen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food and supply costs have both remained about the same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3152487209551398E-2"/>
          <c:y val="0.68023421551472729"/>
          <c:w val="0.9339251492298114"/>
          <c:h val="0.290840259550889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543139399241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our retail operations are currently shut down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our retail operations were shut down, but have resumed in a limited capacity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our retail operations continued throughout the pandemic with some modifications to service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 - We do not have any retail operations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631593827720713"/>
          <c:y val="0.62467865995917182"/>
          <c:w val="0.79909014821748414"/>
          <c:h val="0.37532134004082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Each Shift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09-0E40-90D1-9A07C00B070C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09-0E40-90D1-9A07C00B070C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09-0E40-90D1-9A07C00B070C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09-0E40-90D1-9A07C00B070C}"/>
              </c:ext>
            </c:extLst>
          </c:dPt>
          <c:dLbls>
            <c:dLbl>
              <c:idx val="0"/>
              <c:layout>
                <c:manualLayout>
                  <c:x val="-9.3983323635699265E-2"/>
                  <c:y val="0.177732062487547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08667302662059E-2"/>
                      <c:h val="7.31850360744461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309-0E40-90D1-9A07C00B070C}"/>
                </c:ext>
              </c:extLst>
            </c:dLbl>
            <c:dLbl>
              <c:idx val="2"/>
              <c:layout>
                <c:manualLayout>
                  <c:x val="8.1222736113708185E-2"/>
                  <c:y val="9.152755972787328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09-0E40-90D1-9A07C00B070C}"/>
                </c:ext>
              </c:extLst>
            </c:dLbl>
            <c:dLbl>
              <c:idx val="3"/>
              <c:layout>
                <c:manualLayout>
                  <c:x val="6.3413416203873169E-2"/>
                  <c:y val="0.16690328380393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09-0E40-90D1-9A07C00B0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Each Shift</c:v>
                </c:pt>
                <c:pt idx="1">
                  <c:v>Every 1-2 Hours</c:v>
                </c:pt>
                <c:pt idx="2">
                  <c:v>After Use</c:v>
                </c:pt>
                <c:pt idx="3">
                  <c:v>Daily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0.17</c:v>
                </c:pt>
                <c:pt idx="1">
                  <c:v>0.44</c:v>
                </c:pt>
                <c:pt idx="2">
                  <c:v>0.22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9-D141-B393-6AA20EA55F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 will continue to restrict self-serve areas such as open salad/soup bars and self-serve buffets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 are planning more grab-n-go prepackaged items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 are planning to implement a micro-market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We are encouraging touchless payments only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 - We do not have any retail operations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3-DA42-AE58-8338C53BFA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179614128118688"/>
          <c:y val="0.6617156969962088"/>
          <c:w val="0.85444589451670738"/>
          <c:h val="0.33828430300379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3E-9648-B395-DE414286178A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3E-9648-B395-DE414286178A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3E-9648-B395-DE414286178A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3E-9648-B395-DE414286178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3E-9648-B395-DE414286178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83E-9648-B395-DE414286178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83E-9648-B395-DE414286178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3E-9648-B395-DE4142861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26% - Yes, foodservice staffing will increase</c:v>
                </c:pt>
                <c:pt idx="1">
                  <c:v>9% - Yes, foodservice staffing will decrease</c:v>
                </c:pt>
                <c:pt idx="2">
                  <c:v>65% - No, foodservice staffing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0.26</c:v>
                </c:pt>
                <c:pt idx="1">
                  <c:v>0.09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3E-9648-B395-DE41428617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80611943472197"/>
          <c:y val="0.10848179691824236"/>
          <c:w val="0.35905628157544661"/>
          <c:h val="0.8234909921974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B-EF49-A433-1969D56FEE82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B-EF49-A433-1969D56FEE82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1B-EF49-A433-1969D56FEE82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1B-EF49-A433-1969D56FEE8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20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B1B-EF49-A433-1969D56FEE8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B1B-EF49-A433-1969D56FEE8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B1B-EF49-A433-1969D56FE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40% - Yes, foodservice budget will increase</c:v>
                </c:pt>
                <c:pt idx="1">
                  <c:v>16% - Yes, foodservice budget will decrease</c:v>
                </c:pt>
                <c:pt idx="2">
                  <c:v>43% - No, foodservice budget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0.16</c:v>
                </c:pt>
                <c:pt idx="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1B-EF49-A433-1969D56FEE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151343770702906"/>
          <c:y val="0.11074937061438749"/>
          <c:w val="0.35905628157544661"/>
          <c:h val="0.8234909921974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foodservice staff are required to wear masks and/or face shields during their entire shift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9-D141-B393-6AA20EA55F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Facemasks are required when working in the kitchen but not face shields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9-D141-B393-6AA20EA55F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Facemasks with face shields are required when in direct contact with residents/patients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E9-D141-B393-6AA20EA55F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 foodservice staff are required to wear masks or face shields when leaving the kitchen, but do not have to wear them in the kitchen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9-D141-B393-6AA20EA55F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682769461643694E-2"/>
          <c:y val="0.64580568963859997"/>
          <c:w val="0.92307732829445566"/>
          <c:h val="0.32847025271446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55196855494888E-2"/>
          <c:y val="2.8646391011631488E-2"/>
          <c:w val="0.93503400382924884"/>
          <c:h val="0.58818838698335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Increasing in the last 30 days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5-F744-8EFD-411F5C5854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Decreasing in the last 30 days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5-F744-8EFD-411F5C5854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Plateauing in the last 30 days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5-F744-8EFD-411F5C5854C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 - We have not had any new cases in the last 30 days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5-F744-8EFD-411F5C5854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070617637002069E-3"/>
          <c:y val="0.68417228182682543"/>
          <c:w val="0.97941536167011956"/>
          <c:h val="0.28150895122157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D9-A64D-89E4-DCE0A28075F0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D9-A64D-89E4-DCE0A28075F0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D9-A64D-89E4-DCE0A28075F0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D9-A64D-89E4-DCE0A28075F0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D9-A64D-89E4-DCE0A28075F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0D9-A64D-89E4-DCE0A28075F0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D9-A64D-89E4-DCE0A28075F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0D9-A64D-89E4-DCE0A28075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20% - Yes</c:v>
                </c:pt>
                <c:pt idx="1">
                  <c:v>80%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D9-A64D-89E4-DCE0A28075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layout>
                <c:manualLayout>
                  <c:x val="-7.9028156278545703E-2"/>
                  <c:y val="0.226731602994070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2"/>
              <c:layout>
                <c:manualLayout>
                  <c:x val="9.1696518789930889E-2"/>
                  <c:y val="0.15239467288811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80-9241-A9BC-1ACB5BE8AD79}"/>
                </c:ext>
              </c:extLst>
            </c:dLbl>
            <c:dLbl>
              <c:idx val="3"/>
              <c:layout>
                <c:manualLayout>
                  <c:x val="1.5387794998302687E-2"/>
                  <c:y val="7.57194517351997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22% - In-Room Dining Only</c:v>
                </c:pt>
                <c:pt idx="1">
                  <c:v>52% - Socially Distanced Dining</c:v>
                </c:pt>
                <c:pt idx="2">
                  <c:v>21% - Other</c:v>
                </c:pt>
                <c:pt idx="3">
                  <c:v>5% - N/A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0.22</c:v>
                </c:pt>
                <c:pt idx="1">
                  <c:v>0.52</c:v>
                </c:pt>
                <c:pt idx="2">
                  <c:v>0.21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865422812619283"/>
          <c:y val="0.23319835020622423"/>
          <c:w val="0.40211593521129829"/>
          <c:h val="0.46330851500705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E-734B-B2E2-E92F183AB04A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E-734B-B2E2-E92F183AB04A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AE-734B-B2E2-E92F183AB04A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AE-734B-B2E2-E92F183AB04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AE-734B-B2E2-E92F183AB04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AE-734B-B2E2-E92F183AB04A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AE-734B-B2E2-E92F183AB0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BAE-734B-B2E2-E92F183AB0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26% - Yes</c:v>
                </c:pt>
                <c:pt idx="1">
                  <c:v>74%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AE-734B-B2E2-E92F183AB0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9588604995804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it decreased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it increased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it stayed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D-754D-93BF-8415FFE90A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 term decrease due to COVID positive staff members under quarantine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D-754D-93BF-8415FFE90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4022104379809663"/>
          <c:w val="0.99937965828043118"/>
          <c:h val="0.359778956201903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2785883907368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OT decreased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OT increased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OT stayed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D-754D-93BF-8415FFE90A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 term decrease due to COVID positive staff members under quarantine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D-754D-93BF-8415FFE90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1301015944435522"/>
          <c:w val="0.99937965828043118"/>
          <c:h val="0.38698984055564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A79556-4F82-4335-8D10-25761C0193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8489B-3B62-4BBA-865E-FAE18ACFE7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E2B4D43-C27F-42C4-8324-8228263480B9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D9DA8BE-9DEF-4DCF-AA01-A4D0D54922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FCB23F-B9F0-4E84-85F4-4E305C53F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632FD-C4A0-4FAB-BABF-E39166F3C2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5DB99-8D48-4662-AFAE-6A0D679CF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B56946-2FC7-4C22-B4C0-2257EF6F6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5C309604-5CFB-49F3-B201-4853EA5D4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B7E3FC8-FBD2-490C-878B-82E86A70A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04DEE7A8-BCE7-4B6C-81F3-62CDF3FF22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05521C-DC73-435C-BD07-C3A100542A2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90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62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947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13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06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43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0331E-EC39-4F53-B6F8-DBCB75592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EA5C6-8D7F-4A81-B1F3-87DC00BC12B8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E8954-EB59-491D-B1FA-CFA3F9C8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7A1E9-EA77-46C8-B843-AE69AF98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C6B3-290C-4D91-ABEC-3D1A39156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76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3D202-FD3D-4E54-899B-948C1BC8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3001-0C48-4827-A1FC-19C5AC4B07D5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E6839-A5E1-4BCD-9FBC-416F978C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11430-5DD7-440F-9ED4-6C95F1B8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0C71-4B1D-4E39-8E13-5F92496D8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08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B8D60-5CE7-4BD3-8020-D08C607F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C1F7-1503-475B-8407-158861790203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DCC5B-984E-4164-8CF8-29197CEB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1BC6-A22A-48BB-8AEC-35936DF3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5278-A5D3-44D4-A37C-D3DF64E0A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83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2676D-1D36-4DE7-8653-90AF1B51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6AC5-C27D-46E1-9A93-6691330CE866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DD809-4046-4414-92DF-D32EE7CC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D11CF-33EF-4BF8-92B3-4D39D49A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7472-9931-43AC-9313-2BB3146E8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1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3FDD-B307-4B6E-B0E5-D26F5F96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C4FB-14FB-48AE-9BAC-D2AE2F9DEA5C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0759-2053-444C-9035-FD0479988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A34B7-875F-4E0B-8677-F71D82A3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868A-3171-400C-BFE9-27F0D7F8A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24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CEAB01-CB25-4524-8F30-F9694168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071F-5577-4EC5-A0D5-1E8BE46A9B94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59D40E-8ABB-4896-B1B5-F206A4D4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21BC1B-38C6-488C-950A-43A00770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2A20-0E95-421E-8CBC-7C4F22B06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68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31EC50-58DA-41B5-BB5C-1F17AF8E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5860-F27A-4CF9-9D06-C4D3C3298AA1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A994F2-EFD8-4613-B5CE-6A5B213F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CB8520-9F62-46B1-94CC-A987380D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525C5-05C4-420E-B9F2-96A4D8F80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36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CF12F5-FCF3-4CAF-8A1C-409CBABC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C9CA-78F0-4C9F-91BF-0804D48474E0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C7383F-2488-429D-8FDA-DFBA9FAE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21B8A1-0CA5-453A-A0A4-7DF3A47B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EA0B-C061-4262-A021-835921174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48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918859-0906-4D2D-866B-54964B40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E7D06-BEE0-4149-AE6D-DAC583899850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73B6E0-9261-4E86-83BF-6EDEB15E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449C8B-D0D5-4FAA-989E-83C86AF9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2ACE-68C4-4200-8E39-2D29CA695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04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E730DE-3909-4020-8AAB-8A9A3D54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B159-451B-47B7-98CE-CA2100E1F09A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1EEDB7-3CB5-4E14-B337-745D90E6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B7C911-369E-424B-B757-272547F1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57AB-84A4-4B73-B3BE-7D3901092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03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DDB203-783D-4B1C-B311-AEFD0950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871E-F41E-473C-97D0-F95D053D1F89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F9546C-9921-4587-A0CE-4E39CF0C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1AC5FD-6E2E-48BC-8A6C-1411A62D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481E-287F-40E4-A005-EDC62E7AB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8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2CD5C44-8922-4655-9AD4-AB5E95F351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09FA94-891E-46BB-BB15-612AD2DBCE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04DDD-D856-4A75-89E7-8AFE4F255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076D84-E0EC-4F6A-B530-45479FE9EAC7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9D14F-91CB-49D0-9467-C43C3E96E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A62BF-9433-4CEF-9B9A-2D9F89866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7B1228-3578-45D9-9084-522A031CE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ke, table, fabric, person&#10;&#10;Description automatically generated">
            <a:extLst>
              <a:ext uri="{FF2B5EF4-FFF2-40B4-BE49-F238E27FC236}">
                <a16:creationId xmlns:a16="http://schemas.microsoft.com/office/drawing/2014/main" id="{A6376607-722E-4B40-8A65-2BB109A170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980A7245-BC7F-406C-AEFD-ECBA74A190DE}"/>
              </a:ext>
            </a:extLst>
          </p:cNvPr>
          <p:cNvSpPr/>
          <p:nvPr/>
        </p:nvSpPr>
        <p:spPr>
          <a:xfrm>
            <a:off x="0" y="6400800"/>
            <a:ext cx="12192000" cy="334963"/>
          </a:xfrm>
          <a:prstGeom prst="rect">
            <a:avLst/>
          </a:prstGeom>
          <a:solidFill>
            <a:srgbClr val="4F97CF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338" name="TextBox 11">
            <a:extLst>
              <a:ext uri="{FF2B5EF4-FFF2-40B4-BE49-F238E27FC236}">
                <a16:creationId xmlns:a16="http://schemas.microsoft.com/office/drawing/2014/main" id="{F097B96F-A6E9-4232-BCF0-B78F57BD2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6400800"/>
            <a:ext cx="8429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chemeClr val="bg1"/>
                </a:solidFill>
              </a:rPr>
              <a:t>Experts in foodservice management and food safety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D99D96-77DF-4AED-8ADD-08FB183DC04E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4340" name="Picture 19">
            <a:extLst>
              <a:ext uri="{FF2B5EF4-FFF2-40B4-BE49-F238E27FC236}">
                <a16:creationId xmlns:a16="http://schemas.microsoft.com/office/drawing/2014/main" id="{241BE974-CB09-4037-9471-542318E6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525"/>
            <a:ext cx="2592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itle 1">
            <a:extLst>
              <a:ext uri="{FF2B5EF4-FFF2-40B4-BE49-F238E27FC236}">
                <a16:creationId xmlns:a16="http://schemas.microsoft.com/office/drawing/2014/main" id="{6518177B-17B8-4705-BF0B-5EA34A44F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10363200" cy="1470025"/>
          </a:xfrm>
        </p:spPr>
        <p:txBody>
          <a:bodyPr/>
          <a:lstStyle/>
          <a:p>
            <a: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ANFP COVID-19</a:t>
            </a:r>
            <a:b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Results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894B99-98D4-DA4B-8DDC-0D137882C6E0}"/>
              </a:ext>
            </a:extLst>
          </p:cNvPr>
          <p:cNvSpPr txBox="1">
            <a:spLocks/>
          </p:cNvSpPr>
          <p:nvPr/>
        </p:nvSpPr>
        <p:spPr bwMode="auto">
          <a:xfrm>
            <a:off x="914400" y="3889995"/>
            <a:ext cx="10363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800" dirty="0">
                <a:solidFill>
                  <a:srgbClr val="EC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Foodservice Facilities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C4F2606C-521C-9444-9DC2-EC2B5A787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2807" y="6414293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© 2020 ANFP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foodservice staffing levels change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350238"/>
              </p:ext>
            </p:extLst>
          </p:nvPr>
        </p:nvGraphicFramePr>
        <p:xfrm>
          <a:off x="300038" y="1143000"/>
          <a:ext cx="115871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A22461D4-04C3-F24A-9A58-8F97D8657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81119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foodservice overtime hours change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172908"/>
              </p:ext>
            </p:extLst>
          </p:nvPr>
        </p:nvGraphicFramePr>
        <p:xfrm>
          <a:off x="300038" y="1143000"/>
          <a:ext cx="115871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BB333DC5-986B-6B47-9B67-430EF3BA2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14463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Has your room tray delivery responsibility changed in your facility due to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787893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4690C86F-0800-8B49-9E62-C8D8A44F7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984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Have you experienced challenges maintaining social distancing between foodservice staff due to inadequate space in your kitchen/dining areas?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B9CBFC7-6F0F-914F-BB1F-218E3B294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459561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A7EF933C-2AD3-1641-9FC7-E7CD40625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191327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If you had dietary staff that worked in multiple care communities, were they allowed to continue to work in your community during the pandemic?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73FD4F8-CC3B-7043-B8C0-E9A70CFF1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684266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72013583-5DF8-9A49-B9EE-9E855025A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10261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Does your facility require foodservice staff to quarantine for the following?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041949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D58933D5-5445-5C45-908A-58F3D42C7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045236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Has your facility instituted required COVID-19 testing for foodservice staff?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FC5F408-5260-CB4F-AEE9-AFDE95DBA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7076144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B4CD928C-B345-904A-B399-06C520399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61100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If a foodservice staff member is diagnosed with COVID-19, what are your facility’s return-to-work practices? (Check all that apply)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7BDEA7-E0E5-034B-94F2-B96895845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766479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1338C2C4-5D6C-B94F-972D-A925D9B27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076548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Was your consultant dietitian allowed to come into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your building during the pandemic?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471528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0CE1FFAC-DB70-A94A-B98E-8E128265C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92595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Has your foodservice operation been affected by food item and/or supply shortages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568070"/>
              </p:ext>
            </p:extLst>
          </p:nvPr>
        </p:nvGraphicFramePr>
        <p:xfrm>
          <a:off x="300038" y="1066800"/>
          <a:ext cx="11587162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C4E98F3F-19C5-6048-BC03-174988AEB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28117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COVID-19 Membership Survey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389AA01-0BC1-834B-A1EE-F7F6D8C2B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1219200"/>
            <a:ext cx="1143476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ANFP conducted a survey in October 2020 delving into the effects COVID-19 has had and continues to have on ANFP members’ work environment.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The following report provides data points specific to other foodservice facilities outside of healthcare, acute care, schools, and correctional</a:t>
            </a:r>
            <a:r>
              <a:rPr lang="en-US" altLang="en-US" sz="32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DBAFFB92-C06D-954F-87BB-6F131F2F5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Have your food and/or supply costs changed during the pandemic?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675570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49C1F384-128D-9848-92C7-759650E1E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459061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Have your retail operations (bistros, cafés, cafeterias, meals out of house, etc.) been impacted negatively by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897787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3953E87A-5579-1647-9B85-EA6B5C6F7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107991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As a result of COVID-19, do you anticipate your retail area operations will change in the next 1-2 years? 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360479"/>
              </p:ext>
            </p:extLst>
          </p:nvPr>
        </p:nvGraphicFramePr>
        <p:xfrm>
          <a:off x="302419" y="1247361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87665A3F-F834-D645-BE12-5F1CE40F8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53729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staffing levels will change in the next 1-2 years?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F9A42F3-49C6-6141-8395-D74CA1CDC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860187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ABE08938-4486-D34B-9E5D-FB3701160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72769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foodservice department budget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will change in the next 1-2 years?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06C8097-1EBC-2549-AB6E-C8A73D16A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341187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1AA3407C-AFE5-164A-B760-EB4EFD23B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53565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facility move to using paper products during the pandemic?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9600A5-5DBC-554E-8AEA-997653B90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332967"/>
              </p:ext>
            </p:extLst>
          </p:nvPr>
        </p:nvGraphicFramePr>
        <p:xfrm>
          <a:off x="300038" y="1028700"/>
          <a:ext cx="11663362" cy="569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C14C9693-9B37-204F-925F-30C8BC33D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92179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How often is your facility disinfecting “high touch areas”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such as light switches, doorknobs, etc.?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C70FD2-EE24-DB41-8919-FA714DB71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038544"/>
              </p:ext>
            </p:extLst>
          </p:nvPr>
        </p:nvGraphicFramePr>
        <p:xfrm>
          <a:off x="152400" y="1143000"/>
          <a:ext cx="1196339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BBFE891B-FBBC-6744-B0D2-E0C47DB5A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25177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How do foodservice staff use PPE during their shift?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C70FD2-EE24-DB41-8919-FA714DB71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697530"/>
              </p:ext>
            </p:extLst>
          </p:nvPr>
        </p:nvGraphicFramePr>
        <p:xfrm>
          <a:off x="685800" y="1289540"/>
          <a:ext cx="1082039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846C06B9-0432-1F42-A0E8-78ECEC001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07168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Are resident/patient COVID-19 positive cases…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DCD340-43FF-1047-BF95-7F756F043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069913"/>
              </p:ext>
            </p:extLst>
          </p:nvPr>
        </p:nvGraphicFramePr>
        <p:xfrm>
          <a:off x="300038" y="1077936"/>
          <a:ext cx="11587162" cy="566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1F39A1CF-87B0-5244-91CA-DC707469C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79441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Have any foodservice staff been diagnosed with COVID-19 in the last 30 days?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4875B3-E7C2-AD49-9C16-590950576A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763347"/>
              </p:ext>
            </p:extLst>
          </p:nvPr>
        </p:nvGraphicFramePr>
        <p:xfrm>
          <a:off x="5080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7B482F6D-EB99-C74E-9752-9A2E17066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2339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What are your current dining practices?</a:t>
            </a:r>
            <a:endParaRPr lang="en-US" altLang="en-US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196055"/>
              </p:ext>
            </p:extLst>
          </p:nvPr>
        </p:nvGraphicFramePr>
        <p:xfrm>
          <a:off x="33338" y="1295400"/>
          <a:ext cx="12125324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F1FDC234-EC75-DE49-97FD-54489DEF0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7959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facility will move to less restricted dining patterns in the next 60 days?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98A938B-F300-524E-BD5A-B9AD091D3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2008755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C8775045-CBA5-984C-B875-524738FB2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82034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519</Words>
  <Application>Microsoft Macintosh PowerPoint</Application>
  <PresentationFormat>Widescreen</PresentationFormat>
  <Paragraphs>94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ANFP COVID-19 Survey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Update</dc:title>
  <dc:creator>Brad Rysz</dc:creator>
  <cp:lastModifiedBy>Emily Harris</cp:lastModifiedBy>
  <cp:revision>142</cp:revision>
  <dcterms:created xsi:type="dcterms:W3CDTF">2015-02-26T19:18:42Z</dcterms:created>
  <dcterms:modified xsi:type="dcterms:W3CDTF">2020-11-13T15:28:09Z</dcterms:modified>
</cp:coreProperties>
</file>