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4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5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6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7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66" r:id="rId4"/>
    <p:sldId id="271" r:id="rId5"/>
    <p:sldId id="270" r:id="rId6"/>
    <p:sldId id="272" r:id="rId7"/>
    <p:sldId id="273" r:id="rId8"/>
    <p:sldId id="291" r:id="rId9"/>
    <p:sldId id="297" r:id="rId10"/>
    <p:sldId id="292" r:id="rId11"/>
    <p:sldId id="277" r:id="rId12"/>
    <p:sldId id="278" r:id="rId13"/>
    <p:sldId id="279" r:id="rId14"/>
    <p:sldId id="293" r:id="rId15"/>
    <p:sldId id="294" r:id="rId16"/>
    <p:sldId id="282" r:id="rId17"/>
    <p:sldId id="295" r:id="rId18"/>
    <p:sldId id="284" r:id="rId19"/>
    <p:sldId id="285" r:id="rId20"/>
    <p:sldId id="286" r:id="rId21"/>
    <p:sldId id="287" r:id="rId22"/>
    <p:sldId id="288" r:id="rId23"/>
    <p:sldId id="289" r:id="rId24"/>
    <p:sldId id="296" r:id="rId25"/>
    <p:sldId id="298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83C"/>
    <a:srgbClr val="8177B7"/>
    <a:srgbClr val="FFCA38"/>
    <a:srgbClr val="463E75"/>
    <a:srgbClr val="5A4F96"/>
    <a:srgbClr val="C1BCDC"/>
    <a:srgbClr val="DF7A07"/>
    <a:srgbClr val="F89728"/>
    <a:srgbClr val="FCCF9C"/>
    <a:srgbClr val="E6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966"/>
  </p:normalViewPr>
  <p:slideViewPr>
    <p:cSldViewPr>
      <p:cViewPr varScale="1">
        <p:scale>
          <a:sx n="107" d="100"/>
          <a:sy n="107" d="100"/>
        </p:scale>
        <p:origin x="17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41602823295736"/>
          <c:y val="0"/>
          <c:w val="0.49323712492019578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of Facility</c:v>
                </c:pt>
              </c:strCache>
            </c:strRef>
          </c:tx>
          <c:spPr>
            <a:solidFill>
              <a:srgbClr val="EC1C24"/>
            </a:solidFill>
          </c:spPr>
          <c:dPt>
            <c:idx val="0"/>
            <c:bubble3D val="0"/>
            <c:spPr>
              <a:solidFill>
                <a:srgbClr val="FFCA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658-F748-BBE0-207DEC589E30}"/>
              </c:ext>
            </c:extLst>
          </c:dPt>
          <c:dPt>
            <c:idx val="1"/>
            <c:bubble3D val="0"/>
            <c:spPr>
              <a:solidFill>
                <a:srgbClr val="F897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92-5D4D-92C6-2DAA686E5738}"/>
              </c:ext>
            </c:extLst>
          </c:dPt>
          <c:dPt>
            <c:idx val="2"/>
            <c:bubble3D val="0"/>
            <c:spPr>
              <a:solidFill>
                <a:srgbClr val="8177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92-5D4D-92C6-2DAA686E5738}"/>
              </c:ext>
            </c:extLst>
          </c:dPt>
          <c:dPt>
            <c:idx val="3"/>
            <c:bubble3D val="0"/>
            <c:spPr>
              <a:solidFill>
                <a:srgbClr val="94C9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92-5D4D-92C6-2DAA686E5738}"/>
              </c:ext>
            </c:extLst>
          </c:dPt>
          <c:dPt>
            <c:idx val="4"/>
            <c:bubble3D val="0"/>
            <c:spPr>
              <a:solidFill>
                <a:srgbClr val="FFCA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92-5D4D-92C6-2DAA686E5738}"/>
              </c:ext>
            </c:extLst>
          </c:dPt>
          <c:dPt>
            <c:idx val="5"/>
            <c:bubble3D val="0"/>
            <c:spPr>
              <a:solidFill>
                <a:srgbClr val="EC1C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B27-704B-8F1A-7B179D8872AC}"/>
              </c:ext>
            </c:extLst>
          </c:dPt>
          <c:dPt>
            <c:idx val="6"/>
            <c:bubble3D val="0"/>
            <c:spPr>
              <a:solidFill>
                <a:srgbClr val="F477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92-5D4D-92C6-2DAA686E5738}"/>
              </c:ext>
            </c:extLst>
          </c:dPt>
          <c:dPt>
            <c:idx val="7"/>
            <c:bubble3D val="0"/>
            <c:spPr>
              <a:solidFill>
                <a:srgbClr val="6CCA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092-5D4D-92C6-2DAA686E5738}"/>
              </c:ext>
            </c:extLst>
          </c:dPt>
          <c:dLbls>
            <c:dLbl>
              <c:idx val="0"/>
              <c:layout>
                <c:manualLayout>
                  <c:x val="-0.109213485138682"/>
                  <c:y val="0.214830333708286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58-F748-BBE0-207DEC589E30}"/>
                </c:ext>
              </c:extLst>
            </c:dLbl>
            <c:dLbl>
              <c:idx val="1"/>
              <c:layout>
                <c:manualLayout>
                  <c:x val="-6.8747428530893259E-2"/>
                  <c:y val="-4.13033370828646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92-5D4D-92C6-2DAA686E57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0.27</c:v>
                </c:pt>
                <c:pt idx="1">
                  <c:v>0.04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2-5D4D-92C6-2DAA686E5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7567567567567571E-3"/>
          <c:y val="0.21502774653168355"/>
          <c:w val="0.41260791303114136"/>
          <c:h val="0.5699445069366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Correctional Facility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Correctional Facility</c:v>
                </c:pt>
              </c:strCache>
            </c:strRef>
          </c:tx>
          <c:dPt>
            <c:idx val="0"/>
            <c:bubble3D val="0"/>
            <c:spPr>
              <a:solidFill>
                <a:srgbClr val="FCCF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DF7A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AD5F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29% - In-Room Dining Only</c:v>
                </c:pt>
                <c:pt idx="1">
                  <c:v>29% - Socially Distanced Dining</c:v>
                </c:pt>
                <c:pt idx="2">
                  <c:v>14% - Other</c:v>
                </c:pt>
                <c:pt idx="3">
                  <c:v>29% - N/A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0.28999999999999998</c:v>
                </c:pt>
                <c:pt idx="2">
                  <c:v>0.14000000000000001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Other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dPt>
            <c:idx val="0"/>
            <c:bubble3D val="0"/>
            <c:spPr>
              <a:solidFill>
                <a:srgbClr val="C1BC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8177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5A4F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463E7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463E7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1600">
                        <a:solidFill>
                          <a:srgbClr val="463E75"/>
                        </a:solidFill>
                      </a:rPr>
                      <a:pPr>
                        <a:defRPr sz="1600">
                          <a:solidFill>
                            <a:srgbClr val="463E75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463E7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3"/>
              <c:layout>
                <c:manualLayout>
                  <c:x val="3.554541987583594E-2"/>
                  <c:y val="0.100499044762261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22% - In-Room Dining Only</c:v>
                </c:pt>
                <c:pt idx="1">
                  <c:v>52% - Socially Distanced Dining</c:v>
                </c:pt>
                <c:pt idx="2">
                  <c:v>21% - Other</c:v>
                </c:pt>
                <c:pt idx="3">
                  <c:v>5% - N/A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0.52</c:v>
                </c:pt>
                <c:pt idx="2">
                  <c:v>0.21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School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dPt>
            <c:idx val="0"/>
            <c:bubble3D val="0"/>
            <c:spPr>
              <a:solidFill>
                <a:srgbClr val="FFE4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CA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760E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6.3060146482061222E-2"/>
                  <c:y val="9.69650106686304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16% - Yes</c:v>
                </c:pt>
                <c:pt idx="1">
                  <c:v>84%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Correctional</a:t>
            </a:r>
            <a:r>
              <a:rPr lang="en-US" baseline="0" dirty="0"/>
              <a:t> Facility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Correctional Facility</c:v>
                </c:pt>
              </c:strCache>
            </c:strRef>
          </c:tx>
          <c:dPt>
            <c:idx val="0"/>
            <c:bubble3D val="0"/>
            <c:spPr>
              <a:solidFill>
                <a:srgbClr val="FCCF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2042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0810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dLbl>
              <c:idx val="2"/>
              <c:layout>
                <c:manualLayout>
                  <c:x val="0.12587915699855712"/>
                  <c:y val="0.123066045315764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F-E945-96B2-7B6E7ACF9E4B}"/>
                </c:ext>
              </c:extLst>
            </c:dLbl>
            <c:dLbl>
              <c:idx val="3"/>
              <c:layout>
                <c:manualLayout>
                  <c:x val="2.7178867487007041E-2"/>
                  <c:y val="7.40511007552627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2E-8B4C-AD2B-B6211E2EA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17% - Yes</c:v>
                </c:pt>
                <c:pt idx="1">
                  <c:v>83%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0.17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Other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dPt>
            <c:idx val="0"/>
            <c:bubble3D val="0"/>
            <c:spPr>
              <a:solidFill>
                <a:srgbClr val="C1BC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8177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4A65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5A4F9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1600">
                        <a:solidFill>
                          <a:srgbClr val="5A4F96"/>
                        </a:solidFill>
                      </a:rPr>
                      <a:pPr>
                        <a:defRPr sz="1600">
                          <a:solidFill>
                            <a:srgbClr val="5A4F96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5A4F9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2"/>
              <c:layout>
                <c:manualLayout>
                  <c:x val="0.10389250331778356"/>
                  <c:y val="0.134632813755423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26% - Yes</c:v>
                </c:pt>
                <c:pt idx="1">
                  <c:v>74%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6391326084239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it decreased</c:v>
                </c:pt>
              </c:strCache>
            </c:strRef>
          </c:tx>
          <c:spPr>
            <a:solidFill>
              <a:srgbClr val="73B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0.42</c:v>
                </c:pt>
                <c:pt idx="1">
                  <c:v>0.14000000000000001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0.18</c:v>
                </c:pt>
                <c:pt idx="1">
                  <c:v>0.14000000000000001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it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0.36</c:v>
                </c:pt>
                <c:pt idx="1">
                  <c:v>0.56999999999999995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rgbClr val="0058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0.04</c:v>
                </c:pt>
                <c:pt idx="1">
                  <c:v>0.14000000000000001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8988090774367492"/>
          <c:w val="0.99937965828043118"/>
          <c:h val="0.21011909225632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3670237648865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OT decreased</c:v>
                </c:pt>
              </c:strCache>
            </c:strRef>
          </c:tx>
          <c:spPr>
            <a:solidFill>
              <a:srgbClr val="73B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0.08</c:v>
                </c:pt>
                <c:pt idx="1">
                  <c:v>0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0.37</c:v>
                </c:pt>
                <c:pt idx="1">
                  <c:v>0.56999999999999995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0.53</c:v>
                </c:pt>
                <c:pt idx="1">
                  <c:v>0.43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rgbClr val="0058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0.02</c:v>
                </c:pt>
                <c:pt idx="1">
                  <c:v>0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06458121306263"/>
          <c:w val="0.99937965828043118"/>
          <c:h val="0.25093541878693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9598060659084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the FS dept used to deliver trays to rooms, now nursing does this task</c:v>
                </c:pt>
              </c:strCache>
            </c:strRef>
          </c:tx>
          <c:spPr>
            <a:solidFill>
              <a:srgbClr val="73B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nursing staff delivers to COVID/quarantined units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0.02</c:v>
                </c:pt>
                <c:pt idx="1">
                  <c:v>0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the FS department still delivers trays to all rooms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0.33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3-374C-8E62-98F64B337A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nursing has always delivered trays</c:v>
                </c:pt>
              </c:strCache>
            </c:strRef>
          </c:tx>
          <c:spPr>
            <a:solidFill>
              <a:srgbClr val="0058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3-374C-8E62-98F64B337A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0.91</c:v>
                </c:pt>
                <c:pt idx="1">
                  <c:v>0.67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F3-374C-8E62-98F64B337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8635317258876676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School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dPt>
            <c:idx val="0"/>
            <c:bubble3D val="0"/>
            <c:spPr>
              <a:solidFill>
                <a:srgbClr val="FFE4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CA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760E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6.3060146482061222E-2"/>
                  <c:y val="9.69650106686304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57% - Yes</c:v>
                </c:pt>
                <c:pt idx="1">
                  <c:v>43%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Correctional</a:t>
            </a:r>
            <a:r>
              <a:rPr lang="en-US" baseline="0" dirty="0"/>
              <a:t> Facility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Correctional Facility</c:v>
                </c:pt>
              </c:strCache>
            </c:strRef>
          </c:tx>
          <c:spPr>
            <a:solidFill>
              <a:srgbClr val="F89728"/>
            </a:solidFill>
          </c:spPr>
          <c:dPt>
            <c:idx val="0"/>
            <c:bubble3D val="0"/>
            <c:spPr>
              <a:solidFill>
                <a:srgbClr val="FCCF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dLbl>
              <c:idx val="2"/>
              <c:layout>
                <c:manualLayout>
                  <c:x val="0.12587915699855712"/>
                  <c:y val="0.123066045315764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F-E945-96B2-7B6E7ACF9E4B}"/>
                </c:ext>
              </c:extLst>
            </c:dLbl>
            <c:dLbl>
              <c:idx val="3"/>
              <c:layout>
                <c:manualLayout>
                  <c:x val="2.7178867487007041E-2"/>
                  <c:y val="7.40511007552627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2E-8B4C-AD2B-B6211E2EA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71% - Yes</c:v>
                </c:pt>
                <c:pt idx="1">
                  <c:v>29%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7732473636141E-2"/>
          <c:y val="1.629467101603534E-2"/>
          <c:w val="0.9421525952970865"/>
          <c:h val="0.67346071037892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for all residents/patients</c:v>
                </c:pt>
              </c:strCache>
            </c:strRef>
          </c:tx>
          <c:spPr>
            <a:solidFill>
              <a:srgbClr val="73B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0.78</c:v>
                </c:pt>
                <c:pt idx="1">
                  <c:v>0.33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A-2645-9D49-161E9409E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for COVID-19 positive or quarantined residents/patients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0.02</c:v>
                </c:pt>
                <c:pt idx="1">
                  <c:v>0.5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A-2645-9D49-161E9409E4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did use disposable products for a time, but have returned to using our normal dishware for all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0.12</c:v>
                </c:pt>
                <c:pt idx="1">
                  <c:v>0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A-2645-9D49-161E9409E4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all residents/patients continued to be served using our normal dishware</c:v>
                </c:pt>
              </c:strCache>
            </c:strRef>
          </c:tx>
          <c:spPr>
            <a:solidFill>
              <a:srgbClr val="0058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0.08</c:v>
                </c:pt>
                <c:pt idx="1">
                  <c:v>0.17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0-DB42-82B4-103B07317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82297917110079E-2"/>
          <c:y val="0.78431602335671413"/>
          <c:w val="0.96533085332620361"/>
          <c:h val="0.211006870882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Other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dPt>
            <c:idx val="0"/>
            <c:bubble3D val="0"/>
            <c:spPr>
              <a:solidFill>
                <a:srgbClr val="C1BC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8177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4A65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5A4F9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1600">
                        <a:solidFill>
                          <a:srgbClr val="5A4F96"/>
                        </a:solidFill>
                      </a:rPr>
                      <a:pPr>
                        <a:defRPr sz="1600">
                          <a:solidFill>
                            <a:srgbClr val="5A4F96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5A4F9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2"/>
              <c:layout>
                <c:manualLayout>
                  <c:x val="0.10389250331778356"/>
                  <c:y val="0.134632813755423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38% - Yes</c:v>
                </c:pt>
                <c:pt idx="1">
                  <c:v>62%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School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dPt>
            <c:idx val="0"/>
            <c:bubble3D val="0"/>
            <c:spPr>
              <a:solidFill>
                <a:srgbClr val="FFE4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CA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760E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2BA6BC-07EC-4F4D-A966-0CBFBFF0B794}" type="VALU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6.3060146482061222E-2"/>
                  <c:y val="9.69650106686304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58% - Yes</c:v>
                </c:pt>
                <c:pt idx="1">
                  <c:v>42%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Other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dPt>
            <c:idx val="0"/>
            <c:bubble3D val="0"/>
            <c:spPr>
              <a:solidFill>
                <a:srgbClr val="C1BC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8177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4A65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rgbClr val="5A4F96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2"/>
              <c:layout>
                <c:manualLayout>
                  <c:x val="0.10389250331778356"/>
                  <c:y val="0.134632813755423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57% - Yes</c:v>
                </c:pt>
                <c:pt idx="1">
                  <c:v>43%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3031957264428E-2"/>
          <c:y val="6.8231080489938756E-2"/>
          <c:w val="0.94315342070130503"/>
          <c:h val="0.62375838436862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Close contact with a known or suspected COVID-19 case</c:v>
                </c:pt>
              </c:strCache>
            </c:strRef>
          </c:tx>
          <c:spPr>
            <a:solidFill>
              <a:srgbClr val="73B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0.98</c:v>
                </c:pt>
                <c:pt idx="1">
                  <c:v>0.83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Indirect exposure to a known or suspected COVID-19 case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0.48</c:v>
                </c:pt>
                <c:pt idx="1">
                  <c:v>0.33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to a COVID-19 hot spot in the US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0.48</c:v>
                </c:pt>
                <c:pt idx="1">
                  <c:v>0.5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Any travel in the US</c:v>
                </c:pt>
              </c:strCache>
            </c:strRef>
          </c:tx>
          <c:spPr>
            <a:solidFill>
              <a:srgbClr val="0058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0.26</c:v>
                </c:pt>
                <c:pt idx="1">
                  <c:v>0.5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6-4C4E-B8FE-B7D4FF2543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Travel to a COVID-19 hot spot outside the 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0.35</c:v>
                </c:pt>
                <c:pt idx="1">
                  <c:v>0.5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36-4C4E-B8FE-B7D4FF25433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Any travel outside the US</c:v>
                </c:pt>
              </c:strCache>
            </c:strRef>
          </c:tx>
          <c:spPr>
            <a:solidFill>
              <a:srgbClr val="FF2F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0.37</c:v>
                </c:pt>
                <c:pt idx="1">
                  <c:v>0.67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36-4C4E-B8FE-B7D4FF2543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School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dPt>
            <c:idx val="0"/>
            <c:bubble3D val="0"/>
            <c:spPr>
              <a:solidFill>
                <a:srgbClr val="FFE4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CA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E6A8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8% - Yes, routine testing is required on a weekly or more frequent basis</c:v>
                </c:pt>
                <c:pt idx="1">
                  <c:v>6% - Yes, routine testing is required less frequently than weekly</c:v>
                </c:pt>
                <c:pt idx="2">
                  <c:v>86% - 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0.08</c:v>
                </c:pt>
                <c:pt idx="1">
                  <c:v>0.06</c:v>
                </c:pt>
                <c:pt idx="2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Correctional Facility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Correctional Facility</c:v>
                </c:pt>
              </c:strCache>
            </c:strRef>
          </c:tx>
          <c:dPt>
            <c:idx val="0"/>
            <c:bubble3D val="0"/>
            <c:spPr>
              <a:solidFill>
                <a:srgbClr val="FCCF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DF7A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0810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8964649-6BEF-A94F-A77A-3744CF2F2BD7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1FF-E945-96B2-7B6E7ACF9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0% - Yes, routine testing is required on a weekly or more frequent basis</c:v>
                </c:pt>
                <c:pt idx="1">
                  <c:v>0% - Yes, routine testing is required less frequently than weekly</c:v>
                </c:pt>
                <c:pt idx="2">
                  <c:v>100% - 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Other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dPt>
            <c:idx val="0"/>
            <c:bubble3D val="0"/>
            <c:spPr>
              <a:solidFill>
                <a:srgbClr val="C1BC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8177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5A4F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rgbClr val="463E75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16% - Yes, routine testing is required on a weekly or more frequent basis</c:v>
                </c:pt>
                <c:pt idx="1">
                  <c:v>12% - Yes, routine testing is required less frequently than weekly</c:v>
                </c:pt>
                <c:pt idx="2">
                  <c:v>72% - 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0.12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177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 must obtain 2 negative COVID-19 test results before returning</c:v>
                </c:pt>
                <c:pt idx="1">
                  <c:v>They must be symptom-free for 72 hours before returning</c:v>
                </c:pt>
                <c:pt idx="2">
                  <c:v>We have a mandatory time they must remain off the job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</c:v>
                </c:pt>
                <c:pt idx="1">
                  <c:v>0.32</c:v>
                </c:pt>
                <c:pt idx="2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Correctional Facility</c:v>
                </c:pt>
              </c:strCache>
            </c:strRef>
          </c:tx>
          <c:spPr>
            <a:solidFill>
              <a:srgbClr val="F897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 must obtain 2 negative COVID-19 test results before returning</c:v>
                </c:pt>
                <c:pt idx="1">
                  <c:v>They must be symptom-free for 72 hours before returning</c:v>
                </c:pt>
                <c:pt idx="2">
                  <c:v>We have a mandatory time they must remain off the job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0.56999999999999995</c:v>
                </c:pt>
                <c:pt idx="2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DE-E147-9E0E-D54681F6AE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School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 must obtain 2 negative COVID-19 test results before returning</c:v>
                </c:pt>
                <c:pt idx="1">
                  <c:v>They must be symptom-free for 72 hours before returning</c:v>
                </c:pt>
                <c:pt idx="2">
                  <c:v>We have a mandatory time they must remain off the job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0.35</c:v>
                </c:pt>
                <c:pt idx="1">
                  <c:v>0.35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DE-E147-9E0E-D54681F6AE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32061216"/>
        <c:axId val="1150707344"/>
      </c:barChart>
      <c:catAx>
        <c:axId val="163206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524252650236892E-2"/>
          <c:y val="0.69060095936283827"/>
          <c:w val="0.85801291883969044"/>
          <c:h val="0.11512000758941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73B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0.15</c:v>
                </c:pt>
                <c:pt idx="1">
                  <c:v>0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dietitian worked their contracted hours offsite and collaborated with staff weekly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0.02</c:v>
                </c:pt>
                <c:pt idx="1">
                  <c:v>0.2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dietitian was on call and consulted with staff when needed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</c:v>
                </c:pt>
                <c:pt idx="1">
                  <c:v>0.2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foodservice staff worked with nursing staff to complete clinical assessments without dietitian input</c:v>
                </c:pt>
              </c:strCache>
            </c:strRef>
          </c:tx>
          <c:spPr>
            <a:solidFill>
              <a:srgbClr val="0058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0.02</c:v>
                </c:pt>
                <c:pt idx="1">
                  <c:v>0.2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use a consultant dietitian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0.8</c:v>
                </c:pt>
                <c:pt idx="1">
                  <c:v>0.4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2190088218139392"/>
          <c:w val="0.98698999806855192"/>
          <c:h val="0.27809911781860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we experienced both food item and supply shortages and it is still an issue</c:v>
                </c:pt>
              </c:strCache>
            </c:strRef>
          </c:tx>
          <c:spPr>
            <a:solidFill>
              <a:srgbClr val="73B8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3B8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1C6-654F-A90B-BA32E6F7E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0.51</c:v>
                </c:pt>
                <c:pt idx="1">
                  <c:v>0.33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we experienced both food item and supply shortages, but it has improved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0.23</c:v>
                </c:pt>
                <c:pt idx="1">
                  <c:v>0.33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experienced food item shortages, but not supply shortages, and it is still an issue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0.02</c:v>
                </c:pt>
                <c:pt idx="1">
                  <c:v>0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Yes, we experienced food item shortages, but not supply shortages, but it has improved</c:v>
                </c:pt>
              </c:strCache>
            </c:strRef>
          </c:tx>
          <c:spPr>
            <a:solidFill>
              <a:srgbClr val="0058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Yes, we experienced supply shortages, but not food item shortages, and it is still an issue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0.02</c:v>
                </c:pt>
                <c:pt idx="1">
                  <c:v>0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0-4840-B20C-9C7A167130B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Yes, we experienced supply shortages, but not food item shortages, but it has improved</c:v>
                </c:pt>
              </c:strCache>
            </c:strRef>
          </c:tx>
          <c:spPr>
            <a:solidFill>
              <a:srgbClr val="FF2F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0.06</c:v>
                </c:pt>
                <c:pt idx="1">
                  <c:v>0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05-194D-AD79-A97996A2630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No, we did not experience significant food item or supply shortages</c:v>
                </c:pt>
              </c:strCache>
            </c:strRef>
          </c:tx>
          <c:spPr>
            <a:solidFill>
              <a:srgbClr val="008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0.15</c:v>
                </c:pt>
                <c:pt idx="1">
                  <c:v>0.33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05-194D-AD79-A97996A263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69412310440361624"/>
          <c:w val="0.96680636725368996"/>
          <c:h val="0.30587689559638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Each Shift</c:v>
                </c:pt>
              </c:strCache>
            </c:strRef>
          </c:tx>
          <c:spPr>
            <a:solidFill>
              <a:srgbClr val="73B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0.67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Every 1-2 Hours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0.49</c:v>
                </c:pt>
                <c:pt idx="1">
                  <c:v>0.33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9-D141-B393-6AA20EA55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 Use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0.18</c:v>
                </c:pt>
                <c:pt idx="1">
                  <c:v>0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9-D141-B393-6AA20EA55F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Daily</c:v>
                </c:pt>
              </c:strCache>
            </c:strRef>
          </c:tx>
          <c:spPr>
            <a:solidFill>
              <a:srgbClr val="0058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0.22</c:v>
                </c:pt>
                <c:pt idx="1">
                  <c:v>0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9-D141-B393-6AA20EA55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41047506658487"/>
          <c:y val="0.95215583070660692"/>
          <c:w val="0.79044820805591343"/>
          <c:h val="4.78441692933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both food and supply costs have risen</c:v>
                </c:pt>
              </c:strCache>
            </c:strRef>
          </c:tx>
          <c:spPr>
            <a:solidFill>
              <a:srgbClr val="73B8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3B8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019-644E-BEF5-C03CD3D93DC6}"/>
              </c:ext>
            </c:extLst>
          </c:dPt>
          <c:dPt>
            <c:idx val="1"/>
            <c:invertIfNegative val="0"/>
            <c:bubble3D val="0"/>
            <c:spPr>
              <a:solidFill>
                <a:srgbClr val="73B8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9-644E-BEF5-C03CD3D93DC6}"/>
              </c:ext>
            </c:extLst>
          </c:dPt>
          <c:dPt>
            <c:idx val="2"/>
            <c:invertIfNegative val="0"/>
            <c:bubble3D val="0"/>
            <c:spPr>
              <a:solidFill>
                <a:srgbClr val="73B8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19-644E-BEF5-C03CD3D93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0.81</c:v>
                </c:pt>
                <c:pt idx="1">
                  <c:v>0.67</c:v>
                </c:pt>
                <c:pt idx="2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food costs have risen, but supply costs remain about the same</c:v>
                </c:pt>
              </c:strCache>
            </c:strRef>
          </c:tx>
          <c:spPr>
            <a:solidFill>
              <a:srgbClr val="FF2600">
                <a:alpha val="9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</c:v>
                </c:pt>
                <c:pt idx="1">
                  <c:v>0.17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food costs have remained about the same, but supply costs have risen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0.02</c:v>
                </c:pt>
                <c:pt idx="1">
                  <c:v>0.17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 and supply costs have both remained about the same</c:v>
                </c:pt>
              </c:strCache>
            </c:strRef>
          </c:tx>
          <c:spPr>
            <a:solidFill>
              <a:srgbClr val="0058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0.17</c:v>
                </c:pt>
                <c:pt idx="1">
                  <c:v>0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73578977107028287"/>
          <c:w val="0.9339251492298114"/>
          <c:h val="0.23528470399533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our retail operations are currently shut down</c:v>
                </c:pt>
              </c:strCache>
            </c:strRef>
          </c:tx>
          <c:spPr>
            <a:solidFill>
              <a:srgbClr val="73B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0.2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our retail operations were shut down, but have resumed in a limited capacity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0.18</c:v>
                </c:pt>
                <c:pt idx="1">
                  <c:v>0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our retail operations continued throughout the pandemic with some modifications to service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0.16</c:v>
                </c:pt>
                <c:pt idx="1">
                  <c:v>0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rgbClr val="0058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0.42</c:v>
                </c:pt>
                <c:pt idx="1">
                  <c:v>0.8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70801199329250508"/>
          <c:w val="0.97336060374404021"/>
          <c:h val="0.29198800670749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will continue to restrict self-serve areas such as open salad/soup bars and self-serve buffets</c:v>
                </c:pt>
              </c:strCache>
            </c:strRef>
          </c:tx>
          <c:spPr>
            <a:solidFill>
              <a:srgbClr val="73B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0.34</c:v>
                </c:pt>
                <c:pt idx="1">
                  <c:v>0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 are planning more grab-n-go prepackaged items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</c:v>
                </c:pt>
                <c:pt idx="1">
                  <c:v>0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 are planning to implement a micro-market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0.06</c:v>
                </c:pt>
                <c:pt idx="1">
                  <c:v>0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 are encouraging touchless payments only</c:v>
                </c:pt>
              </c:strCache>
            </c:strRef>
          </c:tx>
          <c:spPr>
            <a:solidFill>
              <a:srgbClr val="0058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0.16</c:v>
                </c:pt>
                <c:pt idx="1">
                  <c:v>0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0.48</c:v>
                </c:pt>
                <c:pt idx="1">
                  <c:v>1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3-DA42-AE58-8338C53BF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3578977107028287"/>
          <c:w val="0.99912325382177258"/>
          <c:h val="0.26421022892971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School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dPt>
            <c:idx val="0"/>
            <c:bubble3D val="0"/>
            <c:spPr>
              <a:solidFill>
                <a:srgbClr val="FFE4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CA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E6A8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B6AAE1-6546-F24D-9882-A6A771AC1460}" type="VALU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31% - Yes, foodservice staffing will increase</c:v>
                </c:pt>
                <c:pt idx="1">
                  <c:v>16% - Yes, foodservice staffing will decrease	</c:v>
                </c:pt>
                <c:pt idx="2">
                  <c:v>53% - No, foodservice staffing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0.16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141564866069374E-2"/>
          <c:y val="0.76156730408698914"/>
          <c:w val="0.97656257342280994"/>
          <c:h val="0.22482725373614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Correctional Facility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Acute Care</c:v>
                </c:pt>
              </c:strCache>
            </c:strRef>
          </c:tx>
          <c:dPt>
            <c:idx val="0"/>
            <c:bubble3D val="0"/>
            <c:spPr>
              <a:solidFill>
                <a:srgbClr val="FCCF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DF7A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0810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29% - Yes, foodservice staffing will increase</c:v>
                </c:pt>
                <c:pt idx="1">
                  <c:v>0% - Yes, foodservice staffing will decrease </c:v>
                </c:pt>
                <c:pt idx="2">
                  <c:v>71% - No, foodservice staffing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886962878911175E-2"/>
          <c:y val="0.76156730408698914"/>
          <c:w val="0.95650772797488826"/>
          <c:h val="0.22482725373614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Other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Senior Living</c:v>
                </c:pt>
              </c:strCache>
            </c:strRef>
          </c:tx>
          <c:dPt>
            <c:idx val="0"/>
            <c:bubble3D val="0"/>
            <c:spPr>
              <a:solidFill>
                <a:srgbClr val="C1BC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8177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5A4F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rgbClr val="5A4F96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26% - Yes, foodservice staffing will increase</c:v>
                </c:pt>
                <c:pt idx="1">
                  <c:v>9% - Yes, foodservice staffing will decrease </c:v>
                </c:pt>
                <c:pt idx="2">
                  <c:v>65% - No, foodservice staffing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0.26</c:v>
                </c:pt>
                <c:pt idx="1">
                  <c:v>0.09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128218546842942E-2"/>
          <c:y val="0.74796186191011838"/>
          <c:w val="0.93887116711291252"/>
          <c:h val="0.23843269591301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School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dPt>
            <c:idx val="0"/>
            <c:bubble3D val="0"/>
            <c:spPr>
              <a:solidFill>
                <a:srgbClr val="FFE4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CA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E6A8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42457E-873D-0048-B551-A60957EA8DD2}" type="VALU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55% - Yes, foodservice budget will increase</c:v>
                </c:pt>
                <c:pt idx="1">
                  <c:v>21% - Yes, foodservice budget will decrease	</c:v>
                </c:pt>
                <c:pt idx="2">
                  <c:v>23% - No, foodservice budget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0.21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141564866069374E-2"/>
          <c:y val="0.76156730408698914"/>
          <c:w val="0.97656257342280994"/>
          <c:h val="0.22482725373614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Correctional Facility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Correctional Facility</c:v>
                </c:pt>
              </c:strCache>
            </c:strRef>
          </c:tx>
          <c:dPt>
            <c:idx val="0"/>
            <c:bubble3D val="0"/>
            <c:spPr>
              <a:solidFill>
                <a:srgbClr val="FCCF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DF7A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0810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40% - Yes, foodservice budget will increase</c:v>
                </c:pt>
                <c:pt idx="1">
                  <c:v>0% - Yes, foodservice budget will decrease </c:v>
                </c:pt>
                <c:pt idx="2">
                  <c:v>60% - No, foodservice budget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886962878911175E-2"/>
          <c:y val="0.76156730408698914"/>
          <c:w val="0.95650772797488826"/>
          <c:h val="0.22482725373614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Other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dPt>
            <c:idx val="0"/>
            <c:bubble3D val="0"/>
            <c:spPr>
              <a:solidFill>
                <a:srgbClr val="C1BC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8177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5A4F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rgbClr val="5A4F96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40% - Yes, foodservice budget will increase</c:v>
                </c:pt>
                <c:pt idx="1">
                  <c:v>16% - Yes, foodservice budget will decrease </c:v>
                </c:pt>
                <c:pt idx="2">
                  <c:v>43% - No, foodservice budget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0.16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128218546842942E-2"/>
          <c:y val="0.74796186191011838"/>
          <c:w val="0.93887116711291252"/>
          <c:h val="0.23843269591301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foodservice staff are required to wear masks and/or face shields during their entire shift</c:v>
                </c:pt>
              </c:strCache>
            </c:strRef>
          </c:tx>
          <c:spPr>
            <a:solidFill>
              <a:srgbClr val="73B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0.51</c:v>
                </c:pt>
                <c:pt idx="1">
                  <c:v>0.43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Facemasks are required when working in the kitchen but not face shields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0.35</c:v>
                </c:pt>
                <c:pt idx="1">
                  <c:v>0.28999999999999998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9-D141-B393-6AA20EA55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Facemasks with face shields are required when in direct contact with residents/patients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0.06</c:v>
                </c:pt>
                <c:pt idx="1">
                  <c:v>0.14000000000000001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9-D141-B393-6AA20EA55F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foodservice staff are required to wear masks or face shields when leaving the kitchen, but do not have to wear them in the kitchen</c:v>
                </c:pt>
              </c:strCache>
            </c:strRef>
          </c:tx>
          <c:spPr>
            <a:solidFill>
              <a:srgbClr val="0058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0.08</c:v>
                </c:pt>
                <c:pt idx="1">
                  <c:v>0.14000000000000001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9-D141-B393-6AA20EA55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93796059832488E-2"/>
          <c:y val="0.78131526117471606"/>
          <c:w val="0.92307732829445566"/>
          <c:h val="0.2052964796609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55196855494888E-2"/>
          <c:y val="2.8646391011631488E-2"/>
          <c:w val="0.93503400382924884"/>
          <c:h val="0.60163759055929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Increasing in the last 30 days</c:v>
                </c:pt>
              </c:strCache>
            </c:strRef>
          </c:tx>
          <c:spPr>
            <a:solidFill>
              <a:srgbClr val="73B8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0.28999999999999998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5-F744-8EFD-411F5C585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Decreasing in the last 30 days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0.12</c:v>
                </c:pt>
                <c:pt idx="1">
                  <c:v>0.14000000000000001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5-F744-8EFD-411F5C5854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Plateauing in the last 30 days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0.14000000000000001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5-F744-8EFD-411F5C5854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have not had any new cases in the last 30 days</c:v>
                </c:pt>
              </c:strCache>
            </c:strRef>
          </c:tx>
          <c:spPr>
            <a:solidFill>
              <a:srgbClr val="0058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School</c:v>
                </c:pt>
                <c:pt idx="1">
                  <c:v>Correctional Facility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0.41</c:v>
                </c:pt>
                <c:pt idx="1">
                  <c:v>0.43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5-F744-8EFD-411F5C5854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70617637002069E-3"/>
          <c:y val="0.76486750328243525"/>
          <c:w val="0.97941536167011956"/>
          <c:h val="0.16046611903815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School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dPt>
            <c:idx val="0"/>
            <c:bubble3D val="0"/>
            <c:spPr>
              <a:solidFill>
                <a:srgbClr val="FFE4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CA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760E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6.3060146482061222E-2"/>
                  <c:y val="9.69650106686304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14% - Yes</c:v>
                </c:pt>
                <c:pt idx="1">
                  <c:v>86%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Correctional Facility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Correctional Facility</c:v>
                </c:pt>
              </c:strCache>
            </c:strRef>
          </c:tx>
          <c:dPt>
            <c:idx val="0"/>
            <c:bubble3D val="0"/>
            <c:spPr>
              <a:solidFill>
                <a:srgbClr val="FCCF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2042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0810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dLbl>
              <c:idx val="2"/>
              <c:layout>
                <c:manualLayout>
                  <c:x val="0.12587915699855712"/>
                  <c:y val="0.123066045315764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F-E945-96B2-7B6E7ACF9E4B}"/>
                </c:ext>
              </c:extLst>
            </c:dLbl>
            <c:dLbl>
              <c:idx val="3"/>
              <c:layout>
                <c:manualLayout>
                  <c:x val="2.7178867487007041E-2"/>
                  <c:y val="7.40511007552627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2E-8B4C-AD2B-B6211E2EA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29% - Yes</c:v>
                </c:pt>
                <c:pt idx="1">
                  <c:v>77%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Other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177B7"/>
            </a:solidFill>
          </c:spPr>
          <c:dPt>
            <c:idx val="0"/>
            <c:bubble3D val="0"/>
            <c:spPr>
              <a:solidFill>
                <a:srgbClr val="C1BC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8177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8177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8177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5A4F9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1600">
                        <a:solidFill>
                          <a:srgbClr val="5A4F96"/>
                        </a:solidFill>
                      </a:rPr>
                      <a:pPr>
                        <a:defRPr sz="1600">
                          <a:solidFill>
                            <a:srgbClr val="5A4F96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5A4F9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2"/>
              <c:layout>
                <c:manualLayout>
                  <c:x val="0.10389250331778356"/>
                  <c:y val="0.134632813755423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20% - Yes</c:v>
                </c:pt>
                <c:pt idx="1">
                  <c:v>80%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School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dPt>
            <c:idx val="0"/>
            <c:bubble3D val="0"/>
            <c:spPr>
              <a:solidFill>
                <a:srgbClr val="FFE4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CA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E6A8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B38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0.20754387067000185"/>
                  <c:y val="9.69650222293641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8% - In-Room Dining Only</c:v>
                </c:pt>
                <c:pt idx="1">
                  <c:v>60% - Socially Distanced Dining</c:v>
                </c:pt>
                <c:pt idx="2">
                  <c:v>26% - Other</c:v>
                </c:pt>
                <c:pt idx="3">
                  <c:v>6% - N/A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0.08</c:v>
                </c:pt>
                <c:pt idx="1">
                  <c:v>0.6</c:v>
                </c:pt>
                <c:pt idx="2">
                  <c:v>0.26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A79556-4F82-4335-8D10-25761C0193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8489B-3B62-4BBA-865E-FAE18ACFE7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2B4D43-C27F-42C4-8324-8228263480B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D9DA8BE-9DEF-4DCF-AA01-A4D0D5492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FCB23F-B9F0-4E84-85F4-4E305C53F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632FD-C4A0-4FAB-BABF-E39166F3C2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5DB99-8D48-4662-AFAE-6A0D679CF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56946-2FC7-4C22-B4C0-2257EF6F6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C309604-5CFB-49F3-B201-4853EA5D4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B7E3FC8-FBD2-490C-878B-82E86A70A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4DEE7A8-BCE7-4B6C-81F3-62CDF3FF2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05521C-DC73-435C-BD07-C3A100542A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19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90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62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47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3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0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3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331E-EC39-4F53-B6F8-DBCB7559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A5C6-8D7F-4A81-B1F3-87DC00BC12B8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8954-EB59-491D-B1FA-CFA3F9C8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7A1E9-EA77-46C8-B843-AE69AF98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C6B3-290C-4D91-ABEC-3D1A39156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6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D202-FD3D-4E54-899B-948C1BC8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3001-0C48-4827-A1FC-19C5AC4B07D5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6839-A5E1-4BCD-9FBC-416F978C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1430-5DD7-440F-9ED4-6C95F1B8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0C71-4B1D-4E39-8E13-5F92496D8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8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8D60-5CE7-4BD3-8020-D08C607F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C1F7-1503-475B-8407-158861790203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CC5B-984E-4164-8CF8-29197CEB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1BC6-A22A-48BB-8AEC-35936DF3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5278-A5D3-44D4-A37C-D3DF64E0A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676D-1D36-4DE7-8653-90AF1B51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6AC5-C27D-46E1-9A93-6691330CE866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D809-4046-4414-92DF-D32EE7CC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11CF-33EF-4BF8-92B3-4D39D49A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7472-9931-43AC-9313-2BB3146E8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3FDD-B307-4B6E-B0E5-D26F5F96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C4FB-14FB-48AE-9BAC-D2AE2F9DEA5C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0759-2053-444C-9035-FD047998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A34B7-875F-4E0B-8677-F71D82A3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868A-3171-400C-BFE9-27F0D7F8A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2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CEAB01-CB25-4524-8F30-F9694168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071F-5577-4EC5-A0D5-1E8BE46A9B94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59D40E-8ABB-4896-B1B5-F206A4D4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1BC1B-38C6-488C-950A-43A00770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2A20-0E95-421E-8CBC-7C4F22B06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6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31EC50-58DA-41B5-BB5C-1F17AF8E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5860-F27A-4CF9-9D06-C4D3C3298AA1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A994F2-EFD8-4613-B5CE-6A5B213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CB8520-9F62-46B1-94CC-A987380D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25C5-05C4-420E-B9F2-96A4D8F80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CF12F5-FCF3-4CAF-8A1C-409CBAB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C9CA-78F0-4C9F-91BF-0804D48474E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C7383F-2488-429D-8FDA-DFBA9FAE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21B8A1-0CA5-453A-A0A4-7DF3A47B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EA0B-C061-4262-A021-835921174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8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18859-0906-4D2D-866B-54964B40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7D06-BEE0-4149-AE6D-DAC58389985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73B6E0-9261-4E86-83BF-6EDEB15E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449C8B-D0D5-4FAA-989E-83C86AF9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2ACE-68C4-4200-8E39-2D29CA695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4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730DE-3909-4020-8AAB-8A9A3D54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B159-451B-47B7-98CE-CA2100E1F09A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1EEDB7-3CB5-4E14-B337-745D90E6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B7C911-369E-424B-B757-272547F1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57AB-84A4-4B73-B3BE-7D3901092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DDB203-783D-4B1C-B311-AEFD0950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871E-F41E-473C-97D0-F95D053D1F8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9546C-9921-4587-A0CE-4E39CF0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1AC5FD-6E2E-48BC-8A6C-1411A62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481E-287F-40E4-A005-EDC62E7AB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2CD5C44-8922-4655-9AD4-AB5E95F35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09FA94-891E-46BB-BB15-612AD2DBC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04DDD-D856-4A75-89E7-8AFE4F255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076D84-E0EC-4F6A-B530-45479FE9EAC7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D14F-91CB-49D0-9467-C43C3E96E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A62BF-9433-4CEF-9B9A-2D9F8986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7B1228-3578-45D9-9084-522A031CE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table, fabric, person&#10;&#10;Description automatically generated">
            <a:extLst>
              <a:ext uri="{FF2B5EF4-FFF2-40B4-BE49-F238E27FC236}">
                <a16:creationId xmlns:a16="http://schemas.microsoft.com/office/drawing/2014/main" id="{A6376607-722E-4B40-8A65-2BB109A1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80A7245-BC7F-406C-AEFD-ECBA74A190DE}"/>
              </a:ext>
            </a:extLst>
          </p:cNvPr>
          <p:cNvSpPr/>
          <p:nvPr/>
        </p:nvSpPr>
        <p:spPr>
          <a:xfrm>
            <a:off x="0" y="6400800"/>
            <a:ext cx="12192000" cy="334963"/>
          </a:xfrm>
          <a:prstGeom prst="rect">
            <a:avLst/>
          </a:prstGeom>
          <a:solidFill>
            <a:srgbClr val="4F97CF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8" name="TextBox 11">
            <a:extLst>
              <a:ext uri="{FF2B5EF4-FFF2-40B4-BE49-F238E27FC236}">
                <a16:creationId xmlns:a16="http://schemas.microsoft.com/office/drawing/2014/main" id="{F097B96F-A6E9-4232-BCF0-B78F57BD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6400800"/>
            <a:ext cx="842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</a:rPr>
              <a:t>Experts in foodservice management and food 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99D96-77DF-4AED-8ADD-08FB183DC04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4340" name="Picture 19">
            <a:extLst>
              <a:ext uri="{FF2B5EF4-FFF2-40B4-BE49-F238E27FC236}">
                <a16:creationId xmlns:a16="http://schemas.microsoft.com/office/drawing/2014/main" id="{241BE974-CB09-4037-9471-542318E6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525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>
            <a:extLst>
              <a:ext uri="{FF2B5EF4-FFF2-40B4-BE49-F238E27FC236}">
                <a16:creationId xmlns:a16="http://schemas.microsoft.com/office/drawing/2014/main" id="{6518177B-17B8-4705-BF0B-5EA34A44F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10363200" cy="1470025"/>
          </a:xfrm>
        </p:spPr>
        <p:txBody>
          <a:bodyPr/>
          <a:lstStyle/>
          <a:p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ANFP COVID-19</a:t>
            </a:r>
            <a:b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Results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91760C6-59DA-7047-AD3B-ADF8ADCF9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9566" y="6400800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facility will move to less restricted dining patterns in the next 60 days?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85964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087538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571398"/>
              </p:ext>
            </p:extLst>
          </p:nvPr>
        </p:nvGraphicFramePr>
        <p:xfrm>
          <a:off x="80724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B3A5E0DA-547B-B948-A05A-833EB7B15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8203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staffing levels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408210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51FDB59F-C935-0B42-97AF-997EBB71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81119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overtime hours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277562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8C527F23-9857-FA44-BBFD-2073F6014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14463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Has your room tray delivery responsibility changed in your facility due to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736702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06E9C5DF-8D16-2145-B5FE-1CB1175E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984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you experienced challenges maintaining social distancing between foodservice staff due to inadequate space in your kitchen/dining areas?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306924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759302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833454"/>
              </p:ext>
            </p:extLst>
          </p:nvPr>
        </p:nvGraphicFramePr>
        <p:xfrm>
          <a:off x="7981271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9B5977B5-2DE5-9448-A3F0-44C193264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9132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If you had dietary staff that worked in multiple care communities, were they allowed to continue to work in your community during the pandemic?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438462"/>
              </p:ext>
            </p:extLst>
          </p:nvPr>
        </p:nvGraphicFramePr>
        <p:xfrm>
          <a:off x="1447800" y="10668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65572"/>
              </p:ext>
            </p:extLst>
          </p:nvPr>
        </p:nvGraphicFramePr>
        <p:xfrm>
          <a:off x="6599238" y="10795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59E48D37-7ABE-9546-A6FE-DBACF7826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0261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Does your facility require foodservice staff to quarantine for the following?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531244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337B0326-D13A-4D44-B913-0BC37ECB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4523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facility instituted required COVID-19 testing for foodservice staff?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16167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303076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123880"/>
              </p:ext>
            </p:extLst>
          </p:nvPr>
        </p:nvGraphicFramePr>
        <p:xfrm>
          <a:off x="7981271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4D7DD801-BB3A-4D4A-9CE3-95284DA0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61100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If a foodservice staff member is diagnosed with COVID-19, what are your facility’s return-to-work practices? 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526069"/>
              </p:ext>
            </p:extLst>
          </p:nvPr>
        </p:nvGraphicFramePr>
        <p:xfrm>
          <a:off x="228600" y="1219200"/>
          <a:ext cx="11734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4CED6056-597F-0B4B-8201-DC4F532E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7654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Was your consultant dietitian allowed to come into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your building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055316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FF5E9E9B-4D41-D34C-90EF-FC3229BF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59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COVID-19 Membership Survey</a:t>
            </a:r>
          </a:p>
        </p:txBody>
      </p:sp>
      <p:sp>
        <p:nvSpPr>
          <p:cNvPr id="16387" name="TextBox 5">
            <a:extLst>
              <a:ext uri="{FF2B5EF4-FFF2-40B4-BE49-F238E27FC236}">
                <a16:creationId xmlns:a16="http://schemas.microsoft.com/office/drawing/2014/main" id="{87A71818-D273-4ED5-A63A-CF78AEEE3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219200"/>
            <a:ext cx="1143476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ANFP conducted a survey in October 2020 delving into the effects COVID-19 has had and continues to have on ANFP members’ work environment.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The following report provides data points specific to: 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School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Correctional Facility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Other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53C912BD-FFBD-6D47-8CEE-6B74BF8B8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foodservice operation been affected by food item and/or supply shortages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350642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6832059F-885C-A44E-8F43-6C5515CD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281172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food and/or supply costs changed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879271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97D37CE3-271B-5E41-B782-DE7B2EC17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45906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retail operations (bistros, cafés, cafeterias, meals out of house, etc.) been impacted negatively by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561828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193799D4-CD80-7346-B636-D2CDD612E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107991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As a result of COVID-19, do you anticipate your retail area operations will change in the next 1-2 years? 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54618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E82DAC6C-1E16-CC42-90EE-3EF1C238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7291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staffing levels will change in the next 1-2 years?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389782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21050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466018"/>
              </p:ext>
            </p:extLst>
          </p:nvPr>
        </p:nvGraphicFramePr>
        <p:xfrm>
          <a:off x="7981271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29B1125C-B80A-954C-9983-6158FC6D1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72769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foodservice department budget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will change in the next 1-2 years?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653114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432652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667255"/>
              </p:ext>
            </p:extLst>
          </p:nvPr>
        </p:nvGraphicFramePr>
        <p:xfrm>
          <a:off x="7981271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7F848C75-CE8A-7140-A1FB-8ECBA5BD0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565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Type of Facility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56DE17-E30D-DB49-9DA3-08D785DAD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7469742"/>
              </p:ext>
            </p:extLst>
          </p:nvPr>
        </p:nvGraphicFramePr>
        <p:xfrm>
          <a:off x="457200" y="1219200"/>
          <a:ext cx="11277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1F511663-029C-CB45-A17C-82D55F66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38975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facility move to using paper products during the pandemic?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9600A5-5DBC-554E-8AEA-997653B90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312771"/>
              </p:ext>
            </p:extLst>
          </p:nvPr>
        </p:nvGraphicFramePr>
        <p:xfrm>
          <a:off x="685800" y="1028700"/>
          <a:ext cx="10820399" cy="56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E0487A36-E755-8E4F-A9A8-AE71A6903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179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often is your facility disinfecting “high touch areas”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such as light switches, doorknobs, etc.?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794805"/>
              </p:ext>
            </p:extLst>
          </p:nvPr>
        </p:nvGraphicFramePr>
        <p:xfrm>
          <a:off x="152400" y="1143000"/>
          <a:ext cx="11963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D234BDDD-C879-624C-A7D6-CAEC99EE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25177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do foodservice staff use PPE during their shift?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549147"/>
              </p:ext>
            </p:extLst>
          </p:nvPr>
        </p:nvGraphicFramePr>
        <p:xfrm>
          <a:off x="300038" y="1028700"/>
          <a:ext cx="11663362" cy="56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8B1985D5-3138-4643-A051-77DEAA05D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07168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Are resident/patient COVID-19 positive cases…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DCD340-43FF-1047-BF95-7F756F04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23572"/>
              </p:ext>
            </p:extLst>
          </p:nvPr>
        </p:nvGraphicFramePr>
        <p:xfrm>
          <a:off x="300038" y="1077936"/>
          <a:ext cx="11587162" cy="56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87A3584B-A566-6448-B081-76BA6A427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79441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any foodservice staff been diagnosed with COVID-19 in the last 30 days?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347689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46167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78725"/>
              </p:ext>
            </p:extLst>
          </p:nvPr>
        </p:nvGraphicFramePr>
        <p:xfrm>
          <a:off x="7981271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BDB4A36D-C634-A24C-96AC-C9EEB13AC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2339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What are your current dining practices?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797725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482881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116587"/>
              </p:ext>
            </p:extLst>
          </p:nvPr>
        </p:nvGraphicFramePr>
        <p:xfrm>
          <a:off x="7981271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6DEBA9CA-FEA3-7942-8FEB-A7388E596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7959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569</Words>
  <Application>Microsoft Macintosh PowerPoint</Application>
  <PresentationFormat>Widescreen</PresentationFormat>
  <Paragraphs>148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ANFP COVID-19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Update</dc:title>
  <dc:creator>Brad Rysz</dc:creator>
  <cp:lastModifiedBy>Emily Harris</cp:lastModifiedBy>
  <cp:revision>116</cp:revision>
  <dcterms:created xsi:type="dcterms:W3CDTF">2015-02-26T19:18:42Z</dcterms:created>
  <dcterms:modified xsi:type="dcterms:W3CDTF">2020-11-13T15:26:17Z</dcterms:modified>
</cp:coreProperties>
</file>