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271" r:id="rId5"/>
    <p:sldId id="270" r:id="rId6"/>
    <p:sldId id="272" r:id="rId7"/>
    <p:sldId id="273" r:id="rId8"/>
    <p:sldId id="291" r:id="rId9"/>
    <p:sldId id="297" r:id="rId10"/>
    <p:sldId id="292" r:id="rId11"/>
    <p:sldId id="277" r:id="rId12"/>
    <p:sldId id="278" r:id="rId13"/>
    <p:sldId id="279" r:id="rId14"/>
    <p:sldId id="293" r:id="rId15"/>
    <p:sldId id="294" r:id="rId16"/>
    <p:sldId id="282" r:id="rId17"/>
    <p:sldId id="295" r:id="rId18"/>
    <p:sldId id="284" r:id="rId19"/>
    <p:sldId id="285" r:id="rId20"/>
    <p:sldId id="286" r:id="rId21"/>
    <p:sldId id="287" r:id="rId22"/>
    <p:sldId id="288" r:id="rId23"/>
    <p:sldId id="289" r:id="rId24"/>
    <p:sldId id="296" r:id="rId25"/>
    <p:sldId id="29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9193"/>
    <a:srgbClr val="FF2600"/>
    <a:srgbClr val="008F00"/>
    <a:srgbClr val="FFCA38"/>
    <a:srgbClr val="7A81FF"/>
    <a:srgbClr val="FF8AD8"/>
    <a:srgbClr val="FFFD78"/>
    <a:srgbClr val="76D6FF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966"/>
  </p:normalViewPr>
  <p:slideViewPr>
    <p:cSldViewPr>
      <p:cViewPr varScale="1">
        <p:scale>
          <a:sx n="107" d="100"/>
          <a:sy n="107" d="100"/>
        </p:scale>
        <p:origin x="17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41602823295736"/>
          <c:y val="0"/>
          <c:w val="0.4932371249201957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Facility</c:v>
                </c:pt>
              </c:strCache>
            </c:strRef>
          </c:tx>
          <c:spPr>
            <a:solidFill>
              <a:srgbClr val="EC1C24"/>
            </a:solidFill>
          </c:spPr>
          <c:dPt>
            <c:idx val="0"/>
            <c:bubble3D val="0"/>
            <c:spPr>
              <a:solidFill>
                <a:srgbClr val="EC1C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58-F748-BBE0-207DEC589E30}"/>
              </c:ext>
            </c:extLst>
          </c:dPt>
          <c:dPt>
            <c:idx val="1"/>
            <c:bubble3D val="0"/>
            <c:spPr>
              <a:solidFill>
                <a:srgbClr val="4083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2-5D4D-92C6-2DAA686E5738}"/>
              </c:ext>
            </c:extLst>
          </c:dPt>
          <c:dPt>
            <c:idx val="2"/>
            <c:bubble3D val="0"/>
            <c:spPr>
              <a:solidFill>
                <a:srgbClr val="94C9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92-5D4D-92C6-2DAA686E5738}"/>
              </c:ext>
            </c:extLst>
          </c:dPt>
          <c:dPt>
            <c:idx val="3"/>
            <c:bubble3D val="0"/>
            <c:spPr>
              <a:solidFill>
                <a:srgbClr val="94C9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2-5D4D-92C6-2DAA686E5738}"/>
              </c:ext>
            </c:extLst>
          </c:dPt>
          <c:dPt>
            <c:idx val="4"/>
            <c:bubble3D val="0"/>
            <c:spPr>
              <a:solidFill>
                <a:srgbClr val="FFC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92-5D4D-92C6-2DAA686E5738}"/>
              </c:ext>
            </c:extLst>
          </c:dPt>
          <c:dPt>
            <c:idx val="5"/>
            <c:bubble3D val="0"/>
            <c:spPr>
              <a:solidFill>
                <a:srgbClr val="EC1C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27-704B-8F1A-7B179D8872AC}"/>
              </c:ext>
            </c:extLst>
          </c:dPt>
          <c:dPt>
            <c:idx val="6"/>
            <c:bubble3D val="0"/>
            <c:spPr>
              <a:solidFill>
                <a:srgbClr val="F477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2-5D4D-92C6-2DAA686E5738}"/>
              </c:ext>
            </c:extLst>
          </c:dPt>
          <c:dPt>
            <c:idx val="7"/>
            <c:bubble3D val="0"/>
            <c:spPr>
              <a:solidFill>
                <a:srgbClr val="6CCA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92-5D4D-92C6-2DAA686E5738}"/>
              </c:ext>
            </c:extLst>
          </c:dPt>
          <c:dLbls>
            <c:dLbl>
              <c:idx val="0"/>
              <c:layout>
                <c:manualLayout>
                  <c:x val="-0.1204954954954955"/>
                  <c:y val="-0.25952380952380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58-F748-BBE0-207DEC589E30}"/>
                </c:ext>
              </c:extLst>
            </c:dLbl>
            <c:dLbl>
              <c:idx val="1"/>
              <c:layout>
                <c:manualLayout>
                  <c:x val="9.2218025111725901E-2"/>
                  <c:y val="0.138246719160104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2-5D4D-92C6-2DAA686E5738}"/>
                </c:ext>
              </c:extLst>
            </c:dLbl>
            <c:dLbl>
              <c:idx val="2"/>
              <c:layout>
                <c:manualLayout>
                  <c:x val="3.3783783783783786E-2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92-5D4D-92C6-2DAA686E5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 (Assisted living, independent living, &amp; CCRC)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0.18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2-5D4D-92C6-2DAA686E5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7567567567567571E-3"/>
          <c:y val="0.21502774653168355"/>
          <c:w val="0.41260791303114136"/>
          <c:h val="0.569944506936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51% - In-Room Dining Only</c:v>
                </c:pt>
                <c:pt idx="1">
                  <c:v>33% - Socially Distanced Dining</c:v>
                </c:pt>
                <c:pt idx="2">
                  <c:v>12% - Other</c:v>
                </c:pt>
                <c:pt idx="3">
                  <c:v>4%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0.51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51% - In-Room Dining Only</c:v>
                </c:pt>
                <c:pt idx="1">
                  <c:v>36% - Socially Distanced Dining</c:v>
                </c:pt>
                <c:pt idx="2">
                  <c:v>12% - Other</c:v>
                </c:pt>
                <c:pt idx="3">
                  <c:v>0%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</c:v>
                </c:pt>
                <c:pt idx="1">
                  <c:v>0.51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43% - Yes</c:v>
                </c:pt>
                <c:pt idx="1">
                  <c:v>57%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22% - Yes</c:v>
                </c:pt>
                <c:pt idx="1">
                  <c:v>78%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47% - Yes</c:v>
                </c:pt>
                <c:pt idx="1">
                  <c:v>53%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70246201619163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0.46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0.06</c:v>
                </c:pt>
                <c:pt idx="1">
                  <c:v>0.04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0.52</c:v>
                </c:pt>
                <c:pt idx="1">
                  <c:v>0.45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0.05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3069720158219662"/>
          <c:w val="0.99937965828043118"/>
          <c:h val="0.16930279841780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2309693431178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0.46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0.45</c:v>
                </c:pt>
                <c:pt idx="1">
                  <c:v>0.04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0.45</c:v>
                </c:pt>
                <c:pt idx="1">
                  <c:v>0.45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0.01</c:v>
                </c:pt>
                <c:pt idx="1">
                  <c:v>0.04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6267002338993339"/>
          <c:w val="0.99937965828043118"/>
          <c:h val="0.23732997661006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98060659084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0.11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0.24</c:v>
                </c:pt>
                <c:pt idx="1">
                  <c:v>0.51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0.11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0.61</c:v>
                </c:pt>
                <c:pt idx="1">
                  <c:v>0.25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8635317258876676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49% - Yes</c:v>
                </c:pt>
                <c:pt idx="1">
                  <c:v>51%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49% - Yes</c:v>
                </c:pt>
                <c:pt idx="1">
                  <c:v>51%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0.12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0.48</c:v>
                </c:pt>
                <c:pt idx="1">
                  <c:v>0.56999999999999995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0.12</c:v>
                </c:pt>
                <c:pt idx="1">
                  <c:v>0.08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0.22</c:v>
                </c:pt>
                <c:pt idx="1">
                  <c:v>0.23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9547290599368814"/>
          <c:w val="0.96533085332620361"/>
          <c:h val="0.19984996447980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60% - Yes</c:v>
                </c:pt>
                <c:pt idx="1">
                  <c:v>40%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37% - Yes</c:v>
                </c:pt>
                <c:pt idx="1">
                  <c:v>63%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66% - Yes</c:v>
                </c:pt>
                <c:pt idx="1">
                  <c:v>34%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50% - Yes</c:v>
                </c:pt>
                <c:pt idx="1">
                  <c:v>50%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0.8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0.35</c:v>
                </c:pt>
                <c:pt idx="1">
                  <c:v>0.26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</c:v>
                </c:pt>
                <c:pt idx="1">
                  <c:v>0.52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0.23</c:v>
                </c:pt>
                <c:pt idx="1">
                  <c:v>0.17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0.54</c:v>
                </c:pt>
                <c:pt idx="1">
                  <c:v>0.48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0.64</c:v>
                </c:pt>
                <c:pt idx="1">
                  <c:v>0.61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layout>
                <c:manualLayout>
                  <c:x val="0.1729486501579626"/>
                  <c:y val="0.1089378113450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2.5368740172163659E-2"/>
                  <c:y val="7.42892852679129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79% - Yes, routine testing is required on a weekly or more frequent basis</c:v>
                </c:pt>
                <c:pt idx="1">
                  <c:v>16% - Yes, routine testing is required less frequently than weekly</c:v>
                </c:pt>
                <c:pt idx="2">
                  <c:v>5%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0.16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r>
              <a:rPr lang="en-US" baseline="0" dirty="0"/>
              <a:t> </a:t>
            </a:r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layout>
                <c:manualLayout>
                  <c:x val="-0.14666112012726043"/>
                  <c:y val="5.4230185512525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12% - Yes, routine testing is required on a weekly or more frequent basis</c:v>
                </c:pt>
                <c:pt idx="1">
                  <c:v>4% - Yes, routine testing is required less frequently than weekly</c:v>
                </c:pt>
                <c:pt idx="2">
                  <c:v>84%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0.04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 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7613436541175392"/>
                  <c:y val="0.139167961147713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49% - Yes, routine testing is required on a weekly or more frequent basis</c:v>
                </c:pt>
                <c:pt idx="1">
                  <c:v>26% - Yes, routine testing is required less frequently than weekly</c:v>
                </c:pt>
                <c:pt idx="2">
                  <c:v>26%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0.26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spPr>
            <a:solidFill>
              <a:srgbClr val="EC1C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 must obtain 2 negative COVID-19 test results before returning</c:v>
                </c:pt>
                <c:pt idx="1">
                  <c:v>They must be symptom-free for 72 hours before returning</c:v>
                </c:pt>
                <c:pt idx="2">
                  <c:v>We have a mandatory time they must remain off the job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0.33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Acute Care</c:v>
                </c:pt>
              </c:strCache>
            </c:strRef>
          </c:tx>
          <c:spPr>
            <a:solidFill>
              <a:srgbClr val="4083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 must obtain 2 negative COVID-19 test results before returning</c:v>
                </c:pt>
                <c:pt idx="1">
                  <c:v>They must be symptom-free for 72 hours before returning</c:v>
                </c:pt>
                <c:pt idx="2">
                  <c:v>We have a mandatory time they must remain off the job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0.62</c:v>
                </c:pt>
                <c:pt idx="1">
                  <c:v>0.46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E-E147-9E0E-D54681F6AE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Senior Living</c:v>
                </c:pt>
              </c:strCache>
            </c:strRef>
          </c:tx>
          <c:spPr>
            <a:solidFill>
              <a:srgbClr val="94C9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They must obtain 2 negative COVID-19 test results before returning</c:v>
                </c:pt>
                <c:pt idx="1">
                  <c:v>They must be symptom-free for 72 hours before returning</c:v>
                </c:pt>
                <c:pt idx="2">
                  <c:v>We have a mandatory time they must remain off the job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0.68</c:v>
                </c:pt>
                <c:pt idx="1">
                  <c:v>0.26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DE-E147-9E0E-D54681F6A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2061216"/>
        <c:axId val="1150707344"/>
      </c:barChart>
      <c:catAx>
        <c:axId val="163206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112997238981484E-2"/>
          <c:y val="0.69186032685140875"/>
          <c:w val="0.85801291883969044"/>
          <c:h val="0.11512000758941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0.56000000000000005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0.47</c:v>
                </c:pt>
                <c:pt idx="1">
                  <c:v>0.14000000000000001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0.12</c:v>
                </c:pt>
                <c:pt idx="1">
                  <c:v>7.0000000000000007E-2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0.08</c:v>
                </c:pt>
                <c:pt idx="1">
                  <c:v>0.23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8698999806855192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0.21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Every 1-2 Hours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0.38</c:v>
                </c:pt>
                <c:pt idx="1">
                  <c:v>0.53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 Use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</c:v>
                </c:pt>
                <c:pt idx="1">
                  <c:v>0.11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0.19</c:v>
                </c:pt>
                <c:pt idx="1">
                  <c:v>0.14000000000000001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41047506658487"/>
          <c:y val="0.95215583070660692"/>
          <c:w val="0.79044820805591343"/>
          <c:h val="4.78441692933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0.51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</c:v>
                </c:pt>
                <c:pt idx="1">
                  <c:v>0.37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shortages, and it is still an issue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0.03</c:v>
                </c:pt>
                <c:pt idx="1">
                  <c:v>0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5-194D-AD79-A97996A2630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8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0.1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5-194D-AD79-A97996A263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72190088218139392"/>
          <c:w val="0.9339251492298114"/>
          <c:h val="0.27809911781860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0.66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0.06</c:v>
                </c:pt>
                <c:pt idx="1">
                  <c:v>0.09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0.09</c:v>
                </c:pt>
                <c:pt idx="1">
                  <c:v>0.1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73578977107028287"/>
          <c:w val="0.9339251492298114"/>
          <c:h val="0.23528470399533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0.12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0.08</c:v>
                </c:pt>
                <c:pt idx="1">
                  <c:v>0.3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0.12</c:v>
                </c:pt>
                <c:pt idx="1">
                  <c:v>0.46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</c:v>
                </c:pt>
                <c:pt idx="1">
                  <c:v>0.13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70801199329250508"/>
          <c:w val="0.79909014821748414"/>
          <c:h val="0.29198800670749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0.71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0.11</c:v>
                </c:pt>
                <c:pt idx="1">
                  <c:v>0.62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0.01</c:v>
                </c:pt>
                <c:pt idx="1">
                  <c:v>0.13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0.04</c:v>
                </c:pt>
                <c:pt idx="1">
                  <c:v>0.27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0.81</c:v>
                </c:pt>
                <c:pt idx="1">
                  <c:v>0.17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73578977107028287"/>
          <c:w val="0.85444589451670738"/>
          <c:h val="0.2642102289297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24% - Yes, foodservice staffing will increase</c:v>
                </c:pt>
                <c:pt idx="1">
                  <c:v>9% - Yes, foodservice staffing will decrease	</c:v>
                </c:pt>
                <c:pt idx="2">
                  <c:v>66%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0.09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141564866069374E-2"/>
          <c:y val="0.76156730408698914"/>
          <c:w val="0.97656257342280994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22% - Yes, foodservice staffing will increase</c:v>
                </c:pt>
                <c:pt idx="1">
                  <c:v>18% - Yes, foodservice staffing will decrease </c:v>
                </c:pt>
                <c:pt idx="2">
                  <c:v>60%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0.18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86962878911175E-2"/>
          <c:y val="0.76156730408698914"/>
          <c:w val="0.95650772797488826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32% - Yes, foodservice staffing will increase</c:v>
                </c:pt>
                <c:pt idx="1">
                  <c:v>8% - Yes, foodservice staffing will decrease </c:v>
                </c:pt>
                <c:pt idx="2">
                  <c:v>60%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0.08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28218546842942E-2"/>
          <c:y val="0.74796186191011838"/>
          <c:w val="0.93887116711291252"/>
          <c:h val="0.23843269591301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45% - Yes, foodservice budget will increase</c:v>
                </c:pt>
                <c:pt idx="1">
                  <c:v>12% - Yes, foodservice budget will decrease	</c:v>
                </c:pt>
                <c:pt idx="2">
                  <c:v>43%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0.12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141564866069374E-2"/>
          <c:y val="0.76156730408698914"/>
          <c:w val="0.97656257342280994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38% - Yes, foodservice budget will increase</c:v>
                </c:pt>
                <c:pt idx="1">
                  <c:v>23% - Yes, foodservice budget will decrease </c:v>
                </c:pt>
                <c:pt idx="2">
                  <c:v>39%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0.23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86962878911175E-2"/>
          <c:y val="0.76156730408698914"/>
          <c:w val="0.95650772797488826"/>
          <c:h val="0.2248272537361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53% - Yes, foodservice budget will increase</c:v>
                </c:pt>
                <c:pt idx="1">
                  <c:v>9% - Yes, foodservice budget will decrease </c:v>
                </c:pt>
                <c:pt idx="2">
                  <c:v>38%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0.09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28218546842942E-2"/>
          <c:y val="0.74796186191011838"/>
          <c:w val="0.93887116711291252"/>
          <c:h val="0.23843269591301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0.47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0.04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7386829798070758"/>
          <c:w val="0.92307732829445566"/>
          <c:h val="0.30040764437236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61289979831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</c:v>
                </c:pt>
                <c:pt idx="1">
                  <c:v>0.39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0.23</c:v>
                </c:pt>
                <c:pt idx="1">
                  <c:v>0.28999999999999998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0.06</c:v>
                </c:pt>
                <c:pt idx="1">
                  <c:v>0.12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Skilled Nursing/Long-Term Care</c:v>
                </c:pt>
                <c:pt idx="1">
                  <c:v>Acute Care</c:v>
                </c:pt>
                <c:pt idx="2">
                  <c:v>Senior Living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0.51</c:v>
                </c:pt>
                <c:pt idx="1">
                  <c:v>0.19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76486750328243525"/>
          <c:w val="0.97941536167011956"/>
          <c:h val="0.1335677118862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Skilled Nursing/</a:t>
            </a:r>
          </a:p>
          <a:p>
            <a:pPr>
              <a:defRPr/>
            </a:pPr>
            <a:r>
              <a:rPr lang="en-US" dirty="0"/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21% - Yes</c:v>
                </c:pt>
                <c:pt idx="1">
                  <c:v>79%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Acute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Acute Care</c:v>
                </c:pt>
              </c:strCache>
            </c:strRef>
          </c:tx>
          <c:dPt>
            <c:idx val="0"/>
            <c:bubble3D val="0"/>
            <c:spPr>
              <a:solidFill>
                <a:srgbClr val="4083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F-E945-96B2-7B6E7ACF9E4B}"/>
              </c:ext>
            </c:extLst>
          </c:dPt>
          <c:dPt>
            <c:idx val="1"/>
            <c:bubble3D val="0"/>
            <c:spPr>
              <a:solidFill>
                <a:srgbClr val="306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F-E945-96B2-7B6E7ACF9E4B}"/>
              </c:ext>
            </c:extLst>
          </c:dPt>
          <c:dPt>
            <c:idx val="2"/>
            <c:bubble3D val="0"/>
            <c:spPr>
              <a:solidFill>
                <a:srgbClr val="2042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F-E945-96B2-7B6E7ACF9E4B}"/>
              </c:ext>
            </c:extLst>
          </c:dPt>
          <c:dPt>
            <c:idx val="3"/>
            <c:bubble3D val="0"/>
            <c:spPr>
              <a:solidFill>
                <a:srgbClr val="0810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E-8B4C-AD2B-B6211E2EA7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F-E945-96B2-7B6E7ACF9E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FF-E945-96B2-7B6E7ACF9E4B}"/>
                </c:ext>
              </c:extLst>
            </c:dLbl>
            <c:dLbl>
              <c:idx val="2"/>
              <c:layout>
                <c:manualLayout>
                  <c:x val="0.12587915699855712"/>
                  <c:y val="0.123066045315764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F-E945-96B2-7B6E7ACF9E4B}"/>
                </c:ext>
              </c:extLst>
            </c:dLbl>
            <c:dLbl>
              <c:idx val="3"/>
              <c:layout>
                <c:manualLayout>
                  <c:x val="2.7178867487007041E-2"/>
                  <c:y val="7.40511007552627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E-8B4C-AD2B-B6211E2EA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23% - Yes</c:v>
                </c:pt>
                <c:pt idx="1">
                  <c:v>77%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F-E945-96B2-7B6E7ACF9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Senior</a:t>
            </a:r>
          </a:p>
          <a:p>
            <a:pPr>
              <a:defRPr/>
            </a:pPr>
            <a:r>
              <a:rPr lang="en-US" dirty="0"/>
              <a:t>Living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Senior Living</c:v>
                </c:pt>
              </c:strCache>
            </c:strRef>
          </c:tx>
          <c:dPt>
            <c:idx val="0"/>
            <c:bubble3D val="0"/>
            <c:spPr>
              <a:solidFill>
                <a:srgbClr val="94C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3-784C-8F3A-ACEE537BEE63}"/>
              </c:ext>
            </c:extLst>
          </c:dPt>
          <c:dPt>
            <c:idx val="1"/>
            <c:bubble3D val="0"/>
            <c:spPr>
              <a:solidFill>
                <a:srgbClr val="6F97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3-784C-8F3A-ACEE537BEE63}"/>
              </c:ext>
            </c:extLst>
          </c:dPt>
          <c:dPt>
            <c:idx val="2"/>
            <c:bubble3D val="0"/>
            <c:spPr>
              <a:solidFill>
                <a:srgbClr val="4A65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3-784C-8F3A-ACEE537BEE63}"/>
              </c:ext>
            </c:extLst>
          </c:dPt>
          <c:dPt>
            <c:idx val="3"/>
            <c:bubble3D val="0"/>
            <c:spPr>
              <a:solidFill>
                <a:srgbClr val="1219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1-2D4A-AF3E-548C2A81F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23-784C-8F3A-ACEE537BEE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3-784C-8F3A-ACEE537BEE63}"/>
                </c:ext>
              </c:extLst>
            </c:dLbl>
            <c:dLbl>
              <c:idx val="2"/>
              <c:layout>
                <c:manualLayout>
                  <c:x val="0.10389250331778356"/>
                  <c:y val="0.134632813755423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3-784C-8F3A-ACEE537BEE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21-2D4A-AF3E-548C2A81F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21% - Yes</c:v>
                </c:pt>
                <c:pt idx="1">
                  <c:v>79%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3-784C-8F3A-ACEE537BEE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595959"/>
                </a:solidFill>
              </a:rPr>
              <a:t>Skilled Nursing/</a:t>
            </a:r>
          </a:p>
          <a:p>
            <a:pPr>
              <a:defRPr/>
            </a:pPr>
            <a:r>
              <a:rPr lang="en-US" dirty="0">
                <a:solidFill>
                  <a:srgbClr val="595959"/>
                </a:solidFill>
              </a:rPr>
              <a:t>Long-Term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Skilled Nursing/Long-Term Care</c:v>
                </c:pt>
              </c:strCache>
            </c:strRef>
          </c:tx>
          <c:dPt>
            <c:idx val="0"/>
            <c:bubble3D val="0"/>
            <c:spPr>
              <a:solidFill>
                <a:srgbClr val="EC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B115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760E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1D03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6.3060146482061222E-2"/>
                  <c:y val="9.6965010668630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60% - In-Room Dining Only</c:v>
                </c:pt>
                <c:pt idx="1">
                  <c:v>31% - Socially Distanced Dining</c:v>
                </c:pt>
                <c:pt idx="2">
                  <c:v>8% - Other</c:v>
                </c:pt>
                <c:pt idx="3">
                  <c:v>1%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0.31</c:v>
                </c:pt>
                <c:pt idx="2">
                  <c:v>0.08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9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CB865EE-5551-1E4A-9FD9-00B0BC07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327" y="6398821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471842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96200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478104"/>
              </p:ext>
            </p:extLst>
          </p:nvPr>
        </p:nvGraphicFramePr>
        <p:xfrm>
          <a:off x="80724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5C457FF0-D867-824E-AC47-87DDE97D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757607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1BF08BD-57C5-6A49-98E3-F18621F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035249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9AA709D-366F-B34F-9175-B0E0832B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46265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2420DCF-DAB4-4644-A47B-DE25D3DD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020321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562515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072248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6039700E-3D0F-4F45-8988-98B41A58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184946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005112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042835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BDCF11F4-4F15-BC4F-A1D7-9C172233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43085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9D51EFB-9B5E-114F-B0FB-24706946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162634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047326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50211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A0A87CD9-808C-1E41-BE70-E0676BD4B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192586"/>
              </p:ext>
            </p:extLst>
          </p:nvPr>
        </p:nvGraphicFramePr>
        <p:xfrm>
          <a:off x="228600" y="1028700"/>
          <a:ext cx="11734800" cy="68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18A489A-8E49-5547-872E-00909F00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147778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EAAF09F-C2A0-2345-9F6F-0A5F63D4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87A71818-D273-4ED5-A63A-CF78AEEE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healthcare foodservice, including: 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Skilled Nursing/Long-Term Care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Acute Care, and </a:t>
            </a:r>
          </a:p>
          <a:p>
            <a:pPr marL="1200150" lvl="1" indent="-457200" eaLnBrk="1" hangingPunct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Senior Living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E22C39F-0342-6645-A40E-CA398D94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514973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2FF1560-10FF-5E44-866D-5F79F8F51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28510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C5721BCA-B374-2B4A-A914-628FFAFD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200203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219D5178-E755-7D4A-BF55-E2295C29D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24765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06111E02-F53B-2B4F-A3D9-4B7DA94F8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982451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116902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195050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115AC9CC-18B5-A74A-AAE7-04694FD2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959443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787897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470158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1822E2B2-0DB3-4449-8510-821FB97D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Type of Facility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56DE17-E30D-DB49-9DA3-08D785DA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406780"/>
              </p:ext>
            </p:extLst>
          </p:nvPr>
        </p:nvGraphicFramePr>
        <p:xfrm>
          <a:off x="457200" y="1219200"/>
          <a:ext cx="11277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4F77A485-AC0E-224F-B1AA-390FA0F3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38975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327485"/>
              </p:ext>
            </p:extLst>
          </p:nvPr>
        </p:nvGraphicFramePr>
        <p:xfrm>
          <a:off x="685800" y="1028700"/>
          <a:ext cx="10820399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6ED535A-6E3B-8048-9AEE-CD99778A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803873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372280FD-F754-D441-9DB7-C7429160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310629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16D4609-C17A-4743-B9AD-E55E0132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764078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1981CD53-A85B-184C-B4BB-66DD101B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032856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466367"/>
              </p:ext>
            </p:extLst>
          </p:nvPr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35824"/>
              </p:ext>
            </p:extLst>
          </p:nvPr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FD568D99-62C2-B446-9902-3C407A3D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611708"/>
              </p:ext>
            </p:extLst>
          </p:nvPr>
        </p:nvGraphicFramePr>
        <p:xfrm>
          <a:off x="66676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09E296-26A5-4741-B082-322C887DC831}"/>
              </a:ext>
            </a:extLst>
          </p:cNvPr>
          <p:cNvGraphicFramePr/>
          <p:nvPr/>
        </p:nvGraphicFramePr>
        <p:xfrm>
          <a:off x="4110038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587279-1193-7240-B1A8-E34A64A58B40}"/>
              </a:ext>
            </a:extLst>
          </p:cNvPr>
          <p:cNvGraphicFramePr/>
          <p:nvPr/>
        </p:nvGraphicFramePr>
        <p:xfrm>
          <a:off x="7981271" y="1143000"/>
          <a:ext cx="40433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4509B64A-A362-4344-B498-4327A71A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631</Words>
  <Application>Microsoft Macintosh PowerPoint</Application>
  <PresentationFormat>Widescreen</PresentationFormat>
  <Paragraphs>182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95</cp:revision>
  <dcterms:created xsi:type="dcterms:W3CDTF">2015-02-26T19:18:42Z</dcterms:created>
  <dcterms:modified xsi:type="dcterms:W3CDTF">2020-11-13T15:25:39Z</dcterms:modified>
</cp:coreProperties>
</file>