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3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4.xml" ContentType="application/vnd.openxmlformats-officedocument.presentationml.notesSl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5.xml" ContentType="application/vnd.openxmlformats-officedocument.presentationml.notesSl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notesSlides/notesSlide6.xml" ContentType="application/vnd.openxmlformats-officedocument.presentationml.notesSl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notesSlides/notesSlide7.xml" ContentType="application/vnd.openxmlformats-officedocument.presentationml.notesSl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65" r:id="rId3"/>
    <p:sldId id="271" r:id="rId4"/>
    <p:sldId id="270" r:id="rId5"/>
    <p:sldId id="272" r:id="rId6"/>
    <p:sldId id="273" r:id="rId7"/>
    <p:sldId id="291" r:id="rId8"/>
    <p:sldId id="297" r:id="rId9"/>
    <p:sldId id="292" r:id="rId10"/>
    <p:sldId id="277" r:id="rId11"/>
    <p:sldId id="278" r:id="rId12"/>
    <p:sldId id="279" r:id="rId13"/>
    <p:sldId id="293" r:id="rId14"/>
    <p:sldId id="282" r:id="rId15"/>
    <p:sldId id="295" r:id="rId16"/>
    <p:sldId id="284" r:id="rId17"/>
    <p:sldId id="285" r:id="rId18"/>
    <p:sldId id="286" r:id="rId19"/>
    <p:sldId id="287" r:id="rId20"/>
    <p:sldId id="288" r:id="rId21"/>
    <p:sldId id="289" r:id="rId22"/>
    <p:sldId id="296" r:id="rId23"/>
    <p:sldId id="298" r:id="rId24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1C24"/>
    <a:srgbClr val="FFCA38"/>
    <a:srgbClr val="4BACC6"/>
    <a:srgbClr val="6CCACD"/>
    <a:srgbClr val="8064A2"/>
    <a:srgbClr val="009193"/>
    <a:srgbClr val="FF2600"/>
    <a:srgbClr val="E46C0A"/>
    <a:srgbClr val="F89728"/>
    <a:srgbClr val="8177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708" autoAdjust="0"/>
    <p:restoredTop sz="94966"/>
  </p:normalViewPr>
  <p:slideViewPr>
    <p:cSldViewPr>
      <p:cViewPr varScale="1">
        <p:scale>
          <a:sx n="117" d="100"/>
          <a:sy n="117" d="100"/>
        </p:scale>
        <p:origin x="920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457732473636141E-2"/>
          <c:y val="1.629467101603534E-2"/>
          <c:w val="0.9421525952970865"/>
          <c:h val="0.673460710378922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Yes, for all residents/patients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46C0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F98-CB47-9459-A0525BEEC83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0%</c:formatCode>
                <c:ptCount val="1"/>
                <c:pt idx="0">
                  <c:v>0.33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6A-2645-9D49-161E9409E49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Yes, for COVID-19 positive or quarantined residents/patients</c:v>
                </c:pt>
              </c:strCache>
            </c:strRef>
          </c:tx>
          <c:spPr>
            <a:solidFill>
              <a:srgbClr val="FF26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0%</c:formatCode>
                <c:ptCount val="1"/>
                <c:pt idx="0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26A-2645-9D49-161E9409E49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Yes, we did use disposable products for a time, but have returned to using our normal dishware for all</c:v>
                </c:pt>
              </c:strCache>
            </c:strRef>
          </c:tx>
          <c:spPr>
            <a:solidFill>
              <a:srgbClr val="00919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0%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26A-2645-9D49-161E9409E49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No, all residents/patients continued to be served using our normal dishware</c:v>
                </c:pt>
              </c:strCache>
            </c:strRef>
          </c:tx>
          <c:spPr>
            <a:solidFill>
              <a:srgbClr val="8064A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Sheet1!$E$2</c:f>
              <c:numCache>
                <c:formatCode>0%</c:formatCode>
                <c:ptCount val="1"/>
                <c:pt idx="0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F00-DB42-82B4-103B073178E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32061216"/>
        <c:axId val="1150707344"/>
      </c:barChart>
      <c:catAx>
        <c:axId val="1632061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0707344"/>
        <c:crosses val="autoZero"/>
        <c:auto val="1"/>
        <c:lblAlgn val="ctr"/>
        <c:lblOffset val="100"/>
        <c:noMultiLvlLbl val="0"/>
      </c:catAx>
      <c:valAx>
        <c:axId val="1150707344"/>
        <c:scaling>
          <c:orientation val="minMax"/>
          <c:max val="0.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2061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6382297917110079E-2"/>
          <c:y val="0.73076298669923889"/>
          <c:w val="0.96533085332620361"/>
          <c:h val="0.2645599075401903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159151386353519E-2"/>
          <c:y val="2.8879154190233264E-2"/>
          <c:w val="0.94315342070130503"/>
          <c:h val="0.582091717701953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Yes, the FS dept used to deliver trays to rooms, now nursing does this task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0%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5F-E64F-A4B3-6118B03C5AE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Yes, nursing staff delivers to COVID/quarantined units</c:v>
                </c:pt>
              </c:strCache>
            </c:strRef>
          </c:tx>
          <c:spPr>
            <a:solidFill>
              <a:srgbClr val="FF26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0%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D5F-E64F-A4B3-6118B03C5AE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No, the FS department still delivers trays to all rooms</c:v>
                </c:pt>
              </c:strCache>
            </c:strRef>
          </c:tx>
          <c:spPr>
            <a:solidFill>
              <a:srgbClr val="00919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0%</c:formatCode>
                <c:ptCount val="1"/>
                <c:pt idx="0">
                  <c:v>0.33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4F3-374C-8E62-98F64B337A6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No, nursing has always delivered trays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Sheet1!$E$2</c:f>
              <c:numCache>
                <c:formatCode>0%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4F3-374C-8E62-98F64B337A6C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N/A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Sheet1!$F$2</c:f>
              <c:numCache>
                <c:formatCode>0%</c:formatCode>
                <c:ptCount val="1"/>
                <c:pt idx="0">
                  <c:v>0.67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4F3-374C-8E62-98F64B337A6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32061216"/>
        <c:axId val="1150707344"/>
      </c:barChart>
      <c:catAx>
        <c:axId val="1632061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0707344"/>
        <c:crosses val="autoZero"/>
        <c:auto val="1"/>
        <c:lblAlgn val="ctr"/>
        <c:lblOffset val="100"/>
        <c:noMultiLvlLbl val="0"/>
      </c:catAx>
      <c:valAx>
        <c:axId val="115070734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2061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"/>
          <c:y val="0.63856754884806066"/>
          <c:w val="0.98635317258876676"/>
          <c:h val="0.3614324511519393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F8972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BD8-0942-9640-511F96091F85}"/>
              </c:ext>
            </c:extLst>
          </c:dPt>
          <c:dPt>
            <c:idx val="1"/>
            <c:bubble3D val="0"/>
            <c:spPr>
              <a:solidFill>
                <a:srgbClr val="FF26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BD8-0942-9640-511F96091F85}"/>
              </c:ext>
            </c:extLst>
          </c:dPt>
          <c:dPt>
            <c:idx val="2"/>
            <c:bubble3D val="0"/>
            <c:spPr>
              <a:solidFill>
                <a:srgbClr val="00919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BD8-0942-9640-511F96091F85}"/>
              </c:ext>
            </c:extLst>
          </c:dPt>
          <c:dPt>
            <c:idx val="3"/>
            <c:bubble3D val="0"/>
            <c:spPr>
              <a:solidFill>
                <a:srgbClr val="8064A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BD8-0942-9640-511F96091F85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4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BDECFE5-96AF-614E-AB82-5097C14EC9E4}" type="VALUE">
                      <a:rPr lang="en-US" sz="2400">
                        <a:solidFill>
                          <a:schemeClr val="bg1"/>
                        </a:solidFill>
                      </a:rPr>
                      <a:pPr>
                        <a:defRPr sz="2400">
                          <a:solidFill>
                            <a:schemeClr val="bg1"/>
                          </a:solidFill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BD8-0942-9640-511F96091F85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655675153498499"/>
                      <c:h val="3.711237031477066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7BD8-0942-9640-511F96091F85}"/>
                </c:ext>
              </c:extLst>
            </c:dLbl>
            <c:dLbl>
              <c:idx val="2"/>
              <c:layout>
                <c:manualLayout>
                  <c:x val="5.0848094728417025E-2"/>
                  <c:y val="0.1400489224561215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BD8-0942-9640-511F96091F85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86EA9E8D-97F2-2143-A922-D083B29ABA60}" type="VALUE">
                      <a:rPr lang="en-US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7BD8-0942-9640-511F96091F8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71% - Yes</c:v>
                </c:pt>
                <c:pt idx="1">
                  <c:v>29% - No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0.71</c:v>
                </c:pt>
                <c:pt idx="1">
                  <c:v>0.28999999999999998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BD8-0942-9640-511F96091F8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5639149927830462"/>
          <c:y val="0.33977431392504509"/>
          <c:w val="0.21986925875135377"/>
          <c:h val="0.2864377667077330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159151386353519E-2"/>
          <c:y val="2.8879154190233264E-2"/>
          <c:w val="0.94315342070130503"/>
          <c:h val="0.582091717701953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Close contact with a known or suspected COVID-19 case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0%</c:formatCode>
                <c:ptCount val="1"/>
                <c:pt idx="0">
                  <c:v>0.83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5F-E64F-A4B3-6118B03C5AE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Indirect exposure to a known or suspected COVID-19 case</c:v>
                </c:pt>
              </c:strCache>
            </c:strRef>
          </c:tx>
          <c:spPr>
            <a:solidFill>
              <a:srgbClr val="FF26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0%</c:formatCode>
                <c:ptCount val="1"/>
                <c:pt idx="0">
                  <c:v>0.33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D5F-E64F-A4B3-6118B03C5AE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Travel to a COVID-19 hot spot in the US</c:v>
                </c:pt>
              </c:strCache>
            </c:strRef>
          </c:tx>
          <c:spPr>
            <a:solidFill>
              <a:srgbClr val="00919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0%</c:formatCode>
                <c:ptCount val="1"/>
                <c:pt idx="0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C36-4C4E-B8FE-B7D4FF25433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Any travel in the US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Sheet1!$E$2</c:f>
              <c:numCache>
                <c:formatCode>0%</c:formatCode>
                <c:ptCount val="1"/>
                <c:pt idx="0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C36-4C4E-B8FE-B7D4FF254336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Travel to a COVID-19 hot spot outside the US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4BACC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9F6-9A4A-97A5-AE47EDA2AC8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Sheet1!$F$2</c:f>
              <c:numCache>
                <c:formatCode>0%</c:formatCode>
                <c:ptCount val="1"/>
                <c:pt idx="0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C36-4C4E-B8FE-B7D4FF254336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Any travel outside the US</c:v>
                </c:pt>
              </c:strCache>
            </c:strRef>
          </c:tx>
          <c:spPr>
            <a:solidFill>
              <a:srgbClr val="FFCA3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Sheet1!$G$2</c:f>
              <c:numCache>
                <c:formatCode>0%</c:formatCode>
                <c:ptCount val="1"/>
                <c:pt idx="0">
                  <c:v>0.67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C36-4C4E-B8FE-B7D4FF25433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32061216"/>
        <c:axId val="1150707344"/>
      </c:barChart>
      <c:catAx>
        <c:axId val="1632061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0707344"/>
        <c:crosses val="autoZero"/>
        <c:auto val="1"/>
        <c:lblAlgn val="ctr"/>
        <c:lblOffset val="100"/>
        <c:noMultiLvlLbl val="0"/>
      </c:catAx>
      <c:valAx>
        <c:axId val="115070734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2061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"/>
          <c:y val="0.74967865995917182"/>
          <c:w val="0.99397134518357477"/>
          <c:h val="0.2503213400408282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F8972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FA2-7A4E-913C-08852A162B98}"/>
              </c:ext>
            </c:extLst>
          </c:dPt>
          <c:dPt>
            <c:idx val="1"/>
            <c:bubble3D val="0"/>
            <c:spPr>
              <a:solidFill>
                <a:srgbClr val="FF26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FA2-7A4E-913C-08852A162B98}"/>
              </c:ext>
            </c:extLst>
          </c:dPt>
          <c:dPt>
            <c:idx val="2"/>
            <c:bubble3D val="0"/>
            <c:spPr>
              <a:solidFill>
                <a:srgbClr val="00919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FA2-7A4E-913C-08852A162B98}"/>
              </c:ext>
            </c:extLst>
          </c:dPt>
          <c:dPt>
            <c:idx val="3"/>
            <c:bubble3D val="0"/>
            <c:spPr>
              <a:solidFill>
                <a:srgbClr val="8064A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FA2-7A4E-913C-08852A162B98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FA2-7A4E-913C-08852A162B98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0.14655675153498499"/>
                      <c:h val="3.711237031477066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5FA2-7A4E-913C-08852A162B98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5FA2-7A4E-913C-08852A162B98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86EA9E8D-97F2-2143-A922-D083B29ABA60}" type="VALUE">
                      <a:rPr lang="en-US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5FA2-7A4E-913C-08852A162B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0% - Yes, routine testing is required on a weekly or more frequent basis</c:v>
                </c:pt>
                <c:pt idx="1">
                  <c:v>0% - Yes, routine testing is required less frequently than weekly</c:v>
                </c:pt>
                <c:pt idx="2">
                  <c:v>100% - No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</c:v>
                </c:pt>
                <c:pt idx="1">
                  <c:v>0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FA2-7A4E-913C-08852A162B9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1720449315198689"/>
          <c:y val="0.17650900780259612"/>
          <c:w val="0.35905628157544661"/>
          <c:h val="0.8234909921974038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159151386353519E-2"/>
          <c:y val="2.8879154190233264E-2"/>
          <c:w val="0.94315342070130503"/>
          <c:h val="0.67931393992417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We have a mandatory time they must remain off the job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0%</c:formatCode>
                <c:ptCount val="1"/>
                <c:pt idx="0">
                  <c:v>0.86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89-4743-B28F-6C78EE8846D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They must be symptom-free for 72 hours before returning</c:v>
                </c:pt>
              </c:strCache>
            </c:strRef>
          </c:tx>
          <c:spPr>
            <a:solidFill>
              <a:srgbClr val="FF26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0%</c:formatCode>
                <c:ptCount val="1"/>
                <c:pt idx="0">
                  <c:v>0.56999999999999995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189-4743-B28F-6C78EE8846D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They must obtain 2 negative COVID-19 test results before returning</c:v>
                </c:pt>
              </c:strCache>
            </c:strRef>
          </c:tx>
          <c:spPr>
            <a:solidFill>
              <a:srgbClr val="00919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0%</c:formatCode>
                <c:ptCount val="1"/>
                <c:pt idx="0">
                  <c:v>0.28999999999999998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189-4743-B28F-6C78EE8846D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32061216"/>
        <c:axId val="1150707344"/>
      </c:barChart>
      <c:catAx>
        <c:axId val="1632061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0707344"/>
        <c:crosses val="autoZero"/>
        <c:auto val="1"/>
        <c:lblAlgn val="ctr"/>
        <c:lblOffset val="100"/>
        <c:noMultiLvlLbl val="0"/>
      </c:catAx>
      <c:valAx>
        <c:axId val="115070734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2061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"/>
          <c:y val="0.74967865995917182"/>
          <c:w val="0.99397134518357477"/>
          <c:h val="0.2503213400408282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159151386353519E-2"/>
          <c:y val="2.8879154190233264E-2"/>
          <c:w val="0.94315342070130503"/>
          <c:h val="0.582091717701953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0%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5F-E64F-A4B3-6118B03C5AE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No, dietitian worked their contracted hours offsite and collaborated with staff weekly</c:v>
                </c:pt>
              </c:strCache>
            </c:strRef>
          </c:tx>
          <c:spPr>
            <a:solidFill>
              <a:srgbClr val="FF26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0%</c:formatCode>
                <c:ptCount val="1"/>
                <c:pt idx="0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D5F-E64F-A4B3-6118B03C5AE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No, dietitian was on call and consulted with staff when needed</c:v>
                </c:pt>
              </c:strCache>
            </c:strRef>
          </c:tx>
          <c:spPr>
            <a:solidFill>
              <a:srgbClr val="00919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0%</c:formatCode>
                <c:ptCount val="1"/>
                <c:pt idx="0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C36-4C4E-B8FE-B7D4FF25433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No, foodservice staff worked with nursing staff to complete clinical assessments without dietitian input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Sheet1!$E$2</c:f>
              <c:numCache>
                <c:formatCode>0%</c:formatCode>
                <c:ptCount val="1"/>
                <c:pt idx="0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D40-4840-B20C-9C7A167130B2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N/A - we do not use a consultant dietitian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Sheet1!$F$2</c:f>
              <c:numCache>
                <c:formatCode>0%</c:formatCode>
                <c:ptCount val="1"/>
                <c:pt idx="0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D40-4840-B20C-9C7A167130B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32061216"/>
        <c:axId val="1150707344"/>
      </c:barChart>
      <c:catAx>
        <c:axId val="1632061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0707344"/>
        <c:crosses val="autoZero"/>
        <c:auto val="1"/>
        <c:lblAlgn val="ctr"/>
        <c:lblOffset val="100"/>
        <c:noMultiLvlLbl val="0"/>
      </c:catAx>
      <c:valAx>
        <c:axId val="1150707344"/>
        <c:scaling>
          <c:orientation val="minMax"/>
          <c:max val="0.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2061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"/>
          <c:y val="0.68023421551472729"/>
          <c:w val="0.98698999806855192"/>
          <c:h val="0.3197657844852727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159151386353519E-2"/>
          <c:y val="2.8879154190233264E-2"/>
          <c:w val="0.94315342070130503"/>
          <c:h val="0.517023972003499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Yes, we experienced both food item and supply shortages and it is still an issue</c:v>
                </c:pt>
              </c:strCache>
            </c:strRef>
          </c:tx>
          <c:spPr>
            <a:solidFill>
              <a:srgbClr val="E46C0A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46C0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461B-664B-B167-D2001C57176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0%</c:formatCode>
                <c:ptCount val="1"/>
                <c:pt idx="0">
                  <c:v>0.33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5F-E64F-A4B3-6118B03C5AE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Yes, we experienced both food item and supply shortages, but it has improved</c:v>
                </c:pt>
              </c:strCache>
            </c:strRef>
          </c:tx>
          <c:spPr>
            <a:solidFill>
              <a:srgbClr val="FF26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0%</c:formatCode>
                <c:ptCount val="1"/>
                <c:pt idx="0">
                  <c:v>0.33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D5F-E64F-A4B3-6118B03C5AE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Yes, we experienced food item shortages, but not supply shortages, and it is still an issue</c:v>
                </c:pt>
              </c:strCache>
            </c:strRef>
          </c:tx>
          <c:spPr>
            <a:solidFill>
              <a:srgbClr val="00919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0%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61B-664B-B167-D2001C57176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Yes, we experienced food item shortages, but not supply shortages, but it has improved</c:v>
                </c:pt>
              </c:strCache>
            </c:strRef>
          </c:tx>
          <c:spPr>
            <a:solidFill>
              <a:srgbClr val="8064A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Sheet1!$E$2</c:f>
              <c:numCache>
                <c:formatCode>0%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61B-664B-B167-D2001C57176A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Yes, we experienced supply shortages, but not food item storages, and it is still an issue</c:v>
                </c:pt>
              </c:strCache>
            </c:strRef>
          </c:tx>
          <c:spPr>
            <a:solidFill>
              <a:srgbClr val="4BACC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Sheet1!$F$2</c:f>
              <c:numCache>
                <c:formatCode>0%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61B-664B-B167-D2001C57176A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Yes, we experienced supply shortages, but not food item shortages, but it has improved</c:v>
                </c:pt>
              </c:strCache>
            </c:strRef>
          </c:tx>
          <c:spPr>
            <a:solidFill>
              <a:srgbClr val="FFCA3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Sheet1!$G$2</c:f>
              <c:numCache>
                <c:formatCode>0%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61B-664B-B167-D2001C57176A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No, we did not experience significant food item or supply shortages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Sheet1!$H$2</c:f>
              <c:numCache>
                <c:formatCode>0%</c:formatCode>
                <c:ptCount val="1"/>
                <c:pt idx="0">
                  <c:v>0.33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61B-664B-B167-D2001C57176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32061216"/>
        <c:axId val="1150707344"/>
      </c:barChart>
      <c:catAx>
        <c:axId val="1632061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0707344"/>
        <c:crosses val="autoZero"/>
        <c:auto val="1"/>
        <c:lblAlgn val="ctr"/>
        <c:lblOffset val="100"/>
        <c:noMultiLvlLbl val="0"/>
      </c:catAx>
      <c:valAx>
        <c:axId val="1150707344"/>
        <c:scaling>
          <c:orientation val="minMax"/>
          <c:max val="0.7000000000000000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2061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3.6169339826266349E-2"/>
          <c:y val="0.57318817617310036"/>
          <c:w val="0.94029279991079784"/>
          <c:h val="0.4079230096237970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159151386353519E-2"/>
          <c:y val="2.8879154190233264E-2"/>
          <c:w val="0.94315342070130503"/>
          <c:h val="0.582091717701953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Yes, both food and supply costs have risen</c:v>
                </c:pt>
              </c:strCache>
            </c:strRef>
          </c:tx>
          <c:spPr>
            <a:solidFill>
              <a:srgbClr val="E46C0A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46C0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3019-644E-BEF5-C03CD3D93DC6}"/>
              </c:ext>
            </c:extLst>
          </c:dPt>
          <c:dPt>
            <c:idx val="1"/>
            <c:invertIfNegative val="0"/>
            <c:bubble3D val="0"/>
            <c:spPr>
              <a:solidFill>
                <a:srgbClr val="E46C0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019-644E-BEF5-C03CD3D93DC6}"/>
              </c:ext>
            </c:extLst>
          </c:dPt>
          <c:dPt>
            <c:idx val="2"/>
            <c:invertIfNegative val="0"/>
            <c:bubble3D val="0"/>
            <c:spPr>
              <a:solidFill>
                <a:srgbClr val="E46C0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3019-644E-BEF5-C03CD3D93DC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0%</c:formatCode>
                <c:ptCount val="1"/>
                <c:pt idx="0">
                  <c:v>0.67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5F-E64F-A4B3-6118B03C5AE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Yes, food costs have risen, but supply costs remain about the same</c:v>
                </c:pt>
              </c:strCache>
            </c:strRef>
          </c:tx>
          <c:spPr>
            <a:solidFill>
              <a:srgbClr val="FF2600">
                <a:alpha val="99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0%</c:formatCode>
                <c:ptCount val="1"/>
                <c:pt idx="0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D5F-E64F-A4B3-6118B03C5AE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Yes, food costs have remained about the same, but supply costs have risen</c:v>
                </c:pt>
              </c:strCache>
            </c:strRef>
          </c:tx>
          <c:spPr>
            <a:solidFill>
              <a:srgbClr val="00919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0%</c:formatCode>
                <c:ptCount val="1"/>
                <c:pt idx="0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C36-4C4E-B8FE-B7D4FF25433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No, food and supply costs have both remained about the same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Sheet1!$E$2</c:f>
              <c:numCache>
                <c:formatCode>0%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D40-4840-B20C-9C7A167130B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32061216"/>
        <c:axId val="1150707344"/>
      </c:barChart>
      <c:catAx>
        <c:axId val="1632061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0707344"/>
        <c:crosses val="autoZero"/>
        <c:auto val="1"/>
        <c:lblAlgn val="ctr"/>
        <c:lblOffset val="100"/>
        <c:noMultiLvlLbl val="0"/>
      </c:catAx>
      <c:valAx>
        <c:axId val="1150707344"/>
        <c:scaling>
          <c:orientation val="minMax"/>
          <c:max val="0.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2061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1.3152487209551398E-2"/>
          <c:y val="0.68023421551472729"/>
          <c:w val="0.9339251492298114"/>
          <c:h val="0.2908402595508894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159151386353519E-2"/>
          <c:y val="2.8879154190233264E-2"/>
          <c:w val="0.94315342070130503"/>
          <c:h val="0.55431393992417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Yes, our retail operations are currently shut down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0%</c:formatCode>
                <c:ptCount val="1"/>
                <c:pt idx="0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5F-E64F-A4B3-6118B03C5AE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Yes, our retail operations were shut down, but have resumed in a limited capacity</c:v>
                </c:pt>
              </c:strCache>
            </c:strRef>
          </c:tx>
          <c:spPr>
            <a:solidFill>
              <a:srgbClr val="FF26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0%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D5F-E64F-A4B3-6118B03C5AE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No, our retail operations continued throughout the pandemic with some modifications to service</c:v>
                </c:pt>
              </c:strCache>
            </c:strRef>
          </c:tx>
          <c:spPr>
            <a:solidFill>
              <a:srgbClr val="00919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0%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C36-4C4E-B8FE-B7D4FF25433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N/A - We do not have any retail operations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Sheet1!$E$2</c:f>
              <c:numCache>
                <c:formatCode>0%</c:formatCode>
                <c:ptCount val="1"/>
                <c:pt idx="0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D40-4840-B20C-9C7A167130B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32061216"/>
        <c:axId val="1150707344"/>
      </c:barChart>
      <c:catAx>
        <c:axId val="1632061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0707344"/>
        <c:crosses val="autoZero"/>
        <c:auto val="1"/>
        <c:lblAlgn val="ctr"/>
        <c:lblOffset val="100"/>
        <c:noMultiLvlLbl val="0"/>
      </c:catAx>
      <c:valAx>
        <c:axId val="1150707344"/>
        <c:scaling>
          <c:orientation val="minMax"/>
          <c:max val="0.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2061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10631593827720713"/>
          <c:y val="0.62467865995917182"/>
          <c:w val="0.79909014821748414"/>
          <c:h val="0.3753213400408282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159151386353519E-2"/>
          <c:y val="2.8879154190233264E-2"/>
          <c:w val="0.94315342070130503"/>
          <c:h val="0.582091717701953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We will continue to restrict self-serve areas such as open salad/soup bars and self-serve buffets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0%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5F-E64F-A4B3-6118B03C5AE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We are planning more grab-n-go prepackaged items</c:v>
                </c:pt>
              </c:strCache>
            </c:strRef>
          </c:tx>
          <c:spPr>
            <a:solidFill>
              <a:srgbClr val="FF26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0%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D5F-E64F-A4B3-6118B03C5AE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We are planning to implement a micro-market</c:v>
                </c:pt>
              </c:strCache>
            </c:strRef>
          </c:tx>
          <c:spPr>
            <a:solidFill>
              <a:srgbClr val="00919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0%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C36-4C4E-B8FE-B7D4FF25433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We are encouraging touchless payments only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Sheet1!$E$2</c:f>
              <c:numCache>
                <c:formatCode>0%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D40-4840-B20C-9C7A167130B2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N/A - We do not have any retail operations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Sheet1!$F$2</c:f>
              <c:numCache>
                <c:formatCode>0%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983-DA42-AE58-8338C53BFA4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32061216"/>
        <c:axId val="1150707344"/>
      </c:barChart>
      <c:catAx>
        <c:axId val="1632061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0707344"/>
        <c:crosses val="autoZero"/>
        <c:auto val="1"/>
        <c:lblAlgn val="ctr"/>
        <c:lblOffset val="100"/>
        <c:noMultiLvlLbl val="0"/>
      </c:catAx>
      <c:valAx>
        <c:axId val="115070734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2061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11179614128118688"/>
          <c:y val="0.6617156969962088"/>
          <c:w val="0.85444589451670738"/>
          <c:h val="0.338284303003791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Each Shift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6309-0E40-90D1-9A07C00B070C}"/>
              </c:ext>
            </c:extLst>
          </c:dPt>
          <c:dPt>
            <c:idx val="1"/>
            <c:bubble3D val="0"/>
            <c:spPr>
              <a:solidFill>
                <a:srgbClr val="FF26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309-0E40-90D1-9A07C00B070C}"/>
              </c:ext>
            </c:extLst>
          </c:dPt>
          <c:dPt>
            <c:idx val="2"/>
            <c:bubble3D val="0"/>
            <c:spPr>
              <a:solidFill>
                <a:srgbClr val="00919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6309-0E40-90D1-9A07C00B070C}"/>
              </c:ext>
            </c:extLst>
          </c:dPt>
          <c:dPt>
            <c:idx val="3"/>
            <c:bubble3D val="0"/>
            <c:spPr>
              <a:solidFill>
                <a:srgbClr val="8064A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309-0E40-90D1-9A07C00B070C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0408667302662059E-2"/>
                      <c:h val="7.318503607444619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6309-0E40-90D1-9A07C00B070C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309-0E40-90D1-9A07C00B070C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309-0E40-90D1-9A07C00B070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Each Shift</c:v>
                </c:pt>
                <c:pt idx="1">
                  <c:v>Every 1-2 Hours</c:v>
                </c:pt>
                <c:pt idx="2">
                  <c:v>After Use</c:v>
                </c:pt>
                <c:pt idx="3">
                  <c:v>Daily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0.67</c:v>
                </c:pt>
                <c:pt idx="1">
                  <c:v>0.33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E9-D141-B393-6AA20EA55F9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F8972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83E-9648-B395-DE414286178A}"/>
              </c:ext>
            </c:extLst>
          </c:dPt>
          <c:dPt>
            <c:idx val="1"/>
            <c:bubble3D val="0"/>
            <c:spPr>
              <a:solidFill>
                <a:srgbClr val="FF26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83E-9648-B395-DE414286178A}"/>
              </c:ext>
            </c:extLst>
          </c:dPt>
          <c:dPt>
            <c:idx val="2"/>
            <c:bubble3D val="0"/>
            <c:spPr>
              <a:solidFill>
                <a:srgbClr val="00919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83E-9648-B395-DE414286178A}"/>
              </c:ext>
            </c:extLst>
          </c:dPt>
          <c:dPt>
            <c:idx val="3"/>
            <c:bubble3D val="0"/>
            <c:spPr>
              <a:solidFill>
                <a:srgbClr val="8064A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83E-9648-B395-DE414286178A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4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BDECFE5-96AF-614E-AB82-5097C14EC9E4}" type="VALUE">
                      <a:rPr lang="en-US" sz="2400">
                        <a:solidFill>
                          <a:schemeClr val="bg1"/>
                        </a:solidFill>
                      </a:rPr>
                      <a:pPr>
                        <a:defRPr sz="2400">
                          <a:solidFill>
                            <a:schemeClr val="bg1"/>
                          </a:solidFill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83E-9648-B395-DE414286178A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0.14655675153498499"/>
                      <c:h val="3.711237031477066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583E-9648-B395-DE414286178A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583E-9648-B395-DE414286178A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86EA9E8D-97F2-2143-A922-D083B29ABA60}" type="VALUE">
                      <a:rPr lang="en-US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583E-9648-B395-DE41428617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29% - Yes, foodservice staffing will increase</c:v>
                </c:pt>
                <c:pt idx="1">
                  <c:v>0% - Yes, foodservice staffing will decrease</c:v>
                </c:pt>
                <c:pt idx="2">
                  <c:v>71% - No, foodservice staffing will remain about the same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0.28999999999999998</c:v>
                </c:pt>
                <c:pt idx="1">
                  <c:v>0</c:v>
                </c:pt>
                <c:pt idx="2">
                  <c:v>0.71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83E-9648-B395-DE414286178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1980611943472197"/>
          <c:y val="0.10848179691824236"/>
          <c:w val="0.35905628157544661"/>
          <c:h val="0.8234909921974038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F8972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B1B-EF49-A433-1969D56FEE82}"/>
              </c:ext>
            </c:extLst>
          </c:dPt>
          <c:dPt>
            <c:idx val="1"/>
            <c:bubble3D val="0"/>
            <c:spPr>
              <a:solidFill>
                <a:srgbClr val="FF26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B1B-EF49-A433-1969D56FEE82}"/>
              </c:ext>
            </c:extLst>
          </c:dPt>
          <c:dPt>
            <c:idx val="2"/>
            <c:bubble3D val="0"/>
            <c:spPr>
              <a:solidFill>
                <a:srgbClr val="00919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B1B-EF49-A433-1969D56FEE82}"/>
              </c:ext>
            </c:extLst>
          </c:dPt>
          <c:dPt>
            <c:idx val="3"/>
            <c:bubble3D val="0"/>
            <c:spPr>
              <a:solidFill>
                <a:srgbClr val="8064A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B1B-EF49-A433-1969D56FEE82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4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BDECFE5-96AF-614E-AB82-5097C14EC9E4}" type="VALUE">
                      <a:rPr lang="en-US" sz="2400">
                        <a:solidFill>
                          <a:schemeClr val="bg1"/>
                        </a:solidFill>
                      </a:rPr>
                      <a:pPr>
                        <a:defRPr sz="2400">
                          <a:solidFill>
                            <a:schemeClr val="bg1"/>
                          </a:solidFill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BB1B-EF49-A433-1969D56FEE82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0.14655675153498499"/>
                      <c:h val="3.711237031477066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BB1B-EF49-A433-1969D56FEE82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BB1B-EF49-A433-1969D56FEE82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86EA9E8D-97F2-2143-A922-D083B29ABA60}" type="VALUE">
                      <a:rPr lang="en-US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BB1B-EF49-A433-1969D56FEE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40% - Yes, foodservice budget will increase</c:v>
                </c:pt>
                <c:pt idx="1">
                  <c:v>0% - Yes, foodservice budget will decrease</c:v>
                </c:pt>
                <c:pt idx="2">
                  <c:v>60% - No, foodservice budget will remain about the same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0.4</c:v>
                </c:pt>
                <c:pt idx="1">
                  <c:v>0</c:v>
                </c:pt>
                <c:pt idx="2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B1B-EF49-A433-1969D56FEE8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3151343770702906"/>
          <c:y val="0.11074937061438749"/>
          <c:w val="0.35905628157544661"/>
          <c:h val="0.8234909921974038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 foodservice staff are required to wear masks and/or face shields during their entire shift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0%</c:formatCode>
                <c:ptCount val="1"/>
                <c:pt idx="0">
                  <c:v>0.43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E9-D141-B393-6AA20EA55F9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Facemasks are required when working in the kitchen but not face shields</c:v>
                </c:pt>
              </c:strCache>
            </c:strRef>
          </c:tx>
          <c:spPr>
            <a:solidFill>
              <a:srgbClr val="FF26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0%</c:formatCode>
                <c:ptCount val="1"/>
                <c:pt idx="0">
                  <c:v>0.28999999999999998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DE9-D141-B393-6AA20EA55F9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Facemasks with face shields are required when in direct contact with residents/patients</c:v>
                </c:pt>
              </c:strCache>
            </c:strRef>
          </c:tx>
          <c:spPr>
            <a:solidFill>
              <a:srgbClr val="00919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0%</c:formatCode>
                <c:ptCount val="1"/>
                <c:pt idx="0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DE9-D141-B393-6AA20EA55F9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All foodservice staff are required to wear masks or face shields when leaving the kitchen, but do not have to wear them in the kitchen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Sheet1!$E$2</c:f>
              <c:numCache>
                <c:formatCode>0%</c:formatCode>
                <c:ptCount val="1"/>
                <c:pt idx="0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DE9-D141-B393-6AA20EA55F9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32061216"/>
        <c:axId val="1150707344"/>
      </c:barChart>
      <c:catAx>
        <c:axId val="1632061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0707344"/>
        <c:crosses val="autoZero"/>
        <c:auto val="1"/>
        <c:lblAlgn val="ctr"/>
        <c:lblOffset val="100"/>
        <c:noMultiLvlLbl val="0"/>
      </c:catAx>
      <c:valAx>
        <c:axId val="1150707344"/>
        <c:scaling>
          <c:orientation val="minMax"/>
          <c:max val="0.7000000000000000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2061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8682769461643694E-2"/>
          <c:y val="0.64580568963859997"/>
          <c:w val="0.92307732829445566"/>
          <c:h val="0.3284702527144681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055196855494888E-2"/>
          <c:y val="2.8646391011631488E-2"/>
          <c:w val="0.93503400382924884"/>
          <c:h val="0.588188386983359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Increasing in the last 30 days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0%</c:formatCode>
                <c:ptCount val="1"/>
                <c:pt idx="0">
                  <c:v>0.28999999999999998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15-F744-8EFD-411F5C5854C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Decreasing in the last 30 days</c:v>
                </c:pt>
              </c:strCache>
            </c:strRef>
          </c:tx>
          <c:spPr>
            <a:solidFill>
              <a:srgbClr val="FF26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0%</c:formatCode>
                <c:ptCount val="1"/>
                <c:pt idx="0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315-F744-8EFD-411F5C5854C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Plateauing in the last 30 days</c:v>
                </c:pt>
              </c:strCache>
            </c:strRef>
          </c:tx>
          <c:spPr>
            <a:solidFill>
              <a:srgbClr val="00919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0%</c:formatCode>
                <c:ptCount val="1"/>
                <c:pt idx="0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315-F744-8EFD-411F5C5854C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N/A - We have not had any new cases in the last 30 days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Sheet1!$E$2</c:f>
              <c:numCache>
                <c:formatCode>0%</c:formatCode>
                <c:ptCount val="1"/>
                <c:pt idx="0">
                  <c:v>0.43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315-F744-8EFD-411F5C5854C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32061216"/>
        <c:axId val="1150707344"/>
      </c:barChart>
      <c:catAx>
        <c:axId val="1632061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0707344"/>
        <c:crosses val="autoZero"/>
        <c:auto val="1"/>
        <c:lblAlgn val="ctr"/>
        <c:lblOffset val="100"/>
        <c:noMultiLvlLbl val="0"/>
      </c:catAx>
      <c:valAx>
        <c:axId val="1150707344"/>
        <c:scaling>
          <c:orientation val="minMax"/>
          <c:max val="0.7000000000000000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2061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1070617637002069E-3"/>
          <c:y val="0.68417228182682543"/>
          <c:w val="0.97941536167011956"/>
          <c:h val="0.2815089512215742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F8972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0D9-A64D-89E4-DCE0A28075F0}"/>
              </c:ext>
            </c:extLst>
          </c:dPt>
          <c:dPt>
            <c:idx val="1"/>
            <c:bubble3D val="0"/>
            <c:spPr>
              <a:solidFill>
                <a:srgbClr val="FF26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0D9-A64D-89E4-DCE0A28075F0}"/>
              </c:ext>
            </c:extLst>
          </c:dPt>
          <c:dPt>
            <c:idx val="2"/>
            <c:bubble3D val="0"/>
            <c:spPr>
              <a:solidFill>
                <a:srgbClr val="00919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0D9-A64D-89E4-DCE0A28075F0}"/>
              </c:ext>
            </c:extLst>
          </c:dPt>
          <c:dPt>
            <c:idx val="3"/>
            <c:bubble3D val="0"/>
            <c:spPr>
              <a:solidFill>
                <a:srgbClr val="8064A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0D9-A64D-89E4-DCE0A28075F0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4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BDECFE5-96AF-614E-AB82-5097C14EC9E4}" type="VALUE">
                      <a:rPr lang="en-US" sz="2400">
                        <a:solidFill>
                          <a:schemeClr val="bg1"/>
                        </a:solidFill>
                      </a:rPr>
                      <a:pPr>
                        <a:defRPr sz="2400">
                          <a:solidFill>
                            <a:schemeClr val="bg1"/>
                          </a:solidFill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0D9-A64D-89E4-DCE0A28075F0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655675153498499"/>
                      <c:h val="3.711237031477066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20D9-A64D-89E4-DCE0A28075F0}"/>
                </c:ext>
              </c:extLst>
            </c:dLbl>
            <c:dLbl>
              <c:idx val="2"/>
              <c:layout>
                <c:manualLayout>
                  <c:x val="5.0848094728417025E-2"/>
                  <c:y val="0.1400489224561215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0D9-A64D-89E4-DCE0A28075F0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86EA9E8D-97F2-2143-A922-D083B29ABA60}" type="VALUE">
                      <a:rPr lang="en-US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20D9-A64D-89E4-DCE0A28075F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29% - Yes</c:v>
                </c:pt>
                <c:pt idx="1">
                  <c:v>71% - No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0.28999999999999998</c:v>
                </c:pt>
                <c:pt idx="1">
                  <c:v>0.71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0D9-A64D-89E4-DCE0A28075F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5639149927830462"/>
          <c:y val="0.33977431392504509"/>
          <c:w val="0.21986925875135377"/>
          <c:h val="0.2864377667077330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F8972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5280-9241-A9BC-1ACB5BE8AD79}"/>
              </c:ext>
            </c:extLst>
          </c:dPt>
          <c:dPt>
            <c:idx val="1"/>
            <c:bubble3D val="0"/>
            <c:spPr>
              <a:solidFill>
                <a:srgbClr val="FF26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280-9241-A9BC-1ACB5BE8AD79}"/>
              </c:ext>
            </c:extLst>
          </c:dPt>
          <c:dPt>
            <c:idx val="2"/>
            <c:bubble3D val="0"/>
            <c:spPr>
              <a:solidFill>
                <a:srgbClr val="00919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5280-9241-A9BC-1ACB5BE8AD79}"/>
              </c:ext>
            </c:extLst>
          </c:dPt>
          <c:dPt>
            <c:idx val="3"/>
            <c:bubble3D val="0"/>
            <c:spPr>
              <a:solidFill>
                <a:srgbClr val="8064A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F8D-4743-9D7E-EB9E0D302489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BDECFE5-96AF-614E-AB82-5097C14EC9E4}" type="VALUE">
                      <a:rPr lang="en-US" sz="1800">
                        <a:solidFill>
                          <a:schemeClr val="bg1"/>
                        </a:solidFill>
                      </a:rPr>
                      <a:pPr>
                        <a:defRPr sz="2000">
                          <a:solidFill>
                            <a:schemeClr val="bg1"/>
                          </a:solidFill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5280-9241-A9BC-1ACB5BE8AD79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655675153498499"/>
                      <c:h val="3.711237031477066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5280-9241-A9BC-1ACB5BE8AD79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5280-9241-A9BC-1ACB5BE8AD79}"/>
                </c:ext>
              </c:extLst>
            </c:dLbl>
            <c:dLbl>
              <c:idx val="3"/>
              <c:layout>
                <c:manualLayout>
                  <c:x val="8.4023404240579427E-2"/>
                  <c:y val="0.1411939340915718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C6F70F1-1BBA-B047-9F74-9186554C00E0}" type="VALUE">
                      <a:rPr lang="en-US" sz="1800"/>
                      <a:pPr>
                        <a:defRPr sz="1800">
                          <a:solidFill>
                            <a:schemeClr val="bg1"/>
                          </a:solidFill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8F8D-4743-9D7E-EB9E0D30248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29% - In-Room Dining Only</c:v>
                </c:pt>
                <c:pt idx="1">
                  <c:v>29% - Socially Distanced Dining</c:v>
                </c:pt>
                <c:pt idx="2">
                  <c:v>14% - Other</c:v>
                </c:pt>
                <c:pt idx="3">
                  <c:v>29% - N/A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0.28999999999999998</c:v>
                </c:pt>
                <c:pt idx="1">
                  <c:v>0.28999999999999998</c:v>
                </c:pt>
                <c:pt idx="2">
                  <c:v>0.14000000000000001</c:v>
                </c:pt>
                <c:pt idx="3">
                  <c:v>0.28999999999999998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80-9241-A9BC-1ACB5BE8AD7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7865422812619283"/>
          <c:y val="0.23319835020622423"/>
          <c:w val="0.40211593521129829"/>
          <c:h val="0.463308515007052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F8972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BAE-734B-B2E2-E92F183AB04A}"/>
              </c:ext>
            </c:extLst>
          </c:dPt>
          <c:dPt>
            <c:idx val="1"/>
            <c:bubble3D val="0"/>
            <c:spPr>
              <a:solidFill>
                <a:srgbClr val="FF26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BAE-734B-B2E2-E92F183AB04A}"/>
              </c:ext>
            </c:extLst>
          </c:dPt>
          <c:dPt>
            <c:idx val="2"/>
            <c:bubble3D val="0"/>
            <c:spPr>
              <a:solidFill>
                <a:srgbClr val="00919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BAE-734B-B2E2-E92F183AB04A}"/>
              </c:ext>
            </c:extLst>
          </c:dPt>
          <c:dPt>
            <c:idx val="3"/>
            <c:bubble3D val="0"/>
            <c:spPr>
              <a:solidFill>
                <a:srgbClr val="8064A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BAE-734B-B2E2-E92F183AB04A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4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BDECFE5-96AF-614E-AB82-5097C14EC9E4}" type="VALUE">
                      <a:rPr lang="en-US" sz="2400">
                        <a:solidFill>
                          <a:schemeClr val="bg1"/>
                        </a:solidFill>
                      </a:rPr>
                      <a:pPr>
                        <a:defRPr sz="2400">
                          <a:solidFill>
                            <a:schemeClr val="bg1"/>
                          </a:solidFill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BAE-734B-B2E2-E92F183AB04A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655675153498499"/>
                      <c:h val="3.711237031477066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7BAE-734B-B2E2-E92F183AB04A}"/>
                </c:ext>
              </c:extLst>
            </c:dLbl>
            <c:dLbl>
              <c:idx val="2"/>
              <c:layout>
                <c:manualLayout>
                  <c:x val="5.0848094728417025E-2"/>
                  <c:y val="0.1400489224561215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BAE-734B-B2E2-E92F183AB04A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86EA9E8D-97F2-2143-A922-D083B29ABA60}" type="VALUE">
                      <a:rPr lang="en-US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7BAE-734B-B2E2-E92F183AB04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17% - Yes</c:v>
                </c:pt>
                <c:pt idx="1">
                  <c:v>83% - No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0.17</c:v>
                </c:pt>
                <c:pt idx="1">
                  <c:v>0.83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BAE-734B-B2E2-E92F183AB04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5639149927830462"/>
          <c:y val="0.33977431392504509"/>
          <c:w val="0.21986925875135377"/>
          <c:h val="0.2864377667077330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159151386353519E-2"/>
          <c:y val="2.8879154190233264E-2"/>
          <c:w val="0.94315342070130503"/>
          <c:h val="0.595886049958040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Yes, it decreased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0%</c:formatCode>
                <c:ptCount val="1"/>
                <c:pt idx="0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5F-E64F-A4B3-6118B03C5AE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Yes, it increased</c:v>
                </c:pt>
              </c:strCache>
            </c:strRef>
          </c:tx>
          <c:spPr>
            <a:solidFill>
              <a:srgbClr val="FF26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0%</c:formatCode>
                <c:ptCount val="1"/>
                <c:pt idx="0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D5F-E64F-A4B3-6118B03C5AE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No, it stayed about the same</c:v>
                </c:pt>
              </c:strCache>
            </c:strRef>
          </c:tx>
          <c:spPr>
            <a:solidFill>
              <a:srgbClr val="00919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0%</c:formatCode>
                <c:ptCount val="1"/>
                <c:pt idx="0">
                  <c:v>0.56999999999999995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36D-754D-93BF-8415FFE90AC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Short term decrease due to COVID positive staff members under quarantine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Sheet1!$E$2</c:f>
              <c:numCache>
                <c:formatCode>0%</c:formatCode>
                <c:ptCount val="1"/>
                <c:pt idx="0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36D-754D-93BF-8415FFE90AC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32061216"/>
        <c:axId val="1150707344"/>
      </c:barChart>
      <c:catAx>
        <c:axId val="1632061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0707344"/>
        <c:crosses val="autoZero"/>
        <c:auto val="1"/>
        <c:lblAlgn val="ctr"/>
        <c:lblOffset val="100"/>
        <c:noMultiLvlLbl val="0"/>
      </c:catAx>
      <c:valAx>
        <c:axId val="1150707344"/>
        <c:scaling>
          <c:orientation val="minMax"/>
          <c:max val="0.7000000000000000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2061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"/>
          <c:y val="0.64022104379809663"/>
          <c:w val="0.99937965828043118"/>
          <c:h val="0.3597789562019033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159151386353519E-2"/>
          <c:y val="2.8879154190233264E-2"/>
          <c:w val="0.94315342070130503"/>
          <c:h val="0.527858839073687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Yes, OT decreased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0%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5F-E64F-A4B3-6118B03C5AE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Yes, OT increased</c:v>
                </c:pt>
              </c:strCache>
            </c:strRef>
          </c:tx>
          <c:spPr>
            <a:solidFill>
              <a:srgbClr val="FF26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0%</c:formatCode>
                <c:ptCount val="1"/>
                <c:pt idx="0">
                  <c:v>0.56999999999999995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D5F-E64F-A4B3-6118B03C5AE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No, OT stayed about the same</c:v>
                </c:pt>
              </c:strCache>
            </c:strRef>
          </c:tx>
          <c:spPr>
            <a:solidFill>
              <a:srgbClr val="00919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0%</c:formatCode>
                <c:ptCount val="1"/>
                <c:pt idx="0">
                  <c:v>0.43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36D-754D-93BF-8415FFE90AC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Short term decrease due to COVID positive staff members under quarantine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Sheet1!$E$2</c:f>
              <c:numCache>
                <c:formatCode>0%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36D-754D-93BF-8415FFE90AC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32061216"/>
        <c:axId val="1150707344"/>
      </c:barChart>
      <c:catAx>
        <c:axId val="1632061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0707344"/>
        <c:crosses val="autoZero"/>
        <c:auto val="1"/>
        <c:lblAlgn val="ctr"/>
        <c:lblOffset val="100"/>
        <c:noMultiLvlLbl val="0"/>
      </c:catAx>
      <c:valAx>
        <c:axId val="1150707344"/>
        <c:scaling>
          <c:orientation val="minMax"/>
          <c:max val="0.7000000000000000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2061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"/>
          <c:y val="0.61301015944435522"/>
          <c:w val="0.99937965828043118"/>
          <c:h val="0.3869898405556448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8A79556-4F82-4335-8D10-25761C01936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A8489B-3B62-4BBA-865E-FAE18ACFE72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E2B4D43-C27F-42C4-8324-8228263480B9}" type="datetimeFigureOut">
              <a:rPr lang="en-US"/>
              <a:pPr>
                <a:defRPr/>
              </a:pPr>
              <a:t>11/13/20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ED9DA8BE-9DEF-4DCF-AA01-A4D0D549226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09FCB23F-B9F0-4E84-85F4-4E305C53F9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3632FD-C4A0-4FAB-BABF-E39166F3C2E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C5DB99-8D48-4662-AFAE-6A0D679CFE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1B56946-2FC7-4C22-B4C0-2257EF6F62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>
            <a:extLst>
              <a:ext uri="{FF2B5EF4-FFF2-40B4-BE49-F238E27FC236}">
                <a16:creationId xmlns:a16="http://schemas.microsoft.com/office/drawing/2014/main" id="{5C309604-5CFB-49F3-B201-4853EA5D42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2" name="Notes Placeholder 2">
            <a:extLst>
              <a:ext uri="{FF2B5EF4-FFF2-40B4-BE49-F238E27FC236}">
                <a16:creationId xmlns:a16="http://schemas.microsoft.com/office/drawing/2014/main" id="{7B7E3FC8-FBD2-490C-878B-82E86A70A2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5363" name="Slide Number Placeholder 3">
            <a:extLst>
              <a:ext uri="{FF2B5EF4-FFF2-40B4-BE49-F238E27FC236}">
                <a16:creationId xmlns:a16="http://schemas.microsoft.com/office/drawing/2014/main" id="{04DEE7A8-BCE7-4B6C-81F3-62CDF3FF22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2505521C-DC73-435C-BD07-C3A100542A22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B56946-2FC7-4C22-B4C0-2257EF6F6243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79073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B56946-2FC7-4C22-B4C0-2257EF6F6243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86241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B56946-2FC7-4C22-B4C0-2257EF6F6243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79474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B56946-2FC7-4C22-B4C0-2257EF6F6243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31355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B56946-2FC7-4C22-B4C0-2257EF6F6243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7066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B56946-2FC7-4C22-B4C0-2257EF6F6243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3435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C0331E-EC39-4F53-B6F8-DBCB75592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DEA5C6-8D7F-4A81-B1F3-87DC00BC12B8}" type="datetimeFigureOut">
              <a:rPr lang="en-US"/>
              <a:pPr>
                <a:defRPr/>
              </a:pPr>
              <a:t>11/13/20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9E8954-EB59-491D-B1FA-CFA3F9C8B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E7A1E9-EA77-46C8-B843-AE69AF98A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7C6B3-290C-4D91-ABEC-3D1A39156E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1768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B3D202-FD3D-4E54-899B-948C1BC89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D3001-0C48-4827-A1FC-19C5AC4B07D5}" type="datetimeFigureOut">
              <a:rPr lang="en-US"/>
              <a:pPr>
                <a:defRPr/>
              </a:pPr>
              <a:t>11/13/20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EE6839-A5E1-4BCD-9FBC-416F978C8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E11430-5DD7-440F-9ED4-6C95F1B81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20C71-4B1D-4E39-8E13-5F92496D87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7082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AB8D60-5CE7-4BD3-8020-D08C607FD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2BC1F7-1503-475B-8407-158861790203}" type="datetimeFigureOut">
              <a:rPr lang="en-US"/>
              <a:pPr>
                <a:defRPr/>
              </a:pPr>
              <a:t>11/13/20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3DCC5B-984E-4164-8CF8-29197CEB2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981BC6-A22A-48BB-8AEC-35936DF3B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05278-A5D3-44D4-A37C-D3DF64E0AF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4839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92676D-1D36-4DE7-8653-90AF1B518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106AC5-C27D-46E1-9A93-6691330CE866}" type="datetimeFigureOut">
              <a:rPr lang="en-US"/>
              <a:pPr>
                <a:defRPr/>
              </a:pPr>
              <a:t>11/13/20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9DD809-4046-4414-92DF-D32EE7CC8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4D11CF-33EF-4BF8-92B3-4D39D49A6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07472-9931-43AC-9313-2BB3146E80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1114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1D3FDD-B307-4B6E-B0E5-D26F5F96C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CC4FB-14FB-48AE-9BAC-D2AE2F9DEA5C}" type="datetimeFigureOut">
              <a:rPr lang="en-US"/>
              <a:pPr>
                <a:defRPr/>
              </a:pPr>
              <a:t>11/13/20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F40759-2053-444C-9035-FD0479988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6A34B7-875F-4E0B-8677-F71D82A3B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52868A-3171-400C-BFE9-27F0D7F8AB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9249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DCEAB01-CB25-4524-8F30-F96941682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2071F-5577-4EC5-A0D5-1E8BE46A9B94}" type="datetimeFigureOut">
              <a:rPr lang="en-US"/>
              <a:pPr>
                <a:defRPr/>
              </a:pPr>
              <a:t>11/13/20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059D40E-8ABB-4896-B1B5-F206A4D4F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821BC1B-38C6-488C-950A-43A00770F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C2A20-0E95-421E-8CBC-7C4F22B064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7683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031EC50-58DA-41B5-BB5C-1F17AF8E4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45860-F27A-4CF9-9D06-C4D3C3298AA1}" type="datetimeFigureOut">
              <a:rPr lang="en-US"/>
              <a:pPr>
                <a:defRPr/>
              </a:pPr>
              <a:t>11/13/20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AA994F2-EFD8-4613-B5CE-6A5B213FD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0CB8520-9F62-46B1-94CC-A987380D2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525C5-05C4-420E-B9F2-96A4D8F80E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4365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4CF12F5-FCF3-4CAF-8A1C-409CBABC0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3C9CA-78F0-4C9F-91BF-0804D48474E0}" type="datetimeFigureOut">
              <a:rPr lang="en-US"/>
              <a:pPr>
                <a:defRPr/>
              </a:pPr>
              <a:t>11/13/20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4C7383F-2488-429D-8FDA-DFBA9FAED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621B8A1-0CA5-453A-A0A4-7DF3A47BE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0EA0B-C061-4262-A021-835921174B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4486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0918859-0906-4D2D-866B-54964B40F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E7D06-BEE0-4149-AE6D-DAC583899850}" type="datetimeFigureOut">
              <a:rPr lang="en-US"/>
              <a:pPr>
                <a:defRPr/>
              </a:pPr>
              <a:t>11/13/20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473B6E0-9261-4E86-83BF-6EDEB15E6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C449C8B-D0D5-4FAA-989E-83C86AF9B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B2ACE-68C4-4200-8E39-2D29CA6951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2044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8E730DE-3909-4020-8AAB-8A9A3D545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1B159-451B-47B7-98CE-CA2100E1F09A}" type="datetimeFigureOut">
              <a:rPr lang="en-US"/>
              <a:pPr>
                <a:defRPr/>
              </a:pPr>
              <a:t>11/13/20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21EEDB7-3CB5-4E14-B337-745D90E61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3B7C911-369E-424B-B757-272547F1B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C57AB-84A4-4B73-B3BE-7D39010920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6032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BDDB203-783D-4B1C-B311-AEFD09508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9871E-F41E-473C-97D0-F95D053D1F89}" type="datetimeFigureOut">
              <a:rPr lang="en-US"/>
              <a:pPr>
                <a:defRPr/>
              </a:pPr>
              <a:t>11/13/20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5F9546C-9921-4587-A0CE-4E39CF0C8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F1AC5FD-6E2E-48BC-8A6C-1411A62DE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C481E-287F-40E4-A005-EDC62E7AB4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6289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62CD5C44-8922-4655-9AD4-AB5E95F351F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4C09FA94-891E-46BB-BB15-612AD2DBCEC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A04DDD-D856-4A75-89E7-8AFE4F2554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B076D84-E0EC-4F6A-B530-45479FE9EAC7}" type="datetimeFigureOut">
              <a:rPr lang="en-US"/>
              <a:pPr>
                <a:defRPr/>
              </a:pPr>
              <a:t>11/13/20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49D14F-91CB-49D0-9467-C43C3E96ED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7A62BF-9433-4CEF-9B9A-2D9F89866B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E7B1228-3578-45D9-9084-522A031CE8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ake, table, fabric, person&#10;&#10;Description automatically generated">
            <a:extLst>
              <a:ext uri="{FF2B5EF4-FFF2-40B4-BE49-F238E27FC236}">
                <a16:creationId xmlns:a16="http://schemas.microsoft.com/office/drawing/2014/main" id="{A6376607-722E-4B40-8A65-2BB109A1704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980A7245-BC7F-406C-AEFD-ECBA74A190DE}"/>
              </a:ext>
            </a:extLst>
          </p:cNvPr>
          <p:cNvSpPr/>
          <p:nvPr/>
        </p:nvSpPr>
        <p:spPr>
          <a:xfrm>
            <a:off x="0" y="6400800"/>
            <a:ext cx="12192000" cy="334963"/>
          </a:xfrm>
          <a:prstGeom prst="rect">
            <a:avLst/>
          </a:prstGeom>
          <a:solidFill>
            <a:srgbClr val="4F97CF">
              <a:alpha val="3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338" name="TextBox 11">
            <a:extLst>
              <a:ext uri="{FF2B5EF4-FFF2-40B4-BE49-F238E27FC236}">
                <a16:creationId xmlns:a16="http://schemas.microsoft.com/office/drawing/2014/main" id="{F097B96F-A6E9-4232-BCF0-B78F57BD23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1188" y="6400800"/>
            <a:ext cx="84296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i="1">
                <a:solidFill>
                  <a:schemeClr val="bg1"/>
                </a:solidFill>
              </a:rPr>
              <a:t>Experts in foodservice management and food safety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1D99D96-77DF-4AED-8ADD-08FB183DC04E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EC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pic>
        <p:nvPicPr>
          <p:cNvPr id="14340" name="Picture 19">
            <a:extLst>
              <a:ext uri="{FF2B5EF4-FFF2-40B4-BE49-F238E27FC236}">
                <a16:creationId xmlns:a16="http://schemas.microsoft.com/office/drawing/2014/main" id="{241BE974-CB09-4037-9471-542318E64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6525"/>
            <a:ext cx="25923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itle 1">
            <a:extLst>
              <a:ext uri="{FF2B5EF4-FFF2-40B4-BE49-F238E27FC236}">
                <a16:creationId xmlns:a16="http://schemas.microsoft.com/office/drawing/2014/main" id="{6518177B-17B8-4705-BF0B-5EA34A44F3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981200"/>
            <a:ext cx="10363200" cy="1470025"/>
          </a:xfrm>
        </p:spPr>
        <p:txBody>
          <a:bodyPr/>
          <a:lstStyle/>
          <a:p>
            <a:r>
              <a:rPr lang="en-US" altLang="en-US" sz="8000" dirty="0">
                <a:solidFill>
                  <a:srgbClr val="4F97C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ANFP COVID-19</a:t>
            </a:r>
            <a:br>
              <a:rPr lang="en-US" altLang="en-US" sz="8000" dirty="0">
                <a:solidFill>
                  <a:srgbClr val="4F97C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8000" dirty="0">
                <a:solidFill>
                  <a:srgbClr val="4F97C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Survey Results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C894B99-98D4-DA4B-8DDC-0D137882C6E0}"/>
              </a:ext>
            </a:extLst>
          </p:cNvPr>
          <p:cNvSpPr txBox="1">
            <a:spLocks/>
          </p:cNvSpPr>
          <p:nvPr/>
        </p:nvSpPr>
        <p:spPr bwMode="auto">
          <a:xfrm>
            <a:off x="914400" y="3889995"/>
            <a:ext cx="103632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4800" dirty="0">
                <a:solidFill>
                  <a:srgbClr val="EC1C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Correctional Facility</a:t>
            </a:r>
          </a:p>
        </p:txBody>
      </p:sp>
      <p:sp>
        <p:nvSpPr>
          <p:cNvPr id="9" name="TextBox 11">
            <a:extLst>
              <a:ext uri="{FF2B5EF4-FFF2-40B4-BE49-F238E27FC236}">
                <a16:creationId xmlns:a16="http://schemas.microsoft.com/office/drawing/2014/main" id="{F4D7AD6A-1AF8-BE42-B769-1727E87A18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24098" y="6414293"/>
            <a:ext cx="118967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bg1"/>
                </a:solidFill>
              </a:rPr>
              <a:t>© 2020 ANFP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97582C-CB8E-4365-BAFA-D2AC00364910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EC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6386" name="Title 1">
            <a:extLst>
              <a:ext uri="{FF2B5EF4-FFF2-40B4-BE49-F238E27FC236}">
                <a16:creationId xmlns:a16="http://schemas.microsoft.com/office/drawing/2014/main" id="{C4C6D484-9E74-4243-BABF-30C9A636F2DF}"/>
              </a:ext>
            </a:extLst>
          </p:cNvPr>
          <p:cNvSpPr txBox="1">
            <a:spLocks/>
          </p:cNvSpPr>
          <p:nvPr/>
        </p:nvSpPr>
        <p:spPr bwMode="auto">
          <a:xfrm>
            <a:off x="300038" y="114300"/>
            <a:ext cx="117395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</a:rPr>
              <a:t>Did your foodservice staffing levels change during COVID-19?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9D4238B-3E16-A744-AF25-5491DA5A10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11995072"/>
              </p:ext>
            </p:extLst>
          </p:nvPr>
        </p:nvGraphicFramePr>
        <p:xfrm>
          <a:off x="300038" y="1143000"/>
          <a:ext cx="11587162" cy="5600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11">
            <a:extLst>
              <a:ext uri="{FF2B5EF4-FFF2-40B4-BE49-F238E27FC236}">
                <a16:creationId xmlns:a16="http://schemas.microsoft.com/office/drawing/2014/main" id="{F94E3FD4-801F-2947-85EF-C84D92CA0A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0" y="6550025"/>
            <a:ext cx="118967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© 2020 ANFP</a:t>
            </a:r>
          </a:p>
        </p:txBody>
      </p:sp>
    </p:spTree>
    <p:extLst>
      <p:ext uri="{BB962C8B-B14F-4D97-AF65-F5344CB8AC3E}">
        <p14:creationId xmlns:p14="http://schemas.microsoft.com/office/powerpoint/2010/main" val="38111914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97582C-CB8E-4365-BAFA-D2AC00364910}"/>
              </a:ext>
            </a:extLst>
          </p:cNvPr>
          <p:cNvSpPr/>
          <p:nvPr/>
        </p:nvSpPr>
        <p:spPr>
          <a:xfrm>
            <a:off x="-2381" y="0"/>
            <a:ext cx="12192000" cy="914400"/>
          </a:xfrm>
          <a:prstGeom prst="rect">
            <a:avLst/>
          </a:prstGeom>
          <a:solidFill>
            <a:srgbClr val="EC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6386" name="Title 1">
            <a:extLst>
              <a:ext uri="{FF2B5EF4-FFF2-40B4-BE49-F238E27FC236}">
                <a16:creationId xmlns:a16="http://schemas.microsoft.com/office/drawing/2014/main" id="{C4C6D484-9E74-4243-BABF-30C9A636F2DF}"/>
              </a:ext>
            </a:extLst>
          </p:cNvPr>
          <p:cNvSpPr txBox="1">
            <a:spLocks/>
          </p:cNvSpPr>
          <p:nvPr/>
        </p:nvSpPr>
        <p:spPr bwMode="auto">
          <a:xfrm>
            <a:off x="300038" y="114300"/>
            <a:ext cx="117395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</a:rPr>
              <a:t>Did your foodservice overtime hours change during COVID-19?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9D4238B-3E16-A744-AF25-5491DA5A10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4500040"/>
              </p:ext>
            </p:extLst>
          </p:nvPr>
        </p:nvGraphicFramePr>
        <p:xfrm>
          <a:off x="300038" y="1143000"/>
          <a:ext cx="11587162" cy="5600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11">
            <a:extLst>
              <a:ext uri="{FF2B5EF4-FFF2-40B4-BE49-F238E27FC236}">
                <a16:creationId xmlns:a16="http://schemas.microsoft.com/office/drawing/2014/main" id="{8F05D1F5-D3E9-2D48-9FB7-58B226EA8F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0" y="6550025"/>
            <a:ext cx="118967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© 2020 ANFP</a:t>
            </a:r>
          </a:p>
        </p:txBody>
      </p:sp>
    </p:spTree>
    <p:extLst>
      <p:ext uri="{BB962C8B-B14F-4D97-AF65-F5344CB8AC3E}">
        <p14:creationId xmlns:p14="http://schemas.microsoft.com/office/powerpoint/2010/main" val="21446310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97582C-CB8E-4365-BAFA-D2AC00364910}"/>
              </a:ext>
            </a:extLst>
          </p:cNvPr>
          <p:cNvSpPr/>
          <p:nvPr/>
        </p:nvSpPr>
        <p:spPr>
          <a:xfrm>
            <a:off x="-2381" y="0"/>
            <a:ext cx="12192000" cy="914400"/>
          </a:xfrm>
          <a:prstGeom prst="rect">
            <a:avLst/>
          </a:prstGeom>
          <a:solidFill>
            <a:srgbClr val="EC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6386" name="Title 1">
            <a:extLst>
              <a:ext uri="{FF2B5EF4-FFF2-40B4-BE49-F238E27FC236}">
                <a16:creationId xmlns:a16="http://schemas.microsoft.com/office/drawing/2014/main" id="{C4C6D484-9E74-4243-BABF-30C9A636F2DF}"/>
              </a:ext>
            </a:extLst>
          </p:cNvPr>
          <p:cNvSpPr txBox="1">
            <a:spLocks/>
          </p:cNvSpPr>
          <p:nvPr/>
        </p:nvSpPr>
        <p:spPr bwMode="auto">
          <a:xfrm>
            <a:off x="300038" y="114300"/>
            <a:ext cx="117395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tabLst>
                <a:tab pos="1419225" algn="l"/>
              </a:tabLst>
            </a:pPr>
            <a:r>
              <a:rPr lang="en-US" altLang="en-US" sz="2200" b="1" dirty="0">
                <a:solidFill>
                  <a:schemeClr val="bg1"/>
                </a:solidFill>
                <a:latin typeface="Arial" panose="020B0604020202020204" pitchFamily="34" charset="0"/>
              </a:rPr>
              <a:t>Has your room tray delivery responsibility changed in your facility due to COVID-19?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9D4238B-3E16-A744-AF25-5491DA5A10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86382869"/>
              </p:ext>
            </p:extLst>
          </p:nvPr>
        </p:nvGraphicFramePr>
        <p:xfrm>
          <a:off x="300038" y="1143000"/>
          <a:ext cx="11587162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11">
            <a:extLst>
              <a:ext uri="{FF2B5EF4-FFF2-40B4-BE49-F238E27FC236}">
                <a16:creationId xmlns:a16="http://schemas.microsoft.com/office/drawing/2014/main" id="{890CCCE3-82C6-3E41-9C94-205A13761A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0" y="6550025"/>
            <a:ext cx="118967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© 2020 ANFP</a:t>
            </a:r>
          </a:p>
        </p:txBody>
      </p:sp>
    </p:spTree>
    <p:extLst>
      <p:ext uri="{BB962C8B-B14F-4D97-AF65-F5344CB8AC3E}">
        <p14:creationId xmlns:p14="http://schemas.microsoft.com/office/powerpoint/2010/main" val="198406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97582C-CB8E-4365-BAFA-D2AC00364910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EC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6386" name="Title 1">
            <a:extLst>
              <a:ext uri="{FF2B5EF4-FFF2-40B4-BE49-F238E27FC236}">
                <a16:creationId xmlns:a16="http://schemas.microsoft.com/office/drawing/2014/main" id="{C4C6D484-9E74-4243-BABF-30C9A636F2DF}"/>
              </a:ext>
            </a:extLst>
          </p:cNvPr>
          <p:cNvSpPr txBox="1">
            <a:spLocks/>
          </p:cNvSpPr>
          <p:nvPr/>
        </p:nvSpPr>
        <p:spPr bwMode="auto">
          <a:xfrm>
            <a:off x="300038" y="114300"/>
            <a:ext cx="116633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tabLst>
                <a:tab pos="1419225" algn="l"/>
              </a:tabLst>
            </a:pPr>
            <a:r>
              <a:rPr lang="en-US" altLang="en-US" sz="2400" b="1" dirty="0">
                <a:solidFill>
                  <a:schemeClr val="bg1"/>
                </a:solidFill>
                <a:latin typeface="Arial" panose="020B0604020202020204" pitchFamily="34" charset="0"/>
              </a:rPr>
              <a:t>Have you experienced challenges maintaining social distancing between foodservice staff due to inadequate space in your kitchen/dining areas?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B9CBFC7-6F0F-914F-BB1F-218E3B2942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74587751"/>
              </p:ext>
            </p:extLst>
          </p:nvPr>
        </p:nvGraphicFramePr>
        <p:xfrm>
          <a:off x="66676" y="1143000"/>
          <a:ext cx="9763124" cy="5600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11">
            <a:extLst>
              <a:ext uri="{FF2B5EF4-FFF2-40B4-BE49-F238E27FC236}">
                <a16:creationId xmlns:a16="http://schemas.microsoft.com/office/drawing/2014/main" id="{188A8834-9AA8-4C41-95BC-509AF4ED96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0" y="6550025"/>
            <a:ext cx="118967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© 2020 ANFP</a:t>
            </a:r>
          </a:p>
        </p:txBody>
      </p:sp>
    </p:spTree>
    <p:extLst>
      <p:ext uri="{BB962C8B-B14F-4D97-AF65-F5344CB8AC3E}">
        <p14:creationId xmlns:p14="http://schemas.microsoft.com/office/powerpoint/2010/main" val="41913279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97582C-CB8E-4365-BAFA-D2AC00364910}"/>
              </a:ext>
            </a:extLst>
          </p:cNvPr>
          <p:cNvSpPr/>
          <p:nvPr/>
        </p:nvSpPr>
        <p:spPr>
          <a:xfrm>
            <a:off x="-2381" y="0"/>
            <a:ext cx="12192000" cy="914400"/>
          </a:xfrm>
          <a:prstGeom prst="rect">
            <a:avLst/>
          </a:prstGeom>
          <a:solidFill>
            <a:srgbClr val="EC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6386" name="Title 1">
            <a:extLst>
              <a:ext uri="{FF2B5EF4-FFF2-40B4-BE49-F238E27FC236}">
                <a16:creationId xmlns:a16="http://schemas.microsoft.com/office/drawing/2014/main" id="{C4C6D484-9E74-4243-BABF-30C9A636F2DF}"/>
              </a:ext>
            </a:extLst>
          </p:cNvPr>
          <p:cNvSpPr txBox="1">
            <a:spLocks/>
          </p:cNvSpPr>
          <p:nvPr/>
        </p:nvSpPr>
        <p:spPr bwMode="auto">
          <a:xfrm>
            <a:off x="300038" y="114300"/>
            <a:ext cx="117395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tabLst>
                <a:tab pos="1419225" algn="l"/>
              </a:tabLst>
            </a:pPr>
            <a:r>
              <a:rPr lang="en-US" altLang="en-US" sz="2400" b="1" dirty="0">
                <a:solidFill>
                  <a:schemeClr val="bg1"/>
                </a:solidFill>
                <a:latin typeface="Arial" panose="020B0604020202020204" pitchFamily="34" charset="0"/>
              </a:rPr>
              <a:t>Does your facility require foodservice staff to quarantine for the following? </a:t>
            </a:r>
          </a:p>
          <a:p>
            <a:pPr eaLnBrk="1" hangingPunct="1">
              <a:spcBef>
                <a:spcPct val="0"/>
              </a:spcBef>
              <a:buFontTx/>
              <a:buNone/>
              <a:tabLst>
                <a:tab pos="1419225" algn="l"/>
              </a:tabLst>
            </a:pPr>
            <a:r>
              <a:rPr lang="en-US" altLang="en-US" sz="2200" b="1" dirty="0">
                <a:solidFill>
                  <a:schemeClr val="bg1"/>
                </a:solidFill>
                <a:latin typeface="Arial" panose="020B0604020202020204" pitchFamily="34" charset="0"/>
              </a:rPr>
              <a:t>(Check all that apply)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9D4238B-3E16-A744-AF25-5491DA5A10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04757719"/>
              </p:ext>
            </p:extLst>
          </p:nvPr>
        </p:nvGraphicFramePr>
        <p:xfrm>
          <a:off x="300038" y="1143000"/>
          <a:ext cx="11587162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11">
            <a:extLst>
              <a:ext uri="{FF2B5EF4-FFF2-40B4-BE49-F238E27FC236}">
                <a16:creationId xmlns:a16="http://schemas.microsoft.com/office/drawing/2014/main" id="{33A9344F-9A8F-0E48-9AFA-CDFBF427A5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0" y="6550025"/>
            <a:ext cx="118967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© 2020 ANFP</a:t>
            </a:r>
          </a:p>
        </p:txBody>
      </p:sp>
    </p:spTree>
    <p:extLst>
      <p:ext uri="{BB962C8B-B14F-4D97-AF65-F5344CB8AC3E}">
        <p14:creationId xmlns:p14="http://schemas.microsoft.com/office/powerpoint/2010/main" val="10452366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97582C-CB8E-4365-BAFA-D2AC00364910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EC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6386" name="Title 1">
            <a:extLst>
              <a:ext uri="{FF2B5EF4-FFF2-40B4-BE49-F238E27FC236}">
                <a16:creationId xmlns:a16="http://schemas.microsoft.com/office/drawing/2014/main" id="{C4C6D484-9E74-4243-BABF-30C9A636F2DF}"/>
              </a:ext>
            </a:extLst>
          </p:cNvPr>
          <p:cNvSpPr txBox="1">
            <a:spLocks/>
          </p:cNvSpPr>
          <p:nvPr/>
        </p:nvSpPr>
        <p:spPr bwMode="auto">
          <a:xfrm>
            <a:off x="300038" y="114300"/>
            <a:ext cx="116633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tabLst>
                <a:tab pos="1419225" algn="l"/>
              </a:tabLst>
            </a:pPr>
            <a:r>
              <a:rPr lang="en-US" altLang="en-US" sz="2500" b="1" dirty="0">
                <a:solidFill>
                  <a:schemeClr val="bg1"/>
                </a:solidFill>
                <a:latin typeface="Arial" panose="020B0604020202020204" pitchFamily="34" charset="0"/>
              </a:rPr>
              <a:t>Has your facility instituted required COVID-19 testing for foodservice staff?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8FC5F408-5260-CB4F-AEE9-AFDE95DBA8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40632530"/>
              </p:ext>
            </p:extLst>
          </p:nvPr>
        </p:nvGraphicFramePr>
        <p:xfrm>
          <a:off x="66676" y="1143000"/>
          <a:ext cx="9763124" cy="5600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11">
            <a:extLst>
              <a:ext uri="{FF2B5EF4-FFF2-40B4-BE49-F238E27FC236}">
                <a16:creationId xmlns:a16="http://schemas.microsoft.com/office/drawing/2014/main" id="{A9867C64-30BA-8846-85C7-DE23038DA4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0" y="6550025"/>
            <a:ext cx="118967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© 2020 ANFP</a:t>
            </a:r>
          </a:p>
        </p:txBody>
      </p:sp>
    </p:spTree>
    <p:extLst>
      <p:ext uri="{BB962C8B-B14F-4D97-AF65-F5344CB8AC3E}">
        <p14:creationId xmlns:p14="http://schemas.microsoft.com/office/powerpoint/2010/main" val="16110027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97582C-CB8E-4365-BAFA-D2AC00364910}"/>
              </a:ext>
            </a:extLst>
          </p:cNvPr>
          <p:cNvSpPr/>
          <p:nvPr/>
        </p:nvSpPr>
        <p:spPr>
          <a:xfrm>
            <a:off x="-2381" y="0"/>
            <a:ext cx="12192000" cy="914400"/>
          </a:xfrm>
          <a:prstGeom prst="rect">
            <a:avLst/>
          </a:prstGeom>
          <a:solidFill>
            <a:srgbClr val="EC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6386" name="Title 1">
            <a:extLst>
              <a:ext uri="{FF2B5EF4-FFF2-40B4-BE49-F238E27FC236}">
                <a16:creationId xmlns:a16="http://schemas.microsoft.com/office/drawing/2014/main" id="{C4C6D484-9E74-4243-BABF-30C9A636F2DF}"/>
              </a:ext>
            </a:extLst>
          </p:cNvPr>
          <p:cNvSpPr txBox="1">
            <a:spLocks/>
          </p:cNvSpPr>
          <p:nvPr/>
        </p:nvSpPr>
        <p:spPr bwMode="auto">
          <a:xfrm>
            <a:off x="300038" y="114300"/>
            <a:ext cx="117395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tabLst>
                <a:tab pos="1419225" algn="l"/>
              </a:tabLst>
            </a:pPr>
            <a:r>
              <a:rPr lang="en-US" altLang="en-US" sz="2500" b="1" dirty="0">
                <a:solidFill>
                  <a:schemeClr val="bg1"/>
                </a:solidFill>
                <a:latin typeface="Arial" panose="020B0604020202020204" pitchFamily="34" charset="0"/>
              </a:rPr>
              <a:t>If a foodservice staff member is diagnosed with COVID-19, what are your facility’s return-to-work practices? (Check all that apply)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D27BDEA7-E0E5-034B-94F2-B96895845E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98945495"/>
              </p:ext>
            </p:extLst>
          </p:nvPr>
        </p:nvGraphicFramePr>
        <p:xfrm>
          <a:off x="300038" y="1143000"/>
          <a:ext cx="11587162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11">
            <a:extLst>
              <a:ext uri="{FF2B5EF4-FFF2-40B4-BE49-F238E27FC236}">
                <a16:creationId xmlns:a16="http://schemas.microsoft.com/office/drawing/2014/main" id="{FF6E48E2-F529-3048-A206-244E6BEBBB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0" y="6550025"/>
            <a:ext cx="118967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© 2020 ANFP</a:t>
            </a:r>
          </a:p>
        </p:txBody>
      </p:sp>
    </p:spTree>
    <p:extLst>
      <p:ext uri="{BB962C8B-B14F-4D97-AF65-F5344CB8AC3E}">
        <p14:creationId xmlns:p14="http://schemas.microsoft.com/office/powerpoint/2010/main" val="10765487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97582C-CB8E-4365-BAFA-D2AC00364910}"/>
              </a:ext>
            </a:extLst>
          </p:cNvPr>
          <p:cNvSpPr/>
          <p:nvPr/>
        </p:nvSpPr>
        <p:spPr>
          <a:xfrm>
            <a:off x="-2381" y="0"/>
            <a:ext cx="12192000" cy="914400"/>
          </a:xfrm>
          <a:prstGeom prst="rect">
            <a:avLst/>
          </a:prstGeom>
          <a:solidFill>
            <a:srgbClr val="EC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6386" name="Title 1">
            <a:extLst>
              <a:ext uri="{FF2B5EF4-FFF2-40B4-BE49-F238E27FC236}">
                <a16:creationId xmlns:a16="http://schemas.microsoft.com/office/drawing/2014/main" id="{C4C6D484-9E74-4243-BABF-30C9A636F2DF}"/>
              </a:ext>
            </a:extLst>
          </p:cNvPr>
          <p:cNvSpPr txBox="1">
            <a:spLocks/>
          </p:cNvSpPr>
          <p:nvPr/>
        </p:nvSpPr>
        <p:spPr bwMode="auto">
          <a:xfrm>
            <a:off x="300038" y="114300"/>
            <a:ext cx="117395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tabLst>
                <a:tab pos="1419225" algn="l"/>
              </a:tabLst>
            </a:pP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</a:rPr>
              <a:t>Was your consultant dietitian allowed to come into </a:t>
            </a:r>
          </a:p>
          <a:p>
            <a:pPr eaLnBrk="1" hangingPunct="1">
              <a:spcBef>
                <a:spcPct val="0"/>
              </a:spcBef>
              <a:buFontTx/>
              <a:buNone/>
              <a:tabLst>
                <a:tab pos="1419225" algn="l"/>
              </a:tabLst>
            </a:pP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</a:rPr>
              <a:t>your building during the pandemic?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9D4238B-3E16-A744-AF25-5491DA5A10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73299719"/>
              </p:ext>
            </p:extLst>
          </p:nvPr>
        </p:nvGraphicFramePr>
        <p:xfrm>
          <a:off x="300038" y="1143000"/>
          <a:ext cx="11587162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11">
            <a:extLst>
              <a:ext uri="{FF2B5EF4-FFF2-40B4-BE49-F238E27FC236}">
                <a16:creationId xmlns:a16="http://schemas.microsoft.com/office/drawing/2014/main" id="{9E468921-526A-0F47-9B34-48696C374A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0" y="6550025"/>
            <a:ext cx="118967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© 2020 ANFP</a:t>
            </a:r>
          </a:p>
        </p:txBody>
      </p:sp>
    </p:spTree>
    <p:extLst>
      <p:ext uri="{BB962C8B-B14F-4D97-AF65-F5344CB8AC3E}">
        <p14:creationId xmlns:p14="http://schemas.microsoft.com/office/powerpoint/2010/main" val="925957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97582C-CB8E-4365-BAFA-D2AC00364910}"/>
              </a:ext>
            </a:extLst>
          </p:cNvPr>
          <p:cNvSpPr/>
          <p:nvPr/>
        </p:nvSpPr>
        <p:spPr>
          <a:xfrm>
            <a:off x="-2381" y="0"/>
            <a:ext cx="12192000" cy="914400"/>
          </a:xfrm>
          <a:prstGeom prst="rect">
            <a:avLst/>
          </a:prstGeom>
          <a:solidFill>
            <a:srgbClr val="EC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6386" name="Title 1">
            <a:extLst>
              <a:ext uri="{FF2B5EF4-FFF2-40B4-BE49-F238E27FC236}">
                <a16:creationId xmlns:a16="http://schemas.microsoft.com/office/drawing/2014/main" id="{C4C6D484-9E74-4243-BABF-30C9A636F2DF}"/>
              </a:ext>
            </a:extLst>
          </p:cNvPr>
          <p:cNvSpPr txBox="1">
            <a:spLocks/>
          </p:cNvSpPr>
          <p:nvPr/>
        </p:nvSpPr>
        <p:spPr bwMode="auto">
          <a:xfrm>
            <a:off x="300038" y="114300"/>
            <a:ext cx="117395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tabLst>
                <a:tab pos="1419225" algn="l"/>
              </a:tabLst>
            </a:pP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</a:rPr>
              <a:t>Has your foodservice operation been affected by food item and/or supply shortages during COVID-19?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9D4238B-3E16-A744-AF25-5491DA5A10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9702251"/>
              </p:ext>
            </p:extLst>
          </p:nvPr>
        </p:nvGraphicFramePr>
        <p:xfrm>
          <a:off x="300038" y="1066800"/>
          <a:ext cx="11587162" cy="571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11">
            <a:extLst>
              <a:ext uri="{FF2B5EF4-FFF2-40B4-BE49-F238E27FC236}">
                <a16:creationId xmlns:a16="http://schemas.microsoft.com/office/drawing/2014/main" id="{96058E17-D51C-3B41-BACA-A06C4E6EBD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0" y="6550025"/>
            <a:ext cx="118967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© 2020 ANFP</a:t>
            </a:r>
          </a:p>
        </p:txBody>
      </p:sp>
    </p:spTree>
    <p:extLst>
      <p:ext uri="{BB962C8B-B14F-4D97-AF65-F5344CB8AC3E}">
        <p14:creationId xmlns:p14="http://schemas.microsoft.com/office/powerpoint/2010/main" val="42811720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97582C-CB8E-4365-BAFA-D2AC00364910}"/>
              </a:ext>
            </a:extLst>
          </p:cNvPr>
          <p:cNvSpPr/>
          <p:nvPr/>
        </p:nvSpPr>
        <p:spPr>
          <a:xfrm>
            <a:off x="-2381" y="0"/>
            <a:ext cx="12192000" cy="914400"/>
          </a:xfrm>
          <a:prstGeom prst="rect">
            <a:avLst/>
          </a:prstGeom>
          <a:solidFill>
            <a:srgbClr val="EC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6386" name="Title 1">
            <a:extLst>
              <a:ext uri="{FF2B5EF4-FFF2-40B4-BE49-F238E27FC236}">
                <a16:creationId xmlns:a16="http://schemas.microsoft.com/office/drawing/2014/main" id="{C4C6D484-9E74-4243-BABF-30C9A636F2DF}"/>
              </a:ext>
            </a:extLst>
          </p:cNvPr>
          <p:cNvSpPr txBox="1">
            <a:spLocks/>
          </p:cNvSpPr>
          <p:nvPr/>
        </p:nvSpPr>
        <p:spPr bwMode="auto">
          <a:xfrm>
            <a:off x="300038" y="114300"/>
            <a:ext cx="117395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tabLst>
                <a:tab pos="1419225" algn="l"/>
              </a:tabLst>
            </a:pP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</a:rPr>
              <a:t>Have your food and/or supply costs changed during the pandemic?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9D4238B-3E16-A744-AF25-5491DA5A10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06781165"/>
              </p:ext>
            </p:extLst>
          </p:nvPr>
        </p:nvGraphicFramePr>
        <p:xfrm>
          <a:off x="300038" y="1143000"/>
          <a:ext cx="11587162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11">
            <a:extLst>
              <a:ext uri="{FF2B5EF4-FFF2-40B4-BE49-F238E27FC236}">
                <a16:creationId xmlns:a16="http://schemas.microsoft.com/office/drawing/2014/main" id="{5491404F-A4B3-2143-A6E8-10CB32B123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0" y="6550025"/>
            <a:ext cx="118967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© 2020 ANFP</a:t>
            </a:r>
          </a:p>
        </p:txBody>
      </p:sp>
    </p:spTree>
    <p:extLst>
      <p:ext uri="{BB962C8B-B14F-4D97-AF65-F5344CB8AC3E}">
        <p14:creationId xmlns:p14="http://schemas.microsoft.com/office/powerpoint/2010/main" val="1459061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97582C-CB8E-4365-BAFA-D2AC00364910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EC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6386" name="Title 1">
            <a:extLst>
              <a:ext uri="{FF2B5EF4-FFF2-40B4-BE49-F238E27FC236}">
                <a16:creationId xmlns:a16="http://schemas.microsoft.com/office/drawing/2014/main" id="{C4C6D484-9E74-4243-BABF-30C9A636F2DF}"/>
              </a:ext>
            </a:extLst>
          </p:cNvPr>
          <p:cNvSpPr txBox="1">
            <a:spLocks/>
          </p:cNvSpPr>
          <p:nvPr/>
        </p:nvSpPr>
        <p:spPr bwMode="auto">
          <a:xfrm>
            <a:off x="300038" y="114300"/>
            <a:ext cx="116633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chemeClr val="bg1"/>
                </a:solidFill>
                <a:latin typeface="Arial" panose="020B0604020202020204" pitchFamily="34" charset="0"/>
              </a:rPr>
              <a:t>COVID-19 Membership Survey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9389AA01-0BC1-834B-A1EE-F7F6D8C2B3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038" y="1219200"/>
            <a:ext cx="11434762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latin typeface="Arial" panose="020B0604020202020204" pitchFamily="34" charset="0"/>
              </a:rPr>
              <a:t>ANFP conducted a survey in October 2020 delving into the effects COVID-19 has had and continues to have on ANFP members’ work environment.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latin typeface="Arial" panose="020B0604020202020204" pitchFamily="34" charset="0"/>
              </a:rPr>
              <a:t>The following report provides data points specific to Correctional Facilities.</a:t>
            </a:r>
            <a:endParaRPr lang="en-US" altLang="en-US" sz="3200" dirty="0">
              <a:latin typeface="Arial" panose="020B0604020202020204" pitchFamily="34" charset="0"/>
            </a:endParaRPr>
          </a:p>
        </p:txBody>
      </p:sp>
      <p:sp>
        <p:nvSpPr>
          <p:cNvPr id="6" name="TextBox 11">
            <a:extLst>
              <a:ext uri="{FF2B5EF4-FFF2-40B4-BE49-F238E27FC236}">
                <a16:creationId xmlns:a16="http://schemas.microsoft.com/office/drawing/2014/main" id="{38AE579E-74F9-D643-94E3-D317E2C835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0" y="6550025"/>
            <a:ext cx="118967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© 2020 ANFP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97582C-CB8E-4365-BAFA-D2AC00364910}"/>
              </a:ext>
            </a:extLst>
          </p:cNvPr>
          <p:cNvSpPr/>
          <p:nvPr/>
        </p:nvSpPr>
        <p:spPr>
          <a:xfrm>
            <a:off x="-2381" y="0"/>
            <a:ext cx="12192000" cy="914400"/>
          </a:xfrm>
          <a:prstGeom prst="rect">
            <a:avLst/>
          </a:prstGeom>
          <a:solidFill>
            <a:srgbClr val="EC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6386" name="Title 1">
            <a:extLst>
              <a:ext uri="{FF2B5EF4-FFF2-40B4-BE49-F238E27FC236}">
                <a16:creationId xmlns:a16="http://schemas.microsoft.com/office/drawing/2014/main" id="{C4C6D484-9E74-4243-BABF-30C9A636F2DF}"/>
              </a:ext>
            </a:extLst>
          </p:cNvPr>
          <p:cNvSpPr txBox="1">
            <a:spLocks/>
          </p:cNvSpPr>
          <p:nvPr/>
        </p:nvSpPr>
        <p:spPr bwMode="auto">
          <a:xfrm>
            <a:off x="300038" y="114300"/>
            <a:ext cx="117395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tabLst>
                <a:tab pos="1419225" algn="l"/>
              </a:tabLst>
            </a:pP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</a:rPr>
              <a:t>Have your retail operations (bistros, cafés, cafeterias, meals out of house, etc.) been impacted negatively by COVID-19?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9D4238B-3E16-A744-AF25-5491DA5A10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85014597"/>
              </p:ext>
            </p:extLst>
          </p:nvPr>
        </p:nvGraphicFramePr>
        <p:xfrm>
          <a:off x="300038" y="1143000"/>
          <a:ext cx="11587162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11">
            <a:extLst>
              <a:ext uri="{FF2B5EF4-FFF2-40B4-BE49-F238E27FC236}">
                <a16:creationId xmlns:a16="http://schemas.microsoft.com/office/drawing/2014/main" id="{B1CB1DDF-EFA8-2740-9C2C-9FF6D11F05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0" y="6550025"/>
            <a:ext cx="118967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© 2020 ANFP</a:t>
            </a:r>
          </a:p>
        </p:txBody>
      </p:sp>
    </p:spTree>
    <p:extLst>
      <p:ext uri="{BB962C8B-B14F-4D97-AF65-F5344CB8AC3E}">
        <p14:creationId xmlns:p14="http://schemas.microsoft.com/office/powerpoint/2010/main" val="31079913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97582C-CB8E-4365-BAFA-D2AC00364910}"/>
              </a:ext>
            </a:extLst>
          </p:cNvPr>
          <p:cNvSpPr/>
          <p:nvPr/>
        </p:nvSpPr>
        <p:spPr>
          <a:xfrm>
            <a:off x="-2381" y="0"/>
            <a:ext cx="12192000" cy="914400"/>
          </a:xfrm>
          <a:prstGeom prst="rect">
            <a:avLst/>
          </a:prstGeom>
          <a:solidFill>
            <a:srgbClr val="EC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6386" name="Title 1">
            <a:extLst>
              <a:ext uri="{FF2B5EF4-FFF2-40B4-BE49-F238E27FC236}">
                <a16:creationId xmlns:a16="http://schemas.microsoft.com/office/drawing/2014/main" id="{C4C6D484-9E74-4243-BABF-30C9A636F2DF}"/>
              </a:ext>
            </a:extLst>
          </p:cNvPr>
          <p:cNvSpPr txBox="1">
            <a:spLocks/>
          </p:cNvSpPr>
          <p:nvPr/>
        </p:nvSpPr>
        <p:spPr bwMode="auto">
          <a:xfrm>
            <a:off x="300038" y="114300"/>
            <a:ext cx="117395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tabLst>
                <a:tab pos="1419225" algn="l"/>
              </a:tabLst>
            </a:pP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</a:rPr>
              <a:t>As a result of COVID-19, do you anticipate your retail area operations will change in the next 1-2 years? (Check all that apply)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9D4238B-3E16-A744-AF25-5491DA5A10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13657364"/>
              </p:ext>
            </p:extLst>
          </p:nvPr>
        </p:nvGraphicFramePr>
        <p:xfrm>
          <a:off x="302419" y="1247361"/>
          <a:ext cx="11587162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11">
            <a:extLst>
              <a:ext uri="{FF2B5EF4-FFF2-40B4-BE49-F238E27FC236}">
                <a16:creationId xmlns:a16="http://schemas.microsoft.com/office/drawing/2014/main" id="{06803132-B377-534E-B146-084850018C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0" y="6550025"/>
            <a:ext cx="118967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© 2020 ANFP</a:t>
            </a:r>
          </a:p>
        </p:txBody>
      </p:sp>
    </p:spTree>
    <p:extLst>
      <p:ext uri="{BB962C8B-B14F-4D97-AF65-F5344CB8AC3E}">
        <p14:creationId xmlns:p14="http://schemas.microsoft.com/office/powerpoint/2010/main" val="25372911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97582C-CB8E-4365-BAFA-D2AC00364910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EC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6386" name="Title 1">
            <a:extLst>
              <a:ext uri="{FF2B5EF4-FFF2-40B4-BE49-F238E27FC236}">
                <a16:creationId xmlns:a16="http://schemas.microsoft.com/office/drawing/2014/main" id="{C4C6D484-9E74-4243-BABF-30C9A636F2DF}"/>
              </a:ext>
            </a:extLst>
          </p:cNvPr>
          <p:cNvSpPr txBox="1">
            <a:spLocks/>
          </p:cNvSpPr>
          <p:nvPr/>
        </p:nvSpPr>
        <p:spPr bwMode="auto">
          <a:xfrm>
            <a:off x="300038" y="114300"/>
            <a:ext cx="116633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tabLst>
                <a:tab pos="1419225" algn="l"/>
              </a:tabLst>
            </a:pPr>
            <a:r>
              <a:rPr lang="en-US" altLang="en-US" sz="2400" b="1" dirty="0">
                <a:solidFill>
                  <a:schemeClr val="bg1"/>
                </a:solidFill>
                <a:latin typeface="Arial" panose="020B0604020202020204" pitchFamily="34" charset="0"/>
              </a:rPr>
              <a:t>Do you anticipate your staffing levels will change in the next 1-2 years?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3F9A42F3-49C6-6141-8395-D74CA1CDC3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25265490"/>
              </p:ext>
            </p:extLst>
          </p:nvPr>
        </p:nvGraphicFramePr>
        <p:xfrm>
          <a:off x="66676" y="1143000"/>
          <a:ext cx="9763124" cy="5600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11">
            <a:extLst>
              <a:ext uri="{FF2B5EF4-FFF2-40B4-BE49-F238E27FC236}">
                <a16:creationId xmlns:a16="http://schemas.microsoft.com/office/drawing/2014/main" id="{AB222ABF-6419-4F40-A805-7AA2277CB2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0" y="6550025"/>
            <a:ext cx="118967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© 2020 ANFP</a:t>
            </a:r>
          </a:p>
        </p:txBody>
      </p:sp>
    </p:spTree>
    <p:extLst>
      <p:ext uri="{BB962C8B-B14F-4D97-AF65-F5344CB8AC3E}">
        <p14:creationId xmlns:p14="http://schemas.microsoft.com/office/powerpoint/2010/main" val="23727698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97582C-CB8E-4365-BAFA-D2AC00364910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EC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6386" name="Title 1">
            <a:extLst>
              <a:ext uri="{FF2B5EF4-FFF2-40B4-BE49-F238E27FC236}">
                <a16:creationId xmlns:a16="http://schemas.microsoft.com/office/drawing/2014/main" id="{C4C6D484-9E74-4243-BABF-30C9A636F2DF}"/>
              </a:ext>
            </a:extLst>
          </p:cNvPr>
          <p:cNvSpPr txBox="1">
            <a:spLocks/>
          </p:cNvSpPr>
          <p:nvPr/>
        </p:nvSpPr>
        <p:spPr bwMode="auto">
          <a:xfrm>
            <a:off x="300038" y="114300"/>
            <a:ext cx="116633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tabLst>
                <a:tab pos="1419225" algn="l"/>
              </a:tabLst>
            </a:pP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</a:rPr>
              <a:t>Do you anticipate your foodservice department budget </a:t>
            </a:r>
          </a:p>
          <a:p>
            <a:pPr eaLnBrk="1" hangingPunct="1">
              <a:spcBef>
                <a:spcPct val="0"/>
              </a:spcBef>
              <a:buFontTx/>
              <a:buNone/>
              <a:tabLst>
                <a:tab pos="1419225" algn="l"/>
              </a:tabLst>
            </a:pP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</a:rPr>
              <a:t>will change in the next 1-2 years?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106C8097-1EBC-2549-AB6E-C8A73D16A1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50984403"/>
              </p:ext>
            </p:extLst>
          </p:nvPr>
        </p:nvGraphicFramePr>
        <p:xfrm>
          <a:off x="66676" y="1143000"/>
          <a:ext cx="9763124" cy="5600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11">
            <a:extLst>
              <a:ext uri="{FF2B5EF4-FFF2-40B4-BE49-F238E27FC236}">
                <a16:creationId xmlns:a16="http://schemas.microsoft.com/office/drawing/2014/main" id="{3CADC55D-5299-624C-9E7D-43E1D9FEB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0" y="6550025"/>
            <a:ext cx="118967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© 2020 ANFP</a:t>
            </a:r>
          </a:p>
        </p:txBody>
      </p:sp>
    </p:spTree>
    <p:extLst>
      <p:ext uri="{BB962C8B-B14F-4D97-AF65-F5344CB8AC3E}">
        <p14:creationId xmlns:p14="http://schemas.microsoft.com/office/powerpoint/2010/main" val="2535657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97582C-CB8E-4365-BAFA-D2AC00364910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EC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6386" name="Title 1">
            <a:extLst>
              <a:ext uri="{FF2B5EF4-FFF2-40B4-BE49-F238E27FC236}">
                <a16:creationId xmlns:a16="http://schemas.microsoft.com/office/drawing/2014/main" id="{C4C6D484-9E74-4243-BABF-30C9A636F2DF}"/>
              </a:ext>
            </a:extLst>
          </p:cNvPr>
          <p:cNvSpPr txBox="1">
            <a:spLocks/>
          </p:cNvSpPr>
          <p:nvPr/>
        </p:nvSpPr>
        <p:spPr bwMode="auto">
          <a:xfrm>
            <a:off x="300038" y="114300"/>
            <a:ext cx="116633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700" b="1" dirty="0">
                <a:solidFill>
                  <a:schemeClr val="bg1"/>
                </a:solidFill>
                <a:latin typeface="Arial" panose="020B0604020202020204" pitchFamily="34" charset="0"/>
              </a:rPr>
              <a:t>Did your facility move to using paper products during the pandemic?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DD9600A5-5DBC-554E-8AEA-997653B902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96205153"/>
              </p:ext>
            </p:extLst>
          </p:nvPr>
        </p:nvGraphicFramePr>
        <p:xfrm>
          <a:off x="300038" y="1028700"/>
          <a:ext cx="11663362" cy="56915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11">
            <a:extLst>
              <a:ext uri="{FF2B5EF4-FFF2-40B4-BE49-F238E27FC236}">
                <a16:creationId xmlns:a16="http://schemas.microsoft.com/office/drawing/2014/main" id="{01A14158-5555-D94E-846A-A83CA82F60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0" y="6550025"/>
            <a:ext cx="118967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© 2020 ANFP</a:t>
            </a:r>
          </a:p>
        </p:txBody>
      </p:sp>
    </p:spTree>
    <p:extLst>
      <p:ext uri="{BB962C8B-B14F-4D97-AF65-F5344CB8AC3E}">
        <p14:creationId xmlns:p14="http://schemas.microsoft.com/office/powerpoint/2010/main" val="921791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97582C-CB8E-4365-BAFA-D2AC00364910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EC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6386" name="Title 1">
            <a:extLst>
              <a:ext uri="{FF2B5EF4-FFF2-40B4-BE49-F238E27FC236}">
                <a16:creationId xmlns:a16="http://schemas.microsoft.com/office/drawing/2014/main" id="{C4C6D484-9E74-4243-BABF-30C9A636F2DF}"/>
              </a:ext>
            </a:extLst>
          </p:cNvPr>
          <p:cNvSpPr txBox="1">
            <a:spLocks/>
          </p:cNvSpPr>
          <p:nvPr/>
        </p:nvSpPr>
        <p:spPr bwMode="auto">
          <a:xfrm>
            <a:off x="300038" y="114300"/>
            <a:ext cx="118919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bg1"/>
                </a:solidFill>
                <a:latin typeface="Arial" panose="020B0604020202020204" pitchFamily="34" charset="0"/>
              </a:rPr>
              <a:t>How often is your facility disinfecting “high touch areas”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  <a:latin typeface="Arial" panose="020B0604020202020204" pitchFamily="34" charset="0"/>
              </a:rPr>
              <a:t>such as light switches, doorknobs, etc.?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A7C70FD2-EE24-DB41-8919-FA714DB715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1668267"/>
              </p:ext>
            </p:extLst>
          </p:nvPr>
        </p:nvGraphicFramePr>
        <p:xfrm>
          <a:off x="152400" y="1143000"/>
          <a:ext cx="11963399" cy="54307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11">
            <a:extLst>
              <a:ext uri="{FF2B5EF4-FFF2-40B4-BE49-F238E27FC236}">
                <a16:creationId xmlns:a16="http://schemas.microsoft.com/office/drawing/2014/main" id="{725EE85D-6332-F943-B96C-26AC862125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0" y="6550025"/>
            <a:ext cx="118967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© 2020 ANFP</a:t>
            </a:r>
          </a:p>
        </p:txBody>
      </p:sp>
    </p:spTree>
    <p:extLst>
      <p:ext uri="{BB962C8B-B14F-4D97-AF65-F5344CB8AC3E}">
        <p14:creationId xmlns:p14="http://schemas.microsoft.com/office/powerpoint/2010/main" val="2251778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97582C-CB8E-4365-BAFA-D2AC00364910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EC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6386" name="Title 1">
            <a:extLst>
              <a:ext uri="{FF2B5EF4-FFF2-40B4-BE49-F238E27FC236}">
                <a16:creationId xmlns:a16="http://schemas.microsoft.com/office/drawing/2014/main" id="{C4C6D484-9E74-4243-BABF-30C9A636F2DF}"/>
              </a:ext>
            </a:extLst>
          </p:cNvPr>
          <p:cNvSpPr txBox="1">
            <a:spLocks/>
          </p:cNvSpPr>
          <p:nvPr/>
        </p:nvSpPr>
        <p:spPr bwMode="auto">
          <a:xfrm>
            <a:off x="300038" y="114300"/>
            <a:ext cx="118919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bg1"/>
                </a:solidFill>
                <a:latin typeface="Arial" panose="020B0604020202020204" pitchFamily="34" charset="0"/>
              </a:rPr>
              <a:t>How do foodservice staff use PPE during their shift?</a:t>
            </a:r>
            <a:endParaRPr lang="en-US" altLang="en-US" sz="24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A7C70FD2-EE24-DB41-8919-FA714DB715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51449393"/>
              </p:ext>
            </p:extLst>
          </p:nvPr>
        </p:nvGraphicFramePr>
        <p:xfrm>
          <a:off x="685800" y="1289540"/>
          <a:ext cx="10820399" cy="54307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11">
            <a:extLst>
              <a:ext uri="{FF2B5EF4-FFF2-40B4-BE49-F238E27FC236}">
                <a16:creationId xmlns:a16="http://schemas.microsoft.com/office/drawing/2014/main" id="{C36F2109-D426-BA4C-90F4-42290013B4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0" y="6550025"/>
            <a:ext cx="118967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© 2020 ANFP</a:t>
            </a:r>
          </a:p>
        </p:txBody>
      </p:sp>
    </p:spTree>
    <p:extLst>
      <p:ext uri="{BB962C8B-B14F-4D97-AF65-F5344CB8AC3E}">
        <p14:creationId xmlns:p14="http://schemas.microsoft.com/office/powerpoint/2010/main" val="2071680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97582C-CB8E-4365-BAFA-D2AC00364910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EC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6386" name="Title 1">
            <a:extLst>
              <a:ext uri="{FF2B5EF4-FFF2-40B4-BE49-F238E27FC236}">
                <a16:creationId xmlns:a16="http://schemas.microsoft.com/office/drawing/2014/main" id="{C4C6D484-9E74-4243-BABF-30C9A636F2DF}"/>
              </a:ext>
            </a:extLst>
          </p:cNvPr>
          <p:cNvSpPr txBox="1">
            <a:spLocks/>
          </p:cNvSpPr>
          <p:nvPr/>
        </p:nvSpPr>
        <p:spPr bwMode="auto">
          <a:xfrm>
            <a:off x="300038" y="114300"/>
            <a:ext cx="118919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bg1"/>
                </a:solidFill>
                <a:latin typeface="Arial" panose="020B0604020202020204" pitchFamily="34" charset="0"/>
              </a:rPr>
              <a:t>Are resident/patient COVID-19 positive cases…</a:t>
            </a:r>
            <a:endParaRPr lang="en-US" altLang="en-US" sz="24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A9DCD340-43FF-1047-BF95-7F756F043D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62284954"/>
              </p:ext>
            </p:extLst>
          </p:nvPr>
        </p:nvGraphicFramePr>
        <p:xfrm>
          <a:off x="300038" y="1077936"/>
          <a:ext cx="11587162" cy="5665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11">
            <a:extLst>
              <a:ext uri="{FF2B5EF4-FFF2-40B4-BE49-F238E27FC236}">
                <a16:creationId xmlns:a16="http://schemas.microsoft.com/office/drawing/2014/main" id="{8F44BC75-656B-F543-BE1A-A93C6B5BF3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0" y="6550025"/>
            <a:ext cx="118967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© 2020 ANFP</a:t>
            </a:r>
          </a:p>
        </p:txBody>
      </p:sp>
    </p:spTree>
    <p:extLst>
      <p:ext uri="{BB962C8B-B14F-4D97-AF65-F5344CB8AC3E}">
        <p14:creationId xmlns:p14="http://schemas.microsoft.com/office/powerpoint/2010/main" val="794411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97582C-CB8E-4365-BAFA-D2AC00364910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EC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6386" name="Title 1">
            <a:extLst>
              <a:ext uri="{FF2B5EF4-FFF2-40B4-BE49-F238E27FC236}">
                <a16:creationId xmlns:a16="http://schemas.microsoft.com/office/drawing/2014/main" id="{C4C6D484-9E74-4243-BABF-30C9A636F2DF}"/>
              </a:ext>
            </a:extLst>
          </p:cNvPr>
          <p:cNvSpPr txBox="1">
            <a:spLocks/>
          </p:cNvSpPr>
          <p:nvPr/>
        </p:nvSpPr>
        <p:spPr bwMode="auto">
          <a:xfrm>
            <a:off x="300038" y="114300"/>
            <a:ext cx="116633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  <a:latin typeface="Arial" panose="020B0604020202020204" pitchFamily="34" charset="0"/>
              </a:rPr>
              <a:t>Have any foodservice staff been diagnosed with COVID-19 in the last 30 days?</a:t>
            </a:r>
            <a:endParaRPr lang="en-US" altLang="en-US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194875B3-E7C2-AD49-9C16-590950576A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26233589"/>
              </p:ext>
            </p:extLst>
          </p:nvPr>
        </p:nvGraphicFramePr>
        <p:xfrm>
          <a:off x="66676" y="1143000"/>
          <a:ext cx="9763124" cy="5600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11">
            <a:extLst>
              <a:ext uri="{FF2B5EF4-FFF2-40B4-BE49-F238E27FC236}">
                <a16:creationId xmlns:a16="http://schemas.microsoft.com/office/drawing/2014/main" id="{345B33D5-A0F7-1A4A-9EE8-3396D34FC0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0" y="6550025"/>
            <a:ext cx="118967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© 2020 ANFP</a:t>
            </a:r>
          </a:p>
        </p:txBody>
      </p:sp>
    </p:spTree>
    <p:extLst>
      <p:ext uri="{BB962C8B-B14F-4D97-AF65-F5344CB8AC3E}">
        <p14:creationId xmlns:p14="http://schemas.microsoft.com/office/powerpoint/2010/main" val="23233924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97582C-CB8E-4365-BAFA-D2AC00364910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EC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6386" name="Title 1">
            <a:extLst>
              <a:ext uri="{FF2B5EF4-FFF2-40B4-BE49-F238E27FC236}">
                <a16:creationId xmlns:a16="http://schemas.microsoft.com/office/drawing/2014/main" id="{C4C6D484-9E74-4243-BABF-30C9A636F2DF}"/>
              </a:ext>
            </a:extLst>
          </p:cNvPr>
          <p:cNvSpPr txBox="1">
            <a:spLocks/>
          </p:cNvSpPr>
          <p:nvPr/>
        </p:nvSpPr>
        <p:spPr bwMode="auto">
          <a:xfrm>
            <a:off x="300038" y="114300"/>
            <a:ext cx="116633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chemeClr val="bg1"/>
                </a:solidFill>
                <a:latin typeface="Arial" panose="020B0604020202020204" pitchFamily="34" charset="0"/>
              </a:rPr>
              <a:t>What are your current dining practices?</a:t>
            </a:r>
            <a:endParaRPr lang="en-US" altLang="en-US" sz="4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77EAB758-65C4-5D48-9286-9FB80E0504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62258925"/>
              </p:ext>
            </p:extLst>
          </p:nvPr>
        </p:nvGraphicFramePr>
        <p:xfrm>
          <a:off x="33338" y="1295400"/>
          <a:ext cx="12125324" cy="5143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11">
            <a:extLst>
              <a:ext uri="{FF2B5EF4-FFF2-40B4-BE49-F238E27FC236}">
                <a16:creationId xmlns:a16="http://schemas.microsoft.com/office/drawing/2014/main" id="{9D721E09-8252-B340-9F61-59F2E3FE00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0" y="6550025"/>
            <a:ext cx="118967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© 2020 ANFP</a:t>
            </a:r>
          </a:p>
        </p:txBody>
      </p:sp>
    </p:spTree>
    <p:extLst>
      <p:ext uri="{BB962C8B-B14F-4D97-AF65-F5344CB8AC3E}">
        <p14:creationId xmlns:p14="http://schemas.microsoft.com/office/powerpoint/2010/main" val="1795938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97582C-CB8E-4365-BAFA-D2AC00364910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EC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6386" name="Title 1">
            <a:extLst>
              <a:ext uri="{FF2B5EF4-FFF2-40B4-BE49-F238E27FC236}">
                <a16:creationId xmlns:a16="http://schemas.microsoft.com/office/drawing/2014/main" id="{C4C6D484-9E74-4243-BABF-30C9A636F2DF}"/>
              </a:ext>
            </a:extLst>
          </p:cNvPr>
          <p:cNvSpPr txBox="1">
            <a:spLocks/>
          </p:cNvSpPr>
          <p:nvPr/>
        </p:nvSpPr>
        <p:spPr bwMode="auto">
          <a:xfrm>
            <a:off x="300038" y="114300"/>
            <a:ext cx="116633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</a:rPr>
              <a:t>Do you anticipate your facility will move to less restricted dining patterns in the next 60 days?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898A938B-F300-524E-BD5A-B9AD091D39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39042856"/>
              </p:ext>
            </p:extLst>
          </p:nvPr>
        </p:nvGraphicFramePr>
        <p:xfrm>
          <a:off x="66676" y="1143000"/>
          <a:ext cx="9763124" cy="5600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11">
            <a:extLst>
              <a:ext uri="{FF2B5EF4-FFF2-40B4-BE49-F238E27FC236}">
                <a16:creationId xmlns:a16="http://schemas.microsoft.com/office/drawing/2014/main" id="{694BBACF-90C0-D749-8E0C-305AC874D6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0" y="6550025"/>
            <a:ext cx="118967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© 2020 ANFP</a:t>
            </a:r>
          </a:p>
        </p:txBody>
      </p:sp>
    </p:spTree>
    <p:extLst>
      <p:ext uri="{BB962C8B-B14F-4D97-AF65-F5344CB8AC3E}">
        <p14:creationId xmlns:p14="http://schemas.microsoft.com/office/powerpoint/2010/main" val="23820340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1025</TotalTime>
  <Words>469</Words>
  <Application>Microsoft Macintosh PowerPoint</Application>
  <PresentationFormat>Widescreen</PresentationFormat>
  <Paragraphs>84</Paragraphs>
  <Slides>23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Calibri</vt:lpstr>
      <vt:lpstr>Office Theme</vt:lpstr>
      <vt:lpstr>ANFP COVID-19 Survey Results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Strategic Plan Update</dc:title>
  <dc:creator>Brad Rysz</dc:creator>
  <cp:lastModifiedBy>Emily Harris</cp:lastModifiedBy>
  <cp:revision>133</cp:revision>
  <dcterms:created xsi:type="dcterms:W3CDTF">2015-02-26T19:18:42Z</dcterms:created>
  <dcterms:modified xsi:type="dcterms:W3CDTF">2020-11-13T15:27:36Z</dcterms:modified>
</cp:coreProperties>
</file>