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71" r:id="rId5"/>
    <p:sldId id="270" r:id="rId6"/>
    <p:sldId id="272" r:id="rId7"/>
    <p:sldId id="273" r:id="rId8"/>
    <p:sldId id="291" r:id="rId9"/>
    <p:sldId id="297" r:id="rId10"/>
    <p:sldId id="292" r:id="rId11"/>
    <p:sldId id="277" r:id="rId12"/>
    <p:sldId id="278" r:id="rId13"/>
    <p:sldId id="279" r:id="rId14"/>
    <p:sldId id="293" r:id="rId15"/>
    <p:sldId id="294" r:id="rId16"/>
    <p:sldId id="282" r:id="rId17"/>
    <p:sldId id="295" r:id="rId18"/>
    <p:sldId id="284" r:id="rId19"/>
    <p:sldId id="285" r:id="rId20"/>
    <p:sldId id="286" r:id="rId21"/>
    <p:sldId id="287" r:id="rId22"/>
    <p:sldId id="288" r:id="rId23"/>
    <p:sldId id="289" r:id="rId24"/>
    <p:sldId id="296" r:id="rId25"/>
    <p:sldId id="29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38"/>
    <a:srgbClr val="4BACC6"/>
    <a:srgbClr val="6CCACD"/>
    <a:srgbClr val="8064A2"/>
    <a:srgbClr val="009193"/>
    <a:srgbClr val="FF2600"/>
    <a:srgbClr val="E46C0A"/>
    <a:srgbClr val="F89728"/>
    <a:srgbClr val="8177B7"/>
    <a:srgbClr val="44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3" autoAdjust="0"/>
    <p:restoredTop sz="94830"/>
  </p:normalViewPr>
  <p:slideViewPr>
    <p:cSldViewPr>
      <p:cViewPr varScale="1">
        <p:scale>
          <a:sx n="117" d="100"/>
          <a:sy n="117" d="100"/>
        </p:scale>
        <p:origin x="2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41602823295736"/>
          <c:y val="0"/>
          <c:w val="0.4932371249201957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Facility</c:v>
                </c:pt>
              </c:strCache>
            </c:strRef>
          </c:tx>
          <c:spPr>
            <a:solidFill>
              <a:srgbClr val="EC1C24"/>
            </a:solidFill>
          </c:spPr>
          <c:dPt>
            <c:idx val="0"/>
            <c:bubble3D val="0"/>
            <c:spPr>
              <a:solidFill>
                <a:srgbClr val="EC1C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58-F748-BBE0-207DEC589E30}"/>
              </c:ext>
            </c:extLst>
          </c:dPt>
          <c:dPt>
            <c:idx val="1"/>
            <c:bubble3D val="0"/>
            <c:spPr>
              <a:solidFill>
                <a:srgbClr val="4083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2-5D4D-92C6-2DAA686E5738}"/>
              </c:ext>
            </c:extLst>
          </c:dPt>
          <c:dPt>
            <c:idx val="2"/>
            <c:bubble3D val="0"/>
            <c:spPr>
              <a:solidFill>
                <a:srgbClr val="94C9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92-5D4D-92C6-2DAA686E5738}"/>
              </c:ext>
            </c:extLst>
          </c:dPt>
          <c:dPt>
            <c:idx val="3"/>
            <c:bubble3D val="0"/>
            <c:spPr>
              <a:solidFill>
                <a:srgbClr val="FFC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2-5D4D-92C6-2DAA686E5738}"/>
              </c:ext>
            </c:extLst>
          </c:dPt>
          <c:dPt>
            <c:idx val="4"/>
            <c:bubble3D val="0"/>
            <c:spPr>
              <a:solidFill>
                <a:srgbClr val="F897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92-5D4D-92C6-2DAA686E5738}"/>
              </c:ext>
            </c:extLst>
          </c:dPt>
          <c:dPt>
            <c:idx val="5"/>
            <c:bubble3D val="0"/>
            <c:spPr>
              <a:solidFill>
                <a:srgbClr val="8177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DF-FB4E-809A-56C0A2DDCABF}"/>
              </c:ext>
            </c:extLst>
          </c:dPt>
          <c:dPt>
            <c:idx val="6"/>
            <c:bubble3D val="0"/>
            <c:spPr>
              <a:solidFill>
                <a:srgbClr val="F477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2-5D4D-92C6-2DAA686E5738}"/>
              </c:ext>
            </c:extLst>
          </c:dPt>
          <c:dPt>
            <c:idx val="7"/>
            <c:bubble3D val="0"/>
            <c:spPr>
              <a:solidFill>
                <a:srgbClr val="6CCA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92-5D4D-92C6-2DAA686E5738}"/>
              </c:ext>
            </c:extLst>
          </c:dPt>
          <c:dLbls>
            <c:dLbl>
              <c:idx val="1"/>
              <c:layout>
                <c:manualLayout>
                  <c:x val="0.10695608994821593"/>
                  <c:y val="-3.4479940007499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2-5D4D-92C6-2DAA686E5738}"/>
                </c:ext>
              </c:extLst>
            </c:dLbl>
            <c:dLbl>
              <c:idx val="2"/>
              <c:layout>
                <c:manualLayout>
                  <c:x val="6.7438018727388804E-2"/>
                  <c:y val="0.103940007499062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92-5D4D-92C6-2DAA686E5738}"/>
                </c:ext>
              </c:extLst>
            </c:dLbl>
            <c:dLbl>
              <c:idx val="3"/>
              <c:layout>
                <c:manualLayout>
                  <c:x val="-2.1396396396396396E-2"/>
                  <c:y val="3.3333333333333319E-2"/>
                </c:manualLayout>
              </c:layout>
              <c:tx>
                <c:rich>
                  <a:bodyPr/>
                  <a:lstStyle/>
                  <a:p>
                    <a:fld id="{0889C3B4-6F99-AC4B-92A7-1AA33AB500F1}" type="VALUE"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92-5D4D-92C6-2DAA686E5738}"/>
                </c:ext>
              </c:extLst>
            </c:dLbl>
            <c:dLbl>
              <c:idx val="4"/>
              <c:layout>
                <c:manualLayout>
                  <c:x val="-1.9144144144144143E-2"/>
                  <c:y val="0"/>
                </c:manualLayout>
              </c:layout>
              <c:tx>
                <c:rich>
                  <a:bodyPr/>
                  <a:lstStyle/>
                  <a:p>
                    <a:fld id="{A29E8B51-D368-B04B-BEFF-0B54718C2AEB}" type="VALUE"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092-5D4D-92C6-2DAA686E5738}"/>
                </c:ext>
              </c:extLst>
            </c:dLbl>
            <c:dLbl>
              <c:idx val="5"/>
              <c:layout>
                <c:manualLayout>
                  <c:x val="3.8157675391927361E-2"/>
                  <c:y val="7.26321709786276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DF-FB4E-809A-56C0A2DDC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 (Assisted Living, Independent Living, &amp; CCRC)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0.61</c:v>
                </c:pt>
                <c:pt idx="1">
                  <c:v>0.15</c:v>
                </c:pt>
                <c:pt idx="2">
                  <c:v>0.11</c:v>
                </c:pt>
                <c:pt idx="3">
                  <c:v>0.03</c:v>
                </c:pt>
                <c:pt idx="4">
                  <c:v>0.01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2-5D4D-92C6-2DAA686E5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7567567567567571E-3"/>
          <c:y val="2.9313460817397829E-2"/>
          <c:w val="0.41260791303114136"/>
          <c:h val="0.95565879265091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8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50% - Yes</c:v>
                </c:pt>
                <c:pt idx="1">
                  <c:v>50%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8047-AED0-76EC21391571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E-8047-AED0-76EC21391571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E-8047-AED0-76EC2139157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E-8047-AED0-76EC213915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E-8047-AED0-76EC213915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E-8047-AED0-76EC21391571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E-8047-AED0-76EC213915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6E-8047-AED0-76EC2139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45% - Yes</c:v>
                </c:pt>
                <c:pt idx="1">
                  <c:v>55%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6E-8047-AED0-76EC21391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layout>
                <c:manualLayout>
                  <c:x val="0.13282946114378963"/>
                  <c:y val="-0.184770475119181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layout>
                <c:manualLayout>
                  <c:x val="0.14450661489088942"/>
                  <c:y val="0.167259806809863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57% - Yes, routine testing is required on a weekly or more frequent basis</c:v>
                </c:pt>
                <c:pt idx="1">
                  <c:v>15% - Yes, routine testing is required less frequently than weekly</c:v>
                </c:pt>
                <c:pt idx="2">
                  <c:v>28%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0.15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25% - Yes, foodservice staffing will increase</c:v>
                </c:pt>
                <c:pt idx="1">
                  <c:v>11% - Yes, foodservice staffing will decrease</c:v>
                </c:pt>
                <c:pt idx="2">
                  <c:v>64%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0.11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45% - Yes, foodservice budget will increase</c:v>
                </c:pt>
                <c:pt idx="1">
                  <c:v>14% - Yes, foodservice budget will decrease</c:v>
                </c:pt>
                <c:pt idx="2">
                  <c:v>41%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0.14000000000000001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layout>
                <c:manualLayout>
                  <c:x val="-9.3983323635699265E-2"/>
                  <c:y val="0.17773206248754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dLbl>
              <c:idx val="2"/>
              <c:layout>
                <c:manualLayout>
                  <c:x val="8.1222736113708185E-2"/>
                  <c:y val="9.15275597278732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9-0E40-90D1-9A07C00B070C}"/>
                </c:ext>
              </c:extLst>
            </c:dLbl>
            <c:dLbl>
              <c:idx val="3"/>
              <c:layout>
                <c:manualLayout>
                  <c:x val="6.3413416203873169E-2"/>
                  <c:y val="0.1669032838039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0.41</c:v>
                </c:pt>
                <c:pt idx="2">
                  <c:v>0.11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8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21% - Yes</c:v>
                </c:pt>
                <c:pt idx="1">
                  <c:v>79%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layout>
                <c:manualLayout>
                  <c:x val="0.11207123207594288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EA9E8D-97F2-2143-A922-D083B29ABA60}" type="VALUE">
                      <a:rPr lang="en-US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48% - In-Room Dining Only</c:v>
                </c:pt>
                <c:pt idx="1">
                  <c:v>39% - Socially Distanced Dining</c:v>
                </c:pt>
                <c:pt idx="2">
                  <c:v>11% - Other</c:v>
                </c:pt>
                <c:pt idx="3">
                  <c:v>2%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0.39</c:v>
                </c:pt>
                <c:pt idx="2">
                  <c:v>0.11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8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38% - Yes</c:v>
                </c:pt>
                <c:pt idx="1">
                  <c:v>62%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9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8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63F2060-30A5-0E48-8682-E864B847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1441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21274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B334330C-8A88-8F46-8545-866BDE30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952119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6ED7AA8A-A5B2-8543-9EB7-F5303A84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161345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EFB3D087-7D0E-1246-B8E0-1B315477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72254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174CBAAC-65EC-F044-8654-C8F1F6DB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238342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485D9C60-87D4-6944-A740-AAC7677C6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FD4F8-CC3B-7043-B8C0-E9A70CF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809165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6EBCF66-A4BE-CA46-9EC5-218B8A55C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58134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C2AFFEFF-1065-5342-B4AC-C8FF985E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445842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416E698-D4B3-BB4C-88DE-03A8AB0E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97710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FA3034E-4CD6-8246-86FB-1727B266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20634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953A294-7C29-C342-A2B8-876657D0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to: 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Skilled Nursing/Long-Term Care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Acute Care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Senior Living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School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Correctional Facility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Other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5732687-5936-1240-8C4D-2BA797AA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569127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E5AD53D-708E-F24D-841F-41ABE9E7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40083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726C1EB-C471-B240-BF91-AC992D2DF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02614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C425D67D-4A9D-4A42-BE9C-1C09F6BD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58406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F02D4E4-2581-F444-B5B5-E760EC74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919261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E75DA78-0125-A84F-8608-07F61682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122485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23BAE45-D501-E042-9951-10A79507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Type of Facility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56DE17-E30D-DB49-9DA3-08D785DA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462973"/>
              </p:ext>
            </p:extLst>
          </p:nvPr>
        </p:nvGraphicFramePr>
        <p:xfrm>
          <a:off x="457200" y="1219200"/>
          <a:ext cx="11277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AD673B3-28AA-B54D-911A-3AB87A62F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38975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99365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FAC37783-E2F8-5B4D-867E-12123EBF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856838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DBD230A2-DBB1-3D42-86AE-A02AFF97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836607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537D2AE4-0C42-034D-BCE6-FA9C501E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313259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4CC1C1A-47CE-9747-A543-F9CF22B6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285951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6BB14A5-3394-784A-9299-B4B19739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944565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42683D-F1C4-F240-AD68-44C554DA2AA6}"/>
              </a:ext>
            </a:extLst>
          </p:cNvPr>
          <p:cNvCxnSpPr>
            <a:cxnSpLocks/>
          </p:cNvCxnSpPr>
          <p:nvPr/>
        </p:nvCxnSpPr>
        <p:spPr>
          <a:xfrm flipV="1">
            <a:off x="4038600" y="1447800"/>
            <a:ext cx="1066800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3D43865B-684D-C14F-B069-07B953AA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527</Words>
  <Application>Microsoft Macintosh PowerPoint</Application>
  <PresentationFormat>Widescreen</PresentationFormat>
  <Paragraphs>107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117</cp:revision>
  <dcterms:created xsi:type="dcterms:W3CDTF">2015-02-26T19:18:42Z</dcterms:created>
  <dcterms:modified xsi:type="dcterms:W3CDTF">2020-11-13T15:24:57Z</dcterms:modified>
</cp:coreProperties>
</file>