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81" r:id="rId3"/>
    <p:sldId id="320" r:id="rId4"/>
    <p:sldId id="321" r:id="rId5"/>
    <p:sldId id="322" r:id="rId6"/>
    <p:sldId id="323" r:id="rId7"/>
    <p:sldId id="316" r:id="rId8"/>
    <p:sldId id="317" r:id="rId9"/>
    <p:sldId id="318" r:id="rId10"/>
    <p:sldId id="319" r:id="rId11"/>
    <p:sldId id="287" r:id="rId12"/>
    <p:sldId id="288" r:id="rId13"/>
    <p:sldId id="289" r:id="rId14"/>
    <p:sldId id="290" r:id="rId15"/>
    <p:sldId id="291" r:id="rId16"/>
    <p:sldId id="309" r:id="rId17"/>
    <p:sldId id="345" r:id="rId18"/>
    <p:sldId id="310" r:id="rId19"/>
    <p:sldId id="314" r:id="rId20"/>
    <p:sldId id="315" r:id="rId21"/>
    <p:sldId id="297" r:id="rId22"/>
    <p:sldId id="324" r:id="rId23"/>
    <p:sldId id="325" r:id="rId24"/>
    <p:sldId id="327" r:id="rId25"/>
    <p:sldId id="328" r:id="rId26"/>
    <p:sldId id="329" r:id="rId27"/>
    <p:sldId id="330" r:id="rId28"/>
    <p:sldId id="331" r:id="rId29"/>
    <p:sldId id="332" r:id="rId30"/>
    <p:sldId id="338" r:id="rId31"/>
    <p:sldId id="333" r:id="rId32"/>
    <p:sldId id="334" r:id="rId33"/>
    <p:sldId id="336" r:id="rId34"/>
    <p:sldId id="337" r:id="rId35"/>
    <p:sldId id="335" r:id="rId36"/>
    <p:sldId id="343" r:id="rId37"/>
    <p:sldId id="344" r:id="rId38"/>
    <p:sldId id="342" r:id="rId39"/>
    <p:sldId id="339" r:id="rId40"/>
    <p:sldId id="311" r:id="rId41"/>
    <p:sldId id="30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8543" autoAdjust="0"/>
  </p:normalViewPr>
  <p:slideViewPr>
    <p:cSldViewPr>
      <p:cViewPr varScale="1">
        <p:scale>
          <a:sx n="49" d="100"/>
          <a:sy n="49" d="100"/>
        </p:scale>
        <p:origin x="1708" y="44"/>
      </p:cViewPr>
      <p:guideLst>
        <p:guide orient="horz" pos="2160"/>
        <p:guide pos="2880"/>
      </p:guideLst>
    </p:cSldViewPr>
  </p:slideViewPr>
  <p:outlineViewPr>
    <p:cViewPr>
      <p:scale>
        <a:sx n="33" d="100"/>
        <a:sy n="33" d="100"/>
      </p:scale>
      <p:origin x="0" y="104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87065-7B80-46F4-B6E9-07D8894FB752}" type="datetimeFigureOut">
              <a:rPr lang="en-US" smtClean="0"/>
              <a:t>5/20/2021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99592-AD97-417C-8EEE-6A5264B723FA}" type="slidenum">
              <a:rPr lang="en-US" smtClean="0"/>
              <a:t>‹#›</a:t>
            </a:fld>
            <a:endParaRPr lang="en-US" dirty="0"/>
          </a:p>
        </p:txBody>
      </p:sp>
    </p:spTree>
    <p:extLst>
      <p:ext uri="{BB962C8B-B14F-4D97-AF65-F5344CB8AC3E}">
        <p14:creationId xmlns:p14="http://schemas.microsoft.com/office/powerpoint/2010/main" val="292520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126e1a49Tr2lcFhWFbiZ_Sample%20Annual%20Financial%20Statement.xlsx" TargetMode="External"/><Relationship Id="rId13" Type="http://schemas.openxmlformats.org/officeDocument/2006/relationships/hyperlink" Target="https://higherlogicdownload.s3.amazonaws.com/ANFPONLINE/0dba1979-8e95-4fdf-82e2-751d192619ed/UploadedFiles/brQackHbQzOdxpzPG54R_Balance%20Sheet%20Template.xlsx" TargetMode="External"/><Relationship Id="rId18" Type="http://schemas.openxmlformats.org/officeDocument/2006/relationships/hyperlink" Target="https://higherlogicdownload.s3.amazonaws.com/ANFPONLINE/0dba1979-8e95-4fdf-82e2-751d192619ed/UploadedFiles/CY3eJspSJ6HsfifGhuko_HowtoSendBlastEmails.docx" TargetMode="External"/><Relationship Id="rId3" Type="http://schemas.openxmlformats.org/officeDocument/2006/relationships/hyperlink" Target="https://higherlogicdownload.s3.amazonaws.com/ANFPONLINE/0dba1979-8e95-4fdf-82e2-751d192619ed/UploadedFiles/L0Gfhpc2RKyox18FSxKX_2020%20-%202021%20Volunteer%20Handbook.pdf" TargetMode="External"/><Relationship Id="rId21" Type="http://schemas.openxmlformats.org/officeDocument/2006/relationships/hyperlink" Target="https://higherlogicdownload.s3.amazonaws.com/ANFPONLINE/0dba1979-8e95-4fdf-82e2-751d192619ed/UploadedFiles/7TxXxB7WSROhLVHSKF4C_HowtoCreateaWinningNewsletter.docx" TargetMode="External"/><Relationship Id="rId7" Type="http://schemas.openxmlformats.org/officeDocument/2006/relationships/hyperlink" Target="https://higherlogicdownload.s3.amazonaws.com/ANFPONLINE/0dba1979-8e95-4fdf-82e2-751d192619ed/UploadedFiles/gnhvctT5SGClroPd3tSw_501c3%20vs.%20501c6.pdf" TargetMode="External"/><Relationship Id="rId12" Type="http://schemas.openxmlformats.org/officeDocument/2006/relationships/hyperlink" Target="https://higherlogicdownload.s3.amazonaws.com/ANFPONLINE/0dba1979-8e95-4fdf-82e2-751d192619ed/UploadedFiles/nykkpokROmw9wazzHdAX_Step-by-Step%20Budget%20Development.pdf" TargetMode="External"/><Relationship Id="rId17" Type="http://schemas.openxmlformats.org/officeDocument/2006/relationships/hyperlink" Target="https://higherlogicdownload.s3.amazonaws.com/ANFPONLINE/0dba1979-8e95-4fdf-82e2-751d192619ed/UploadedFiles/5dF1lsHYSei0SxfRlokS_Sample%20Finance%20Cmte%20Agenda.docx" TargetMode="External"/><Relationship Id="rId2" Type="http://schemas.openxmlformats.org/officeDocument/2006/relationships/slide" Target="../slides/slide30.xml"/><Relationship Id="rId16" Type="http://schemas.openxmlformats.org/officeDocument/2006/relationships/hyperlink" Target="https://higherlogicdownload.s3.amazonaws.com/ANFPONLINE/0dba1979-8e95-4fdf-82e2-751d192619ed/UploadedFiles/qwwXrUHTiqKmNmBavkg2_Chapter%20Finance%20Committee%20Composition%20Sample.docx" TargetMode="External"/><Relationship Id="rId20" Type="http://schemas.openxmlformats.org/officeDocument/2006/relationships/hyperlink" Target="https://higherlogicdownload.s3.amazonaws.com/ANFPONLINE/0dba1979-8e95-4fdf-82e2-751d192619ed/UploadedFiles/3sWpmi6RMGts3tbwhAdg_HowtoPrintLabelsfrommemberlist.docx" TargetMode="External"/><Relationship Id="rId1" Type="http://schemas.openxmlformats.org/officeDocument/2006/relationships/notesMaster" Target="../notesMasters/notesMaster1.xml"/><Relationship Id="rId6" Type="http://schemas.openxmlformats.org/officeDocument/2006/relationships/hyperlink" Target="https://www.cbdmonline.org/maintain-your-credentials/ceselfreporting" TargetMode="External"/><Relationship Id="rId11" Type="http://schemas.openxmlformats.org/officeDocument/2006/relationships/hyperlink" Target="https://higherlogicdownload.s3.amazonaws.com/ANFPONLINE/0dba1979-8e95-4fdf-82e2-751d192619ed/UploadedFiles/73pDqFwxS3GNPveMSMHz_Sample%20Chapter%20Budget.xlsx" TargetMode="External"/><Relationship Id="rId24" Type="http://schemas.openxmlformats.org/officeDocument/2006/relationships/hyperlink" Target="https://higherlogicdownload.s3.amazonaws.com/ANFPONLINE/0dba1979-8e95-4fdf-82e2-751d192619ed/UploadedFiles/2015-16%20vol%20handbook.pdf" TargetMode="External"/><Relationship Id="rId5" Type="http://schemas.openxmlformats.org/officeDocument/2006/relationships/hyperlink" Target="https://www.youtube.com/playlist?list=PLChEcRK7ZE2G_pUMXYWjOKNV-Tcjd4kdg" TargetMode="External"/><Relationship Id="rId15" Type="http://schemas.openxmlformats.org/officeDocument/2006/relationships/hyperlink" Target="https://higherlogicdownload.s3.amazonaws.com/ANFPONLINE/0dba1979-8e95-4fdf-82e2-751d192619ed/UploadedFiles/8PrkstLRoWhYhipWIEsA_ANFP%20Funds%20Request%20Form.docx" TargetMode="External"/><Relationship Id="rId23" Type="http://schemas.openxmlformats.org/officeDocument/2006/relationships/hyperlink" Target="https://higherlogicdownload.s3.amazonaws.com/ANFPONLINE/0dba1979-8e95-4fdf-82e2-751d192619ed/UploadedFiles/L5gwNUOAQmS5ZfKXUP7V_Howtorecruitnewvolunteers.pptx" TargetMode="External"/><Relationship Id="rId10" Type="http://schemas.openxmlformats.org/officeDocument/2006/relationships/hyperlink" Target="https://higherlogicdownload.s3.amazonaws.com/ANFPONLINE/0dba1979-8e95-4fdf-82e2-751d192619ed/UploadedFiles/cyrnT6KiTGecFb0rX5Ll_How%20to%20Maintain%20Financial%20Records.docx" TargetMode="External"/><Relationship Id="rId19" Type="http://schemas.openxmlformats.org/officeDocument/2006/relationships/hyperlink" Target="https://higherlogicdownload.s3.amazonaws.com/ANFPONLINE/0dba1979-8e95-4fdf-82e2-751d192619ed/UploadedFiles/dWyBAjT7RZmTopIaapUG_How%20to%20Pull%20Chapter%20Roster.docx" TargetMode="External"/><Relationship Id="rId4" Type="http://schemas.openxmlformats.org/officeDocument/2006/relationships/hyperlink" Target="https://higherlogicdownload.s3.amazonaws.com/ANFPONLINE/0dba1979-8e95-4fdf-82e2-751d192619ed/UploadedFiles/DYkT1CTviX8V1ivcBb0A_Standards%20of%20Conduct.docx" TargetMode="External"/><Relationship Id="rId9" Type="http://schemas.openxmlformats.org/officeDocument/2006/relationships/hyperlink" Target="https://higherlogicdownload.s3.amazonaws.com/ANFPONLINE/0dba1979-8e95-4fdf-82e2-751d192619ed/UploadedFiles/QCRbR0MDSkmWAgQl3iKK_How%20to%20Complete%20IRS%20Tax%20Exemption%20(990)%202019.pdf" TargetMode="External"/><Relationship Id="rId14" Type="http://schemas.openxmlformats.org/officeDocument/2006/relationships/hyperlink" Target="https://higherlogicdownload.s3.amazonaws.com/ANFPONLINE/0dba1979-8e95-4fdf-82e2-751d192619ed/UploadedFiles/Zevw6HSHRIiq7vCEqZ9w_Balance%20Sheet%20%20-%20Definitions%20&amp;%20Examples.docx" TargetMode="External"/><Relationship Id="rId22" Type="http://schemas.openxmlformats.org/officeDocument/2006/relationships/hyperlink" Target="https://higherlogicdownload.s3.amazonaws.com/ANFPONLINE/0dba1979-8e95-4fdf-82e2-751d192619ed/UploadedFiles/t6ZwW4zPTJy744C2Qc7y_ANFP%20Style%20Guide.doc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JI91KrfPRuyLuePKvZ93_Top%2010%20Tips%20for%20a%20Successful%20Presentation.pdf" TargetMode="External"/><Relationship Id="rId13" Type="http://schemas.openxmlformats.org/officeDocument/2006/relationships/hyperlink" Target="https://higherlogicdownload.s3.amazonaws.com/ANFPONLINE/0dba1979-8e95-4fdf-82e2-751d192619ed/UploadedFiles/oYwFbTFtSxCEA4erMEfN_Certificate%20of%20Completion%20-%20Prior%20Approval-2.pdf" TargetMode="External"/><Relationship Id="rId18" Type="http://schemas.openxmlformats.org/officeDocument/2006/relationships/hyperlink" Target="https://higherlogicdownload.s3.amazonaws.com/ANFPONLINE/0dba1979-8e95-4fdf-82e2-751d192619ed/UploadedFiles/hcbSSQ5KrJFpHkom60Q3_Speaker%20Recommendation%20Form.pdf" TargetMode="External"/><Relationship Id="rId26" Type="http://schemas.openxmlformats.org/officeDocument/2006/relationships/hyperlink" Target="https://higherlogicdownload.s3.amazonaws.com/ANFPONLINE/0dba1979-8e95-4fdf-82e2-751d192619ed/UploadedFiles/Kwef3J14RgqqaOchPKEu_Administratorsampleletter2020.docx" TargetMode="External"/><Relationship Id="rId3" Type="http://schemas.openxmlformats.org/officeDocument/2006/relationships/hyperlink" Target="https://www.cbdmonline.org/docs/default-source/legacy-docs/docs/prior-approval/prior-approval-handbook-for-chapters.pdf" TargetMode="External"/><Relationship Id="rId21" Type="http://schemas.openxmlformats.org/officeDocument/2006/relationships/hyperlink" Target="https://higherlogicdownload.s3.amazonaws.com/ANFPONLINE/0dba1979-8e95-4fdf-82e2-751d192619ed/UploadedFiles/InpN9SvhRdqQ0Q7MO59I_SpeakersThankYouLetter.docx" TargetMode="External"/><Relationship Id="rId7" Type="http://schemas.openxmlformats.org/officeDocument/2006/relationships/hyperlink" Target="https://higherlogicdownload.s3.amazonaws.com/ANFPONLINE/0dba1979-8e95-4fdf-82e2-751d192619ed/UploadedFiles/27GubAn6SKuXf3vl1fui_Sample%20Certificate%20of%20Completion%20-%20Prior%20Approval.pdf" TargetMode="External"/><Relationship Id="rId12" Type="http://schemas.openxmlformats.org/officeDocument/2006/relationships/hyperlink" Target="https://higherlogicdownload.s3.amazonaws.com/ANFPONLINE/0dba1979-8e95-4fdf-82e2-751d192619ed/UploadedFiles/jIDUYKIQzCCoYV4LUyJJ_Event%20Grid%20Template.xlsx" TargetMode="External"/><Relationship Id="rId17" Type="http://schemas.openxmlformats.org/officeDocument/2006/relationships/hyperlink" Target="https://higherlogicdownload.s3.amazonaws.com/ANFPONLINE/0dba1979-8e95-4fdf-82e2-751d192619ed/UploadedFiles/7ohEpjKFT7mUVubiI3gp_Meeting%20Planning%20Checklist%201.15.20.xlsx" TargetMode="External"/><Relationship Id="rId25" Type="http://schemas.openxmlformats.org/officeDocument/2006/relationships/hyperlink" Target="https://higherlogicdownload.s3.amazonaws.com/ANFPONLINE/0dba1979-8e95-4fdf-82e2-751d192619ed/UploadedFiles/hNQl21CSPGSxb0hYjODn_PayPal%20Tips%20and%20Best%20Practices.docx" TargetMode="External"/><Relationship Id="rId2" Type="http://schemas.openxmlformats.org/officeDocument/2006/relationships/slide" Target="../slides/slide31.xml"/><Relationship Id="rId16" Type="http://schemas.openxmlformats.org/officeDocument/2006/relationships/hyperlink" Target="https://higherlogicdownload.s3.amazonaws.com/ANFPONLINE/0dba1979-8e95-4fdf-82e2-751d192619ed/UploadedFiles/OrqEg6NsRoqDjOGlyzbA_How%20to%20Create%20Learning%20Objectives%20for%20an%20Education%20Session%202.20.pdf" TargetMode="External"/><Relationship Id="rId20" Type="http://schemas.openxmlformats.org/officeDocument/2006/relationships/hyperlink" Target="https://higherlogicdownload.s3.amazonaws.com/ANFPONLINE/0dba1979-8e95-4fdf-82e2-751d192619ed/UploadedFiles/Br61f8xQgm147X3X9jLD_Speakersinvitation.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4BWMfB4UT3iIPsbLVWab_Top%2010%20Tips%20for%20Planning%20a%20Meeting.pdf" TargetMode="External"/><Relationship Id="rId11" Type="http://schemas.openxmlformats.org/officeDocument/2006/relationships/hyperlink" Target="https://higherlogicdownload.s3.amazonaws.com/ANFPONLINE/0dba1979-8e95-4fdf-82e2-751d192619ed/UploadedFiles/aUUOLlI5SEygxLd1HIZf_Evaluation%20updated%2010.17.19.docx" TargetMode="External"/><Relationship Id="rId24" Type="http://schemas.openxmlformats.org/officeDocument/2006/relationships/hyperlink" Target="https://higherlogicdownload.s3.amazonaws.com/ANFPONLINE/0dba1979-8e95-4fdf-82e2-751d192619ed/UploadedFiles/Y2gNhYaVRhmanmqtI2aD_How%20to%20Set%20Up%20PayPal.pptx" TargetMode="External"/><Relationship Id="rId5" Type="http://schemas.openxmlformats.org/officeDocument/2006/relationships/hyperlink" Target="https://higherlogicdownload.s3.amazonaws.com/ANFPONLINE/0dba1979-8e95-4fdf-82e2-751d192619ed/UploadedFiles/X6kDU1jnS3u4SJAAo3H6_Helpful%20Tips%20for%20Completing%20the%20Prior%20Approval%20Process.pdf" TargetMode="External"/><Relationship Id="rId15" Type="http://schemas.openxmlformats.org/officeDocument/2006/relationships/hyperlink" Target="https://higherlogicdownload.s3.amazonaws.com/ANFPONLINE/0dba1979-8e95-4fdf-82e2-751d192619ed/UploadedFiles/YWnAiRsOQeqVhEba8kfF_Speaker%20Information%20Form.pdf" TargetMode="External"/><Relationship Id="rId23" Type="http://schemas.openxmlformats.org/officeDocument/2006/relationships/hyperlink" Target="https://higherlogicdownload.s3.amazonaws.com/ANFPONLINE/0dba1979-8e95-4fdf-82e2-751d192619ed/UploadedFiles/GvsI4sLRUmhNxDeHc6Lg_PlanningSample_Meeting_Budget.docx" TargetMode="External"/><Relationship Id="rId10" Type="http://schemas.openxmlformats.org/officeDocument/2006/relationships/hyperlink" Target="https://higherlogicdownload.s3.amazonaws.com/ANFPONLINE/0dba1979-8e95-4fdf-82e2-751d192619ed/UploadedFiles/rweFqOTMQx6rKumTKQzO_Application%20Sample%20-%20Day%20Two.pdf" TargetMode="External"/><Relationship Id="rId19" Type="http://schemas.openxmlformats.org/officeDocument/2006/relationships/hyperlink" Target="https://higherlogicdownload.s3.amazonaws.com/ANFPONLINE/0dba1979-8e95-4fdf-82e2-751d192619ed/UploadedFiles/n1eQDhnuRWaF61Gbgdng_Copy%20of%20Broker%20Contacts%20-%20updated%20Oct%202019%20(005).xlsx" TargetMode="External"/><Relationship Id="rId4" Type="http://schemas.openxmlformats.org/officeDocument/2006/relationships/hyperlink" Target="https://videos.anfponline.org/chapter-prior-approvals-processes-application-updates-changes" TargetMode="External"/><Relationship Id="rId9" Type="http://schemas.openxmlformats.org/officeDocument/2006/relationships/hyperlink" Target="https://higherlogicdownload.s3.amazonaws.com/ANFPONLINE/0dba1979-8e95-4fdf-82e2-751d192619ed/UploadedFiles/BuWtuhPmQw6q8NQzpZzK_Application%20Sample%20-%20Day%20One.pdf" TargetMode="External"/><Relationship Id="rId14" Type="http://schemas.openxmlformats.org/officeDocument/2006/relationships/hyperlink" Target="https://higherlogicdownload.s3.amazonaws.com/ANFPONLINE/0dba1979-8e95-4fdf-82e2-751d192619ed/UploadedFiles/ZlD2ieKBRqaW5TPmGefh_Speaker%20Directory%202019-2020%207.7.20.xlsx" TargetMode="External"/><Relationship Id="rId22" Type="http://schemas.openxmlformats.org/officeDocument/2006/relationships/hyperlink" Target="https://higherlogicdownload.s3.amazonaws.com/ANFPONLINE/0dba1979-8e95-4fdf-82e2-751d192619ed/UploadedFiles/ZyVVyiRqTl6LAtkgxPjR_programbook_template.docx" TargetMode="External"/><Relationship Id="rId27" Type="http://schemas.openxmlformats.org/officeDocument/2006/relationships/hyperlink" Target="https://higherlogicdownload.s3.amazonaws.com/ANFPONLINE/0dba1979-8e95-4fdf-82e2-751d192619ed/UploadedFiles/3qnwRd7KQJKeXfGtUKQg_AdministratorsKitforChapters.pdf"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videos.anfponline.org/how-to-submit-chapter-website-edits" TargetMode="External"/><Relationship Id="rId13" Type="http://schemas.openxmlformats.org/officeDocument/2006/relationships/hyperlink" Target="https://higherlogicdownload.s3.amazonaws.com/ANFPONLINE/0dba1979-8e95-4fdf-82e2-751d192619ed/UploadedFiles/7zKPiBHHRYyY76nb2Prr_How%20to%20-%20Access%20ANFP%20member%20login,%20Chapter%20Portal%20&amp;%20Award%20Nomination%20Forms.pdf" TargetMode="External"/><Relationship Id="rId18" Type="http://schemas.openxmlformats.org/officeDocument/2006/relationships/hyperlink" Target="https://higherlogicdownload.s3.amazonaws.com/ANFPONLINE/0dba1979-8e95-4fdf-82e2-751d192619ed/UploadedFiles/eDeOB7w8SzqhcJcKuRD0_Chapter%20Leadership%20Roles%20&amp;%20Responsibilities%20Checklist%202020.xlsx" TargetMode="External"/><Relationship Id="rId3" Type="http://schemas.openxmlformats.org/officeDocument/2006/relationships/hyperlink" Target="https://videos.anfponline.org/how-to-access-the-chapter-portal" TargetMode="External"/><Relationship Id="rId21" Type="http://schemas.openxmlformats.org/officeDocument/2006/relationships/hyperlink" Target="https://higherlogicdownload.s3.amazonaws.com/ANFPONLINE/0dba1979-8e95-4fdf-82e2-751d192619ed/UploadedFiles/1TJbk2OISuGKP2egBf7k_How%20to%20Prepare%20for%20Bi-Annual%20Chapter%20Rebate%20Report.pdf" TargetMode="External"/><Relationship Id="rId7" Type="http://schemas.openxmlformats.org/officeDocument/2006/relationships/hyperlink" Target="https://videos.anfponline.org/how-to-pull-reports" TargetMode="External"/><Relationship Id="rId12" Type="http://schemas.openxmlformats.org/officeDocument/2006/relationships/hyperlink" Target="https://higherlogicdownload.s3.amazonaws.com/ANFPONLINE/0dba1979-8e95-4fdf-82e2-751d192619ed/UploadedFiles/qlfIzXyxTeecoGOHpAzB_How%20to%20-%20Access%20Chapter%20Portal%20&amp;%20Update%20Chapter%20Officer%20&amp;%20Volunteers%20(Prior%20to%206-1).pdf" TargetMode="External"/><Relationship Id="rId17" Type="http://schemas.openxmlformats.org/officeDocument/2006/relationships/hyperlink" Target="https://higherlogicdownload.s3.amazonaws.com/ANFPONLINE/0dba1979-8e95-4fdf-82e2-751d192619ed/UploadedFiles/kgj8UNRITLi2G8I7Wm6T_Tools%20to%20Help%20Manage%20Your%20Chapter.docx" TargetMode="External"/><Relationship Id="rId2" Type="http://schemas.openxmlformats.org/officeDocument/2006/relationships/slide" Target="../slides/slide32.xml"/><Relationship Id="rId16" Type="http://schemas.openxmlformats.org/officeDocument/2006/relationships/hyperlink" Target="https://higherlogicdownload.s3.amazonaws.com/ANFPONLINE/0dba1979-8e95-4fdf-82e2-751d192619ed/UploadedFiles/2LhOPzsTS2KQoJH9QDpR_Chapter%20Social%20Media%20Best%20Practices.pdf" TargetMode="External"/><Relationship Id="rId20" Type="http://schemas.openxmlformats.org/officeDocument/2006/relationships/hyperlink" Target="https://higherlogicdownload.s3.amazonaws.com/ANFPONLINE/0dba1979-8e95-4fdf-82e2-751d192619ed/UploadedFiles/wwZdgKC5TaO3V7lBpfMl_Chapter%20Rebates%20Requirements%20&amp;%20Standards%20Checklist%202020-2021.xlsx" TargetMode="External"/><Relationship Id="rId1" Type="http://schemas.openxmlformats.org/officeDocument/2006/relationships/notesMaster" Target="../notesMasters/notesMaster1.xml"/><Relationship Id="rId6" Type="http://schemas.openxmlformats.org/officeDocument/2006/relationships/hyperlink" Target="https://videos.anfponline.org/how-to-pull-chapter-roster-districts" TargetMode="External"/><Relationship Id="rId11" Type="http://schemas.openxmlformats.org/officeDocument/2006/relationships/hyperlink" Target="https://higherlogicdownload.s3.amazonaws.com/ANFPONLINE/0dba1979-8e95-4fdf-82e2-751d192619ed/UploadedFiles/W3m31xjZSK63vZwOg1YB_How%20to%20-%20Access%20Chapter%20Portal%20&amp;%20Add%20Chapter%20Officers%20&amp;%20Volunteers%20(Post%206-1).pdf" TargetMode="External"/><Relationship Id="rId5" Type="http://schemas.openxmlformats.org/officeDocument/2006/relationships/hyperlink" Target="https://videos.anfponline.org/how-to-update-and-add-chapter-officers" TargetMode="External"/><Relationship Id="rId15" Type="http://schemas.openxmlformats.org/officeDocument/2006/relationships/hyperlink" Target="https://higherlogicdownload.s3.amazonaws.com/ANFPONLINE/0dba1979-8e95-4fdf-82e2-751d192619ed/UploadedFiles/b7LUqkaBSBm8WnIesIuW_Succession%20Planning%20Outline.xlsx" TargetMode="External"/><Relationship Id="rId10" Type="http://schemas.openxmlformats.org/officeDocument/2006/relationships/hyperlink" Target="https://higherlogicdownload.s3.amazonaws.com/ANFPONLINE/0dba1979-8e95-4fdf-82e2-751d192619ed/UploadedFiles/MjyyF8vQROZdeSI0MYt2_Chapter%20Portal%20Guide.docx" TargetMode="External"/><Relationship Id="rId19" Type="http://schemas.openxmlformats.org/officeDocument/2006/relationships/hyperlink" Target="https://higherlogicdownload.s3.amazonaws.com/ANFPONLINE/0dba1979-8e95-4fdf-82e2-751d192619ed/UploadedFiles/tM79JxlQFaNHMOnLpC91_ANFP%20Chapter%20Adversity%20Rebate%20Application%20-%202020%20Updates.docx" TargetMode="External"/><Relationship Id="rId4" Type="http://schemas.openxmlformats.org/officeDocument/2006/relationships/hyperlink" Target="https://videos.anfponline.org/how-to-download-upload-report-templates" TargetMode="External"/><Relationship Id="rId9" Type="http://schemas.openxmlformats.org/officeDocument/2006/relationships/hyperlink" Target="https://higherlogicdownload.s3.amazonaws.com/ANFPONLINE/0dba1979-8e95-4fdf-82e2-751d192619ed/UploadedFiles/zeUghkuPTS6jOn1ExBoo_How%20to%20access%20ANFP%20member%20login%20and%20chapter%20portal.pdf" TargetMode="External"/><Relationship Id="rId14" Type="http://schemas.openxmlformats.org/officeDocument/2006/relationships/hyperlink" Target="https://higherlogicdownload.s3.amazonaws.com/ANFPONLINE/0dba1979-8e95-4fdf-82e2-751d192619ed/UploadedFiles/DjEELYqbSImyyjupCNov_How%20to%20Set-up%20Succession%20of%20Officers%20&amp;%20Volunteers.pdf"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Newsletter%20Sample%20Budget.docx" TargetMode="External"/><Relationship Id="rId13" Type="http://schemas.openxmlformats.org/officeDocument/2006/relationships/hyperlink" Target="https://higherlogicdownload.s3.amazonaws.com/ANFPONLINE/0dba1979-8e95-4fdf-82e2-751d192619ed/UploadedFiles/Inactive%20Sample%20letter_phone%20script.docx" TargetMode="External"/><Relationship Id="rId3" Type="http://schemas.openxmlformats.org/officeDocument/2006/relationships/hyperlink" Target="https://higherlogicdownload.s3.amazonaws.com/ANFPONLINE/0dba1979-8e95-4fdf-82e2-751d192619ed/UploadedFiles/BusCardTEMP.doc" TargetMode="External"/><Relationship Id="rId7" Type="http://schemas.openxmlformats.org/officeDocument/2006/relationships/hyperlink" Target="https://higherlogicdownload.s3.amazonaws.com/ANFPONLINE/0dba1979-8e95-4fdf-82e2-751d192619ed/UploadedFiles/Sample%20ballot.doc" TargetMode="External"/><Relationship Id="rId12" Type="http://schemas.openxmlformats.org/officeDocument/2006/relationships/hyperlink" Target="https://higherlogicdownload.s3.amazonaws.com/ANFPONLINE/0dba1979-8e95-4fdf-82e2-751d192619ed/UploadedFiles/Inactive%20Sample%20phone%20script.docx" TargetMode="External"/><Relationship Id="rId17" Type="http://schemas.openxmlformats.org/officeDocument/2006/relationships/hyperlink" Target="https://higherlogicdownload.s3.amazonaws.com/ANFPONLINE/0dba1979-8e95-4fdf-82e2-751d192619ed/UploadedFiles/rhUECKH3S1CiJyVZLsFv_Membersletter_to_New_Student.docx" TargetMode="External"/><Relationship Id="rId2" Type="http://schemas.openxmlformats.org/officeDocument/2006/relationships/slide" Target="../slides/slide33.xml"/><Relationship Id="rId16" Type="http://schemas.openxmlformats.org/officeDocument/2006/relationships/hyperlink" Target="https://higherlogicdownload.s3.amazonaws.com/ANFPONLINE/0dba1979-8e95-4fdf-82e2-751d192619ed/UploadedFiles/Bezf5JMsQDS3vttch9oy_MembersLetter_to_New_Student_Members.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OAlyCPgRX6QVsMcIdXoQ_Boardagenda.docx" TargetMode="External"/><Relationship Id="rId11" Type="http://schemas.openxmlformats.org/officeDocument/2006/relationships/hyperlink" Target="https://higherlogicdownload.s3.amazonaws.com/ANFPONLINE/0dba1979-8e95-4fdf-82e2-751d192619ed/UploadedFiles/gUC1HPVqQCq8KUHZ2EeQ_Inactivetrackinactivemembers.doc" TargetMode="External"/><Relationship Id="rId5" Type="http://schemas.openxmlformats.org/officeDocument/2006/relationships/hyperlink" Target="https://higherlogicdownload.s3.amazonaws.com/ANFPONLINE/0dba1979-8e95-4fdf-82e2-751d192619ed/UploadedFiles/oMqRG7NySXqquGY13qX1_Boardminutes.docx" TargetMode="External"/><Relationship Id="rId15" Type="http://schemas.openxmlformats.org/officeDocument/2006/relationships/hyperlink" Target="https://higherlogicdownload.s3.amazonaws.com/ANFPONLINE/0dba1979-8e95-4fdf-82e2-751d192619ed/UploadedFiles/1yOUtLXTbCmSkDKobbSB_MembersPhone_Script_to_New_Student.docx" TargetMode="External"/><Relationship Id="rId10" Type="http://schemas.openxmlformats.org/officeDocument/2006/relationships/hyperlink" Target="https://higherlogicdownload.s3.amazonaws.com/ANFPONLINE/0dba1979-8e95-4fdf-82e2-751d192619ed/UploadedFiles/kqET1IwjRfGSqw8Mqn3Q_Samplepressrelease.docx" TargetMode="External"/><Relationship Id="rId4" Type="http://schemas.openxmlformats.org/officeDocument/2006/relationships/hyperlink" Target="https://higherlogicdownload.s3.amazonaws.com/ANFPONLINE/0dba1979-8e95-4fdf-82e2-751d192619ed/UploadedFiles/Volunteer%20Interest%20Form.docx" TargetMode="External"/><Relationship Id="rId9" Type="http://schemas.openxmlformats.org/officeDocument/2006/relationships/hyperlink" Target="https://higherlogicdownload.s3.amazonaws.com/ANFPONLINE/0dba1979-8e95-4fdf-82e2-751d192619ed/UploadedFiles/Newsletter%20application_for_advertisers.docx" TargetMode="External"/><Relationship Id="rId14" Type="http://schemas.openxmlformats.org/officeDocument/2006/relationships/hyperlink" Target="https://higherlogicdownload.s3.amazonaws.com/ANFPONLINE/0dba1979-8e95-4fdf-82e2-751d192619ed/UploadedFiles/Inactive%20letter%20to%20inactive%20members.docx"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c1f4Mq6AS7q0D8FEdfWi_Board%20Orienation%20Checklist.pdf" TargetMode="External"/><Relationship Id="rId13" Type="http://schemas.openxmlformats.org/officeDocument/2006/relationships/hyperlink" Target="https://higherlogicdownload.s3.amazonaws.com/ANFPONLINE/0dba1979-8e95-4fdf-82e2-751d192619ed/UploadedFiles/zHtJc5xtRdakDXiqC1pU_HowToUseParliamentaryProcedure.pdf" TargetMode="External"/><Relationship Id="rId18" Type="http://schemas.openxmlformats.org/officeDocument/2006/relationships/hyperlink" Target="https://higherlogicdownload.s3.amazonaws.com/ANFPONLINE/0dba1979-8e95-4fdf-82e2-751d192619ed/UploadedFiles/4qHo1k39TtypvdarwmI7_How%20to%20Use%20the%20Slate%20Process.docx" TargetMode="External"/><Relationship Id="rId3" Type="http://schemas.openxmlformats.org/officeDocument/2006/relationships/hyperlink" Target="https://higherlogicdownload.s3.amazonaws.com/ANFPONLINE/0dba1979-8e95-4fdf-82e2-751d192619ed/UploadedFiles/YbXyZrY5SD6pZignAjBo_ANFP%20Chapter%20Bylaws%20Template%202017.docx" TargetMode="External"/><Relationship Id="rId21" Type="http://schemas.openxmlformats.org/officeDocument/2006/relationships/hyperlink" Target="https://higherlogicdownload.s3.amazonaws.com/ANFPONLINE/0dba1979-8e95-4fdf-82e2-751d192619ed/UploadedFiles/TBajbizXSzq3EwfLHrLk_SWOT%20Analysis%20Guide.pdf" TargetMode="External"/><Relationship Id="rId7" Type="http://schemas.openxmlformats.org/officeDocument/2006/relationships/hyperlink" Target="https://higherlogicdownload.s3.amazonaws.com/ANFPONLINE/0dba1979-8e95-4fdf-82e2-751d192619ed/UploadedFiles/ZwS6uwVqQpi7TnePL3Mw_Chapter%20Leadership%20Roles%20&amp;%20Responsibilities%20Checklist%202020.xlsx" TargetMode="External"/><Relationship Id="rId12" Type="http://schemas.openxmlformats.org/officeDocument/2006/relationships/hyperlink" Target="https://higherlogicdownload.s3.amazonaws.com/ANFPONLINE/0dba1979-8e95-4fdf-82e2-751d192619ed/UploadedFiles/ld3sWPLQOWAWobZtT9yo_How%20to%20Deal%20with%20Conflict.pdf" TargetMode="External"/><Relationship Id="rId17" Type="http://schemas.openxmlformats.org/officeDocument/2006/relationships/hyperlink" Target="https://higherlogicdownload.s3.amazonaws.com/ANFPONLINE/0dba1979-8e95-4fdf-82e2-751d192619ed/UploadedFiles/qIbGt7Qler0WGFMd9yfw_HowtoRunaSuccessfulElection.docx" TargetMode="External"/><Relationship Id="rId2" Type="http://schemas.openxmlformats.org/officeDocument/2006/relationships/slide" Target="../slides/slide34.xml"/><Relationship Id="rId16" Type="http://schemas.openxmlformats.org/officeDocument/2006/relationships/hyperlink" Target="https://higherlogicdownload.s3.amazonaws.com/ANFPONLINE/0dba1979-8e95-4fdf-82e2-751d192619ed/UploadedFiles/nv9d7xwSz22k4wko2TAO_How%20to%20establish%20an%20impact%20team%20for%20government%20affairs.docx" TargetMode="External"/><Relationship Id="rId20" Type="http://schemas.openxmlformats.org/officeDocument/2006/relationships/hyperlink" Target="https://higherlogicdownload.s3.amazonaws.com/ANFPONLINE/0dba1979-8e95-4fdf-82e2-751d192619ed/UploadedFiles/RarCWc1Q0SGlGHQKZzBM_ANFP%20District%20Reporting%20Form.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4Th8a0WfQS6eZKBQhwcJ_ANFP%20Chapter%20Financial%20Code%20of%20Conduct%20-%20FINAL.docx" TargetMode="External"/><Relationship Id="rId11" Type="http://schemas.openxmlformats.org/officeDocument/2006/relationships/hyperlink" Target="https://higherlogicdownload.s3.amazonaws.com/ANFPONLINE/0dba1979-8e95-4fdf-82e2-751d192619ed/UploadedFiles/CCabFCttQg2b9jtpHIsH_HowtoConductanEffectiveMeeting.docx" TargetMode="External"/><Relationship Id="rId5" Type="http://schemas.openxmlformats.org/officeDocument/2006/relationships/hyperlink" Target="https://higherlogicdownload.s3.amazonaws.com/ANFPONLINE/0dba1979-8e95-4fdf-82e2-751d192619ed/UploadedFiles/iExsfAqtRnyXNbseDZ2O_Affiliate%20Agreement%202020%20-%20Final.docx" TargetMode="External"/><Relationship Id="rId15" Type="http://schemas.openxmlformats.org/officeDocument/2006/relationships/hyperlink" Target="https://higherlogicdownload.s3.amazonaws.com/ANFPONLINE/0dba1979-8e95-4fdf-82e2-751d192619ed/UploadedFiles/XvVv9QE6R7CI3Bt8Jl2N_How%20to%20Set%20Goals.pdf" TargetMode="External"/><Relationship Id="rId23" Type="http://schemas.openxmlformats.org/officeDocument/2006/relationships/hyperlink" Target="https://higherlogicdownload.s3.amazonaws.com/ANFPONLINE/0dba1979-8e95-4fdf-82e2-751d192619ed/UploadedFiles/rMagbO3QhXXCMrORUg84_Sample1-FullBoardEvaluation%20(2).pdf" TargetMode="External"/><Relationship Id="rId10" Type="http://schemas.openxmlformats.org/officeDocument/2006/relationships/hyperlink" Target="https://higherlogicdownload.s3.amazonaws.com/ANFPONLINE/0dba1979-8e95-4fdf-82e2-751d192619ed/UploadedFiles/ckhGTSgqQ0SLKXgcOnA9_InstallationScript_Officers.docx" TargetMode="External"/><Relationship Id="rId19" Type="http://schemas.openxmlformats.org/officeDocument/2006/relationships/hyperlink" Target="https://higherlogicdownload.s3.amazonaws.com/ANFPONLINE/0dba1979-8e95-4fdf-82e2-751d192619ed/UploadedFiles/0hRlKxvQSUd8jrybjgVc_ParliamentaryProcedureGuide.pdf" TargetMode="External"/><Relationship Id="rId4" Type="http://schemas.openxmlformats.org/officeDocument/2006/relationships/hyperlink" Target="https://higherlogicdownload.s3.amazonaws.com/ANFPONLINE/0dba1979-8e95-4fdf-82e2-751d192619ed/UploadedFiles/EfKJoVaNRJa63SDZrJh9_Policy_and_Procedure_Manual%20Template%20V3%202017.docx" TargetMode="External"/><Relationship Id="rId9" Type="http://schemas.openxmlformats.org/officeDocument/2006/relationships/hyperlink" Target="https://higherlogicdownload.s3.amazonaws.com/ANFPONLINE/0dba1979-8e95-4fdf-82e2-751d192619ed/UploadedFiles/2xYNAKgtSJudxfIceNvh_Chapter%20Board%20Orientation%20Presentation%20-%20March%202018.pptx" TargetMode="External"/><Relationship Id="rId14" Type="http://schemas.openxmlformats.org/officeDocument/2006/relationships/hyperlink" Target="https://higherlogicdownload.s3.amazonaws.com/ANFPONLINE/0dba1979-8e95-4fdf-82e2-751d192619ed/UploadedFiles/shDtu0B8SQeAafkkiDkL_How%20To%20Take%20Minutes%20(1).pdf" TargetMode="External"/><Relationship Id="rId22" Type="http://schemas.openxmlformats.org/officeDocument/2006/relationships/hyperlink" Target="https://higherlogicdownload.s3.amazonaws.com/ANFPONLINE/0dba1979-8e95-4fdf-82e2-751d192619ed/UploadedFiles/GxpTBQkYQoSbQVdn0LBW_TOWS%20Visual%20Tool.docx"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connect.anfponline.org/volunteerresources/" TargetMode="External"/><Relationship Id="rId13" Type="http://schemas.openxmlformats.org/officeDocument/2006/relationships/hyperlink" Target="https://www.anfponline.org/docs/default-source/anfpconnect/how-to-set-up-a-booth.pdf" TargetMode="External"/><Relationship Id="rId18" Type="http://schemas.openxmlformats.org/officeDocument/2006/relationships/hyperlink" Target="https://higherlogicdownload.s3.amazonaws.com/ANFPONLINE/0dba1979-8e95-4fdf-82e2-751d192619ed/UploadedFiles/BusCardTEMP.doc" TargetMode="External"/><Relationship Id="rId26" Type="http://schemas.openxmlformats.org/officeDocument/2006/relationships/hyperlink" Target="https://www.anfponline.org/docs/default-source/legacy-docs/foodsafetycdm/cdmcfpp-credential-at-a-glance-map.pdf" TargetMode="External"/><Relationship Id="rId3" Type="http://schemas.openxmlformats.org/officeDocument/2006/relationships/hyperlink" Target="https://www.anfponline.org/docs/default-source/anfpconnect/brand-ambassador-role.pdf" TargetMode="External"/><Relationship Id="rId21" Type="http://schemas.openxmlformats.org/officeDocument/2006/relationships/hyperlink" Target="https://www.anfponline.org/docs/default-source/anfpconnect/prospective-members-brochure.pdf" TargetMode="External"/><Relationship Id="rId7" Type="http://schemas.openxmlformats.org/officeDocument/2006/relationships/hyperlink" Target="https://www.anfponline.org/government-affairs/advocacytools" TargetMode="External"/><Relationship Id="rId12" Type="http://schemas.openxmlformats.org/officeDocument/2006/relationships/hyperlink" Target="https://www.anfponline.org/news-resources/government-affairs/anfp-pac/grassroots/volunteer" TargetMode="External"/><Relationship Id="rId17" Type="http://schemas.openxmlformats.org/officeDocument/2006/relationships/hyperlink" Target="https://www.anfponline.org/docs/default-source/anfpconnect/governor's-proclamation-template.docx" TargetMode="External"/><Relationship Id="rId25" Type="http://schemas.openxmlformats.org/officeDocument/2006/relationships/hyperlink" Target="https://www.anfponline.org/docs/default-source/legacy-docs/docs/cdm-vs-noncdm-flyer.pdf" TargetMode="External"/><Relationship Id="rId2" Type="http://schemas.openxmlformats.org/officeDocument/2006/relationships/slide" Target="../slides/slide36.xml"/><Relationship Id="rId16" Type="http://schemas.openxmlformats.org/officeDocument/2006/relationships/hyperlink" Target="https://www.anfponline.org/docs/default-source/legacy-docs/foodsafetycdm/meeting-your-legislator.pdf" TargetMode="External"/><Relationship Id="rId20" Type="http://schemas.openxmlformats.org/officeDocument/2006/relationships/hyperlink" Target="https://www.cbdmonline.org/docs/default-source/legacy-docs/docs/scopeofpractice.pdf" TargetMode="External"/><Relationship Id="rId1" Type="http://schemas.openxmlformats.org/officeDocument/2006/relationships/notesMaster" Target="../notesMasters/notesMaster1.xml"/><Relationship Id="rId6" Type="http://schemas.openxmlformats.org/officeDocument/2006/relationships/hyperlink" Target="https://www.anfponline.org/docs/default-source/anfpconnect/brand-ambassador-resources.pdf" TargetMode="External"/><Relationship Id="rId11" Type="http://schemas.openxmlformats.org/officeDocument/2006/relationships/hyperlink" Target="https://www.cbdmonline.org/cdm-resources/cdm-cfpp-credential-code-of-ethics" TargetMode="External"/><Relationship Id="rId24" Type="http://schemas.openxmlformats.org/officeDocument/2006/relationships/hyperlink" Target="https://www.anfponline.org/docs/default-source/anfpconnect/training-program-promotional-flyer-2.pdf" TargetMode="External"/><Relationship Id="rId5" Type="http://schemas.openxmlformats.org/officeDocument/2006/relationships/hyperlink" Target="https://www.anfponline.org/docs/default-source/anfpconnect/top-10-tips-to-achieve-success-as-a-brand-ambassador.pdf" TargetMode="External"/><Relationship Id="rId15" Type="http://schemas.openxmlformats.org/officeDocument/2006/relationships/hyperlink" Target="https://www.anfponline.org/docs/default-source/anfpconnect/how-to-develop-industry-alliances.pdf" TargetMode="External"/><Relationship Id="rId23" Type="http://schemas.openxmlformats.org/officeDocument/2006/relationships/hyperlink" Target="https://www.anfponline.org/docs/default-source/anfpconnect/informational-flyer-for-schools.pdf" TargetMode="External"/><Relationship Id="rId10" Type="http://schemas.openxmlformats.org/officeDocument/2006/relationships/hyperlink" Target="https://higherlogicdownload.s3.amazonaws.com/ANFPONLINE/0dba1979-8e95-4fdf-82e2-751d192619ed/UploadedFiles/rsjBDfquSrmkQU5K2nBk_CMS%20Regulations%20Chapter%20PresentationSlideNotes_April2018.pdf" TargetMode="External"/><Relationship Id="rId19" Type="http://schemas.openxmlformats.org/officeDocument/2006/relationships/hyperlink" Target="https://higherlogicdownload.s3.amazonaws.com/ANFPONLINE/0dba1979-8e95-4fdf-82e2-751d192619ed/UploadedFiles/hwdxEDXASGqDyypseO7y_About%20Your%20Chapter%20-%20Resume%20Template.docx" TargetMode="External"/><Relationship Id="rId4" Type="http://schemas.openxmlformats.org/officeDocument/2006/relationships/hyperlink" Target="https://www.anfponline.org/docs/default-source/anfpconnect/become-a-brand-ambassador.pdf" TargetMode="External"/><Relationship Id="rId9" Type="http://schemas.openxmlformats.org/officeDocument/2006/relationships/hyperlink" Target="https://higherlogicdownload.s3.amazonaws.com/ANFPONLINE/0dba1979-8e95-4fdf-82e2-751d192619ed/UploadedFiles/E4IoYVZEQuqRWV1Cnf3c_CMS%20Regulations%20Chapter%20Presentation_April2018.ppt" TargetMode="External"/><Relationship Id="rId14" Type="http://schemas.openxmlformats.org/officeDocument/2006/relationships/hyperlink" Target="https://www.anfponline.org/docs/default-source/anfpconnect/creating-social-media-posts-that-connect.pdf" TargetMode="External"/><Relationship Id="rId22" Type="http://schemas.openxmlformats.org/officeDocument/2006/relationships/hyperlink" Target="https://www.anfponline.org/news-resources/top-10-resource-lists" TargetMode="External"/><Relationship Id="rId27" Type="http://schemas.openxmlformats.org/officeDocument/2006/relationships/hyperlink" Target="https://www.anfponline.org/docs/default-source/legacy-docs/foodsafetycdm/cdms-cultivating-roots.pdf" TargetMode="Externa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6dwHYLOETAuBx0kOnsfr_Broker%20Contacts%20-%20updated%20Oct%202019%20(005).xlsx" TargetMode="External"/><Relationship Id="rId3" Type="http://schemas.openxmlformats.org/officeDocument/2006/relationships/hyperlink" Target="https://higherlogicdownload.s3.amazonaws.com/ANFPONLINE/0dba1979-8e95-4fdf-82e2-751d192619ed/UploadedFiles/hansdRyrQ4y2JTabepMN_Chapter%20Best%20Practices%20-%20Corporate%20Partner%20Programs.pdf" TargetMode="External"/><Relationship Id="rId7" Type="http://schemas.openxmlformats.org/officeDocument/2006/relationships/hyperlink" Target="https://higherlogicdownload.s3.amazonaws.com/ANFPONLINE/0dba1979-8e95-4fdf-82e2-751d192619ed/UploadedFiles/G7zzSqAT3mm8FfQ1Hsvr_Sponsor%20Tracking%20Spreadsheet%20Sample.xlsx"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RP1UdJ63SaKDKcJZtTVQ_Chapter%20Sponsorship%20Opportunities.docx" TargetMode="External"/><Relationship Id="rId5" Type="http://schemas.openxmlformats.org/officeDocument/2006/relationships/hyperlink" Target="https://higherlogicdownload.s3.amazonaws.com/ANFPONLINE/0dba1979-8e95-4fdf-82e2-751d192619ed/UploadedFiles/hwdxEDXASGqDyypseO7y_About%20Your%20Chapter%20-%20Resume%20Template.docx" TargetMode="External"/><Relationship Id="rId4" Type="http://schemas.openxmlformats.org/officeDocument/2006/relationships/hyperlink" Target="https://higherlogicdownload.s3.amazonaws.com/ANFPONLINE/0dba1979-8e95-4fdf-82e2-751d192619ed/UploadedFiles/bZvTNKCjSDeeJplmmUkj_Top%2010%20Tips%20for%20Building%20Relationships%20with%20Chapter%20Sponsors.pdf" TargetMode="External"/><Relationship Id="rId9" Type="http://schemas.openxmlformats.org/officeDocument/2006/relationships/hyperlink" Target="https://higherlogicdownload.s3.amazonaws.com/ANFPONLINE/0dba1979-8e95-4fdf-82e2-751d192619ed/UploadedFiles/jIWbDehSQy2n4kmflblt_Important%20Questions%20to%20Ask%20Your%20Sponsors.pdf"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sinessdictionary.com/definition/vision-statement.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businessdictionary.com/definition/method.html" TargetMode="External"/><Relationship Id="rId5" Type="http://schemas.openxmlformats.org/officeDocument/2006/relationships/hyperlink" Target="http://www.businessdictionary.com/definition/knowledge.html" TargetMode="External"/><Relationship Id="rId4" Type="http://schemas.openxmlformats.org/officeDocument/2006/relationships/hyperlink" Target="http://www.businessdictionary.com/definition/information.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chapter board orientation! Well be discussing all things chapter related today to ensure you understand your role as a chapter leader. </a:t>
            </a:r>
          </a:p>
        </p:txBody>
      </p:sp>
      <p:sp>
        <p:nvSpPr>
          <p:cNvPr id="4" name="Slide Number Placeholder 3"/>
          <p:cNvSpPr>
            <a:spLocks noGrp="1"/>
          </p:cNvSpPr>
          <p:nvPr>
            <p:ph type="sldNum" sz="quarter" idx="10"/>
          </p:nvPr>
        </p:nvSpPr>
        <p:spPr/>
        <p:txBody>
          <a:bodyPr/>
          <a:lstStyle/>
          <a:p>
            <a:fld id="{AF799592-AD97-417C-8EEE-6A5264B723FA}" type="slidenum">
              <a:rPr lang="en-US" smtClean="0"/>
              <a:t>1</a:t>
            </a:fld>
            <a:endParaRPr lang="en-US" dirty="0"/>
          </a:p>
        </p:txBody>
      </p:sp>
    </p:spTree>
    <p:extLst>
      <p:ext uri="{BB962C8B-B14F-4D97-AF65-F5344CB8AC3E}">
        <p14:creationId xmlns:p14="http://schemas.microsoft.com/office/powerpoint/2010/main" val="302755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but certainly not least is the role of the treasurer. The treasurer is responsible for the chapter’s financial matters, including maintaining the financial records for the chapter, Maintaining the checking and savings accounts, and reporting the financial condition of the chapter to the board and the membership</a:t>
            </a:r>
          </a:p>
          <a:p>
            <a:r>
              <a:rPr lang="en-US" sz="1200" kern="1200" dirty="0">
                <a:solidFill>
                  <a:schemeClr val="tx1"/>
                </a:solidFill>
                <a:effectLst/>
                <a:latin typeface="+mn-lt"/>
                <a:ea typeface="+mn-ea"/>
                <a:cs typeface="+mn-cs"/>
              </a:rPr>
              <a:t>Additionally the treasurer will be asked to prepare the annual budget with input from other board members. They also should understand state’s policies and procedures related to bonding, signing checks with more than one signature, authorizing bills prior to payment, reimbursing officers and committee members, handling accounts for chapter meetings, depositing excess funds into interest-bearing accounts.</a:t>
            </a:r>
          </a:p>
          <a:p>
            <a:r>
              <a:rPr lang="en-US" sz="1200" kern="1200" dirty="0">
                <a:solidFill>
                  <a:schemeClr val="tx1"/>
                </a:solidFill>
                <a:effectLst/>
                <a:latin typeface="+mn-lt"/>
                <a:ea typeface="+mn-ea"/>
                <a:cs typeface="+mn-cs"/>
              </a:rPr>
              <a:t>Since the role of the treasurer is so involved, the board may want to think about creating the role of the treasurer-elect, similar to the ANFP national board. This allows the incoming treasurer to be fully trained and knowledgeable about the role before taking office. </a:t>
            </a:r>
          </a:p>
          <a:p>
            <a:r>
              <a:rPr lang="en-US" sz="1200" kern="1200" dirty="0">
                <a:solidFill>
                  <a:schemeClr val="tx1"/>
                </a:solidFill>
                <a:effectLst/>
                <a:latin typeface="+mn-lt"/>
                <a:ea typeface="+mn-ea"/>
                <a:cs typeface="+mn-cs"/>
              </a:rPr>
              <a:t>Additional duties include:</a:t>
            </a:r>
          </a:p>
          <a:p>
            <a:pPr lvl="0"/>
            <a:r>
              <a:rPr lang="en-US" sz="1200" kern="1200" dirty="0">
                <a:solidFill>
                  <a:schemeClr val="tx1"/>
                </a:solidFill>
                <a:effectLst/>
                <a:latin typeface="+mn-lt"/>
                <a:ea typeface="+mn-ea"/>
                <a:cs typeface="+mn-cs"/>
              </a:rPr>
              <a:t>Complete IRS 990 Form annually (for tax exemption and rebate purposes)</a:t>
            </a:r>
          </a:p>
          <a:p>
            <a:pPr lvl="0"/>
            <a:r>
              <a:rPr lang="en-US" sz="1200" kern="1200" dirty="0">
                <a:solidFill>
                  <a:schemeClr val="tx1"/>
                </a:solidFill>
                <a:effectLst/>
                <a:latin typeface="+mn-lt"/>
                <a:ea typeface="+mn-ea"/>
                <a:cs typeface="+mn-cs"/>
              </a:rPr>
              <a:t>Responsible for reimbursement, paying bills, financial reports, etc.</a:t>
            </a:r>
          </a:p>
          <a:p>
            <a:pPr lvl="0"/>
            <a:r>
              <a:rPr lang="en-US" sz="1200" kern="1200" dirty="0">
                <a:solidFill>
                  <a:schemeClr val="tx1"/>
                </a:solidFill>
                <a:effectLst/>
                <a:latin typeface="+mn-lt"/>
                <a:ea typeface="+mn-ea"/>
                <a:cs typeface="+mn-cs"/>
              </a:rPr>
              <a:t>Develop use for excess funds to benefit ANFP members </a:t>
            </a:r>
          </a:p>
          <a:p>
            <a:pPr lvl="0"/>
            <a:r>
              <a:rPr lang="en-US" sz="1200" kern="1200" dirty="0">
                <a:solidFill>
                  <a:schemeClr val="tx1"/>
                </a:solidFill>
                <a:effectLst/>
                <a:latin typeface="+mn-lt"/>
                <a:ea typeface="+mn-ea"/>
                <a:cs typeface="+mn-cs"/>
              </a:rPr>
              <a:t>Have all accounts audited before passing books to incoming treasurer</a:t>
            </a:r>
          </a:p>
          <a:p>
            <a:r>
              <a:rPr lang="en-US" sz="1200" kern="1200" dirty="0">
                <a:solidFill>
                  <a:schemeClr val="tx1"/>
                </a:solidFill>
                <a:effectLst/>
                <a:latin typeface="+mn-lt"/>
                <a:ea typeface="+mn-ea"/>
                <a:cs typeface="+mn-cs"/>
              </a:rPr>
              <a:t>Are there any additional questions at this time?</a:t>
            </a:r>
          </a:p>
          <a:p>
            <a:endParaRPr lang="en-US" dirty="0"/>
          </a:p>
        </p:txBody>
      </p:sp>
      <p:sp>
        <p:nvSpPr>
          <p:cNvPr id="4" name="Slide Number Placeholder 3"/>
          <p:cNvSpPr>
            <a:spLocks noGrp="1"/>
          </p:cNvSpPr>
          <p:nvPr>
            <p:ph type="sldNum" sz="quarter" idx="10"/>
          </p:nvPr>
        </p:nvSpPr>
        <p:spPr/>
        <p:txBody>
          <a:bodyPr/>
          <a:lstStyle/>
          <a:p>
            <a:pPr>
              <a:defRPr/>
            </a:pPr>
            <a:fld id="{F3D892DE-B26E-4D66-928E-590DAE029179}" type="slidenum">
              <a:rPr lang="en-US" smtClean="0"/>
              <a:pPr>
                <a:defRPr/>
              </a:pPr>
              <a:t>10</a:t>
            </a:fld>
            <a:endParaRPr lang="en-US" dirty="0"/>
          </a:p>
        </p:txBody>
      </p:sp>
    </p:spTree>
    <p:extLst>
      <p:ext uri="{BB962C8B-B14F-4D97-AF65-F5344CB8AC3E}">
        <p14:creationId xmlns:p14="http://schemas.microsoft.com/office/powerpoint/2010/main" val="51364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now let’s move into more chapter specific topics starting with the affiliate agreement which is an Agreement between all chapters and ANFP National that basically demonstrates the mutual partnership between the two. </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have some free time, be sure to take some time to read through it before the start of the volunteer year. And certainly feel free to reach out to ANFP staff or other board members if you have any questions or concerns.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several terms listed within the agreement, but here are a few highlights including:</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exclusive right to chapter is granted to be affiliated with ANFP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ANFP Host and edit the approved chapter website;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Pay dues rebates to the Chapter (Bi-annually_</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Dedicate ANFP staff to maintain and enhance the ANFP Chapter relationship</a:t>
            </a:r>
          </a:p>
          <a:p>
            <a:pPr lvl="1"/>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11</a:t>
            </a:fld>
            <a:endParaRPr lang="en-US" dirty="0"/>
          </a:p>
        </p:txBody>
      </p:sp>
    </p:spTree>
    <p:extLst>
      <p:ext uri="{BB962C8B-B14F-4D97-AF65-F5344CB8AC3E}">
        <p14:creationId xmlns:p14="http://schemas.microsoft.com/office/powerpoint/2010/main" val="150271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turn, the chapter then agrees to the following:</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Meet and maintain current Chapter Minimum Standards which we will review in a bit</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Comply with ANFP and Chapter bylaws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Promote membership in ANFP and encourage the use of ANFP programs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Establish and practice sound fiscal policies and be self-sufficient,</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12</a:t>
            </a:fld>
            <a:endParaRPr lang="en-US" dirty="0"/>
          </a:p>
        </p:txBody>
      </p:sp>
    </p:spTree>
    <p:extLst>
      <p:ext uri="{BB962C8B-B14F-4D97-AF65-F5344CB8AC3E}">
        <p14:creationId xmlns:p14="http://schemas.microsoft.com/office/powerpoint/2010/main" val="423279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Also the Chapter shall complete the required IRS tax filings (Forms 990N, 990EZ, or 990 as appropriate) this is typically completed in July</a:t>
            </a:r>
          </a:p>
          <a:p>
            <a:pPr lvl="0"/>
            <a:r>
              <a:rPr lang="en-US" sz="1200" kern="1200" dirty="0">
                <a:solidFill>
                  <a:schemeClr val="tx1"/>
                </a:solidFill>
                <a:effectLst/>
                <a:latin typeface="+mn-lt"/>
                <a:ea typeface="+mn-ea"/>
                <a:cs typeface="+mn-cs"/>
              </a:rPr>
              <a:t>Follow national’s fiscal year (June 1 – May 31)</a:t>
            </a:r>
          </a:p>
          <a:p>
            <a:pPr lvl="0"/>
            <a:r>
              <a:rPr lang="en-US" sz="1200" kern="1200" dirty="0">
                <a:solidFill>
                  <a:schemeClr val="tx1"/>
                </a:solidFill>
                <a:effectLst/>
                <a:latin typeface="+mn-lt"/>
                <a:ea typeface="+mn-ea"/>
                <a:cs typeface="+mn-cs"/>
              </a:rPr>
              <a:t>The Chapter is not liable or responsible for the debts or obligations of ANFP, and ANFP is not liable or responsible for the debts or obligations of the Chapter.</a:t>
            </a:r>
          </a:p>
          <a:p>
            <a:r>
              <a:rPr lang="en-US" sz="1200" kern="1200" dirty="0">
                <a:solidFill>
                  <a:schemeClr val="tx1"/>
                </a:solidFill>
                <a:effectLst/>
                <a:latin typeface="+mn-lt"/>
                <a:ea typeface="+mn-ea"/>
                <a:cs typeface="+mn-cs"/>
              </a:rPr>
              <a:t>Again, please read through the affiliate agreement and familiarize yourself with the terms. Please let us know if you have any questions. </a:t>
            </a:r>
          </a:p>
          <a:p>
            <a:r>
              <a:rPr lang="en-US" sz="1200" kern="1200" dirty="0">
                <a:solidFill>
                  <a:schemeClr val="tx1"/>
                </a:solidFill>
                <a:effectLst/>
                <a:latin typeface="+mn-lt"/>
                <a:ea typeface="+mn-ea"/>
                <a:cs typeface="+mn-cs"/>
              </a:rPr>
              <a:t>I want to pause here to see if anyone has any questions about anything we’ve covered this far?</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13</a:t>
            </a:fld>
            <a:endParaRPr lang="en-US" dirty="0"/>
          </a:p>
        </p:txBody>
      </p:sp>
    </p:spTree>
    <p:extLst>
      <p:ext uri="{BB962C8B-B14F-4D97-AF65-F5344CB8AC3E}">
        <p14:creationId xmlns:p14="http://schemas.microsoft.com/office/powerpoint/2010/main" val="14225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polices and procedures. The policies and procedures template was also included in the email I sent yesterday. </a:t>
            </a:r>
          </a:p>
          <a:p>
            <a:r>
              <a:rPr lang="en-US" sz="1200" kern="1200" dirty="0">
                <a:solidFill>
                  <a:schemeClr val="tx1"/>
                </a:solidFill>
                <a:effectLst/>
                <a:latin typeface="+mn-lt"/>
                <a:ea typeface="+mn-ea"/>
                <a:cs typeface="+mn-cs"/>
              </a:rPr>
              <a:t>Policies and procedures define, regulate and inform the board how to run the chapter and ensure the chapter and their programs are managed effectively and efficiently.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think of policies as the guide or ‘what the chapter should be doing’. Something like the chapter’s educational meeting or officer roles responsibilities. Whereas the procedure is ‘how you would handle it’ or the operations of a chapter. So the chapter’s meeting would only be held in the fall in a central location. Or qualifications to serve as an officer.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ask that each chapter develop their own procedures and policies. You can do so my using the template we provide on ANFP Connect. Some chapters have chosen to use their own format and that’s fine too. </a:t>
            </a:r>
          </a:p>
          <a:p>
            <a:r>
              <a:rPr lang="en-US" sz="1200" kern="1200" dirty="0">
                <a:solidFill>
                  <a:schemeClr val="tx1"/>
                </a:solidFill>
                <a:effectLst/>
                <a:latin typeface="+mn-lt"/>
                <a:ea typeface="+mn-ea"/>
                <a:cs typeface="+mn-cs"/>
              </a:rPr>
              <a:t>Some of the items that should be included in the policies and procedures are membership terms, accounts payable, meetings and elected officers.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please review the template and let us know if you have any questions. We’re happy to help you through the process. </a:t>
            </a:r>
          </a:p>
          <a:p>
            <a:r>
              <a:rPr lang="en-US" sz="1200" kern="1200" dirty="0">
                <a:solidFill>
                  <a:schemeClr val="tx1"/>
                </a:solidFill>
                <a:effectLst/>
                <a:latin typeface="+mn-lt"/>
                <a:ea typeface="+mn-ea"/>
                <a:cs typeface="+mn-cs"/>
              </a:rPr>
              <a:t>Does anyone have any questions so far? </a:t>
            </a:r>
          </a:p>
          <a:p>
            <a:r>
              <a:rPr lang="en-US" sz="1200" kern="1200" dirty="0">
                <a:solidFill>
                  <a:schemeClr val="tx1"/>
                </a:solidFill>
                <a:effectLst/>
                <a:latin typeface="+mn-lt"/>
                <a:ea typeface="+mn-ea"/>
                <a:cs typeface="+mn-cs"/>
              </a:rPr>
              <a:t>I know for some of you that are new, this may be seem overwhelming at first, but don’t think you have to follow each policy or term to a ‘T’. And please remember we are here to help and assist. We want you each to feel confident in your role and have the knowledge to succeed.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14</a:t>
            </a:fld>
            <a:endParaRPr lang="en-US" dirty="0"/>
          </a:p>
        </p:txBody>
      </p:sp>
    </p:spTree>
    <p:extLst>
      <p:ext uri="{BB962C8B-B14F-4D97-AF65-F5344CB8AC3E}">
        <p14:creationId xmlns:p14="http://schemas.microsoft.com/office/powerpoint/2010/main" val="240768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If there are provisions you do not understand, ask another board member or ANFP Staff</a:t>
            </a:r>
          </a:p>
          <a:p>
            <a:endParaRPr lang="en-US" dirty="0"/>
          </a:p>
          <a:p>
            <a:r>
              <a:rPr lang="en-US" sz="1200" kern="1200" dirty="0">
                <a:solidFill>
                  <a:schemeClr val="tx1"/>
                </a:solidFill>
                <a:effectLst/>
                <a:latin typeface="+mn-lt"/>
                <a:ea typeface="+mn-ea"/>
                <a:cs typeface="+mn-cs"/>
              </a:rPr>
              <a:t>Bylaws are considered a legal document that dictates how the organization must be governed. They are in place to keep the chapter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running efficiently and staying organized. They ensure member inclusion and fair opportunities for all chapter members. With ANFP chapter bylaws, they have been adapted from the ANFP national bylaws so they are very similar. Chapters are asked to review and submit their bylaws each year. A template is also available on ANFP Connect. </a:t>
            </a:r>
          </a:p>
          <a:p>
            <a:r>
              <a:rPr lang="en-US" sz="1200" kern="1200" dirty="0">
                <a:solidFill>
                  <a:schemeClr val="tx1"/>
                </a:solidFill>
                <a:effectLst/>
                <a:latin typeface="+mn-lt"/>
                <a:ea typeface="+mn-ea"/>
                <a:cs typeface="+mn-cs"/>
              </a:rPr>
              <a:t>Bylaws should include terms on </a:t>
            </a:r>
          </a:p>
          <a:p>
            <a:pPr lvl="0"/>
            <a:r>
              <a:rPr lang="en-US" sz="1200" kern="1200" dirty="0">
                <a:solidFill>
                  <a:schemeClr val="tx1"/>
                </a:solidFill>
                <a:effectLst/>
                <a:latin typeface="+mn-lt"/>
                <a:ea typeface="+mn-ea"/>
                <a:cs typeface="+mn-cs"/>
              </a:rPr>
              <a:t>Finances</a:t>
            </a:r>
          </a:p>
          <a:p>
            <a:pPr lvl="0"/>
            <a:r>
              <a:rPr lang="en-US" sz="1200" kern="1200" dirty="0">
                <a:solidFill>
                  <a:schemeClr val="tx1"/>
                </a:solidFill>
                <a:effectLst/>
                <a:latin typeface="+mn-lt"/>
                <a:ea typeface="+mn-ea"/>
                <a:cs typeface="+mn-cs"/>
              </a:rPr>
              <a:t>Membership </a:t>
            </a:r>
          </a:p>
          <a:p>
            <a:pPr lvl="0"/>
            <a:r>
              <a:rPr lang="en-US" sz="1200" kern="1200" dirty="0">
                <a:solidFill>
                  <a:schemeClr val="tx1"/>
                </a:solidFill>
                <a:effectLst/>
                <a:latin typeface="+mn-lt"/>
                <a:ea typeface="+mn-ea"/>
                <a:cs typeface="+mn-cs"/>
              </a:rPr>
              <a:t>Board of Directors</a:t>
            </a:r>
          </a:p>
          <a:p>
            <a:pPr lvl="0"/>
            <a:r>
              <a:rPr lang="en-US" sz="1200" kern="1200" dirty="0">
                <a:solidFill>
                  <a:schemeClr val="tx1"/>
                </a:solidFill>
                <a:effectLst/>
                <a:latin typeface="+mn-lt"/>
                <a:ea typeface="+mn-ea"/>
                <a:cs typeface="+mn-cs"/>
              </a:rPr>
              <a:t>Elections</a:t>
            </a:r>
          </a:p>
          <a:p>
            <a:pPr lvl="0"/>
            <a:r>
              <a:rPr lang="en-US" sz="1200" kern="1200" dirty="0">
                <a:solidFill>
                  <a:schemeClr val="tx1"/>
                </a:solidFill>
                <a:effectLst/>
                <a:latin typeface="+mn-lt"/>
                <a:ea typeface="+mn-ea"/>
                <a:cs typeface="+mn-cs"/>
              </a:rPr>
              <a:t>Meetings</a:t>
            </a:r>
          </a:p>
          <a:p>
            <a:pPr lvl="0"/>
            <a:r>
              <a:rPr lang="en-US" sz="1200" kern="1200" dirty="0">
                <a:solidFill>
                  <a:schemeClr val="tx1"/>
                </a:solidFill>
                <a:effectLst/>
                <a:latin typeface="+mn-lt"/>
                <a:ea typeface="+mn-ea"/>
                <a:cs typeface="+mn-cs"/>
              </a:rPr>
              <a:t>Committees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You’ll notice the bylaws are very similar to the policies and procedures and in some cases have very similar language. However, bylaws tend be a little broader and do not include the ‘how to’ of what is stated. Additionally, change or revisions to bylaws need to be approved by the entire membership, whereas revisions to policies and procedures can be approved by the board only. </a:t>
            </a:r>
          </a:p>
          <a:p>
            <a:r>
              <a:rPr lang="en-US" sz="1200" kern="1200" dirty="0">
                <a:solidFill>
                  <a:schemeClr val="tx1"/>
                </a:solidFill>
                <a:effectLst/>
                <a:latin typeface="+mn-lt"/>
                <a:ea typeface="+mn-ea"/>
                <a:cs typeface="+mn-cs"/>
              </a:rPr>
              <a:t>Again, I would take some time to be sure you understand each provision. Bylaws along with policies and procedures should also be reviewed annually.</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15</a:t>
            </a:fld>
            <a:endParaRPr lang="en-US" dirty="0"/>
          </a:p>
        </p:txBody>
      </p:sp>
    </p:spTree>
    <p:extLst>
      <p:ext uri="{BB962C8B-B14F-4D97-AF65-F5344CB8AC3E}">
        <p14:creationId xmlns:p14="http://schemas.microsoft.com/office/powerpoint/2010/main" val="321227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let’s move on to chapter minimum standards. In order for chapters to be considered active and to be eligible, a chapter must meet a set of standards. The standards are listed in the Volunteer Handbook, which is also available on ANFP Connect under Volunteer 101. The handbook is a great tool for volunteers. I would ask each of you to download the handbook to review all the standards.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some of the chapter standards include:</a:t>
            </a:r>
          </a:p>
          <a:p>
            <a:pPr lvl="0"/>
            <a:r>
              <a:rPr lang="en-US" sz="1200" kern="1200" dirty="0">
                <a:solidFill>
                  <a:schemeClr val="tx1"/>
                </a:solidFill>
                <a:effectLst/>
                <a:latin typeface="+mn-lt"/>
                <a:ea typeface="+mn-ea"/>
                <a:cs typeface="+mn-cs"/>
              </a:rPr>
              <a:t>Complete Bi-annual Chapter Achievement Rebate Report form (2 parts) </a:t>
            </a:r>
          </a:p>
          <a:p>
            <a:pPr lvl="0"/>
            <a:r>
              <a:rPr lang="en-US" sz="1200" kern="1200" dirty="0">
                <a:solidFill>
                  <a:schemeClr val="tx1"/>
                </a:solidFill>
                <a:effectLst/>
                <a:latin typeface="+mn-lt"/>
                <a:ea typeface="+mn-ea"/>
                <a:cs typeface="+mn-cs"/>
              </a:rPr>
              <a:t>Submit volunteer names upcoming volunteer year</a:t>
            </a:r>
          </a:p>
          <a:p>
            <a:pPr lvl="0"/>
            <a:r>
              <a:rPr lang="en-US" sz="1200" kern="1200" dirty="0">
                <a:solidFill>
                  <a:schemeClr val="tx1"/>
                </a:solidFill>
                <a:effectLst/>
                <a:latin typeface="+mn-lt"/>
                <a:ea typeface="+mn-ea"/>
                <a:cs typeface="+mn-cs"/>
              </a:rPr>
              <a:t>Hold a Chapter educational meeting</a:t>
            </a:r>
          </a:p>
          <a:p>
            <a:pPr lvl="0"/>
            <a:r>
              <a:rPr lang="en-US" sz="1200" kern="1200" dirty="0">
                <a:solidFill>
                  <a:schemeClr val="tx1"/>
                </a:solidFill>
                <a:effectLst/>
                <a:latin typeface="+mn-lt"/>
                <a:ea typeface="+mn-ea"/>
                <a:cs typeface="+mn-cs"/>
              </a:rPr>
              <a:t>Maintain communication with members</a:t>
            </a:r>
          </a:p>
          <a:p>
            <a:pPr lvl="0"/>
            <a:r>
              <a:rPr lang="en-US" sz="1200" kern="1200" dirty="0">
                <a:solidFill>
                  <a:schemeClr val="tx1"/>
                </a:solidFill>
                <a:effectLst/>
                <a:latin typeface="+mn-lt"/>
                <a:ea typeface="+mn-ea"/>
                <a:cs typeface="+mn-cs"/>
              </a:rPr>
              <a:t>Send all Chapter member correspondence to ANFP Headquarters;</a:t>
            </a:r>
          </a:p>
          <a:p>
            <a:pPr lvl="0"/>
            <a:r>
              <a:rPr lang="en-US" sz="1200" kern="1200" dirty="0">
                <a:solidFill>
                  <a:schemeClr val="tx1"/>
                </a:solidFill>
                <a:effectLst/>
                <a:latin typeface="+mn-lt"/>
                <a:ea typeface="+mn-ea"/>
                <a:cs typeface="+mn-cs"/>
              </a:rPr>
              <a:t>Submit annual update of Chapter bylaws and policy and procedures </a:t>
            </a:r>
          </a:p>
          <a:p>
            <a:pPr lvl="0"/>
            <a:r>
              <a:rPr lang="en-US" sz="1200" kern="1200" dirty="0">
                <a:solidFill>
                  <a:schemeClr val="tx1"/>
                </a:solidFill>
                <a:effectLst/>
                <a:latin typeface="+mn-lt"/>
                <a:ea typeface="+mn-ea"/>
                <a:cs typeface="+mn-cs"/>
              </a:rPr>
              <a:t>Encourage attendance by at least one Chapter leader at the Annual Conference</a:t>
            </a:r>
          </a:p>
          <a:p>
            <a:pPr lvl="0"/>
            <a:r>
              <a:rPr lang="en-US" sz="1200" kern="1200" dirty="0">
                <a:solidFill>
                  <a:schemeClr val="tx1"/>
                </a:solidFill>
                <a:effectLst/>
                <a:latin typeface="+mn-lt"/>
                <a:ea typeface="+mn-ea"/>
                <a:cs typeface="+mn-cs"/>
              </a:rPr>
              <a:t>Hold board of directors election each year, or as directed by Chapter bylaws</a:t>
            </a:r>
          </a:p>
          <a:p>
            <a:pPr lvl="0"/>
            <a:r>
              <a:rPr lang="en-US" sz="1200" kern="1200" dirty="0">
                <a:solidFill>
                  <a:schemeClr val="tx1"/>
                </a:solidFill>
                <a:effectLst/>
                <a:latin typeface="+mn-lt"/>
                <a:ea typeface="+mn-ea"/>
                <a:cs typeface="+mn-cs"/>
              </a:rPr>
              <a:t>Hold regularly scheduled board of directors meetings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the full list of standards is included in the volunteer handbook, which you’ll want to keep handy during your term. </a:t>
            </a:r>
          </a:p>
          <a:p>
            <a:r>
              <a:rPr lang="en-US" sz="1200" kern="1200" dirty="0">
                <a:solidFill>
                  <a:schemeClr val="tx1"/>
                </a:solidFill>
                <a:effectLst/>
                <a:latin typeface="+mn-lt"/>
                <a:ea typeface="+mn-ea"/>
                <a:cs typeface="+mn-cs"/>
              </a:rPr>
              <a:t>Once the chapter has met all the standards as well as the requirements for the rebate, they are eligible to receive a bi-annual rebate. In addition to the minimum standards chapters must also File for 990 e-receipt and submit a Signed affiliate agreement. Once they have met the requirements which have specific deadlines throughout the year, the rebate (distributed in two separate payments) will be directly deposited to the assigned bank account. </a:t>
            </a:r>
          </a:p>
          <a:p>
            <a:r>
              <a:rPr lang="en-US" sz="1200" kern="1200" dirty="0">
                <a:solidFill>
                  <a:schemeClr val="tx1"/>
                </a:solidFill>
                <a:effectLst/>
                <a:latin typeface="+mn-lt"/>
                <a:ea typeface="+mn-ea"/>
                <a:cs typeface="+mn-cs"/>
              </a:rPr>
              <a:t>Rebates are to help off et costs of running the chapter and provide support to your members. Amounts are based on the number of members. So it benefits chapters to continually grow their membership. The first half can be distributed as early as July and the second half is typically distributed January. Also, prior to the distribution of the first half, ANFP allots $135 from each chapter for bonding insurance for each chapter regardless of size. </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16</a:t>
            </a:fld>
            <a:endParaRPr lang="en-US" dirty="0"/>
          </a:p>
        </p:txBody>
      </p:sp>
    </p:spTree>
    <p:extLst>
      <p:ext uri="{BB962C8B-B14F-4D97-AF65-F5344CB8AC3E}">
        <p14:creationId xmlns:p14="http://schemas.microsoft.com/office/powerpoint/2010/main" val="2722763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breakdown of dollar amount based on membership. Please note the amount you see here, does not reflect the $135 fee for liability and bonding insurance for chapter leaders. </a:t>
            </a:r>
          </a:p>
          <a:p>
            <a:endParaRPr lang="en-US" dirty="0"/>
          </a:p>
          <a:p>
            <a:r>
              <a:rPr lang="en-US" sz="1200" kern="1200" dirty="0">
                <a:solidFill>
                  <a:schemeClr val="tx1"/>
                </a:solidFill>
                <a:effectLst/>
                <a:latin typeface="+mn-lt"/>
                <a:ea typeface="+mn-ea"/>
                <a:cs typeface="+mn-cs"/>
              </a:rPr>
              <a:t>Though you will receive reminders throughout the year from National for each of these rebate requirement deadlines, you may want to begin to look ahead and determine who will be responsible for what. For instance, we suggest the President review and sign the affiliate agreement and the treasurer file the 990 form. As a board, you will all need to review the policies and procedures as well as bylaws, but you will need to determine who will handle the administrative side of things, like who will keep copies and who will submit these documents to national.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chapter minimum standards and rebate requirements checklist, that is available on ANFPConnect. We will review this and we will can roles accordingly.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we wish to apply for any of the chapter awards, we may wish to incorporate these requirements into our checklist and assign them as well. </a:t>
            </a:r>
          </a:p>
          <a:p>
            <a:r>
              <a:rPr lang="en-US" sz="1200" kern="1200" dirty="0">
                <a:solidFill>
                  <a:schemeClr val="tx1"/>
                </a:solidFill>
                <a:effectLst/>
                <a:latin typeface="+mn-lt"/>
                <a:ea typeface="+mn-ea"/>
                <a:cs typeface="+mn-cs"/>
              </a:rPr>
              <a:t>So I’m going to stop here to see if anyone has any questions about rebates?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18</a:t>
            </a:fld>
            <a:endParaRPr lang="en-US" dirty="0"/>
          </a:p>
        </p:txBody>
      </p:sp>
    </p:spTree>
    <p:extLst>
      <p:ext uri="{BB962C8B-B14F-4D97-AF65-F5344CB8AC3E}">
        <p14:creationId xmlns:p14="http://schemas.microsoft.com/office/powerpoint/2010/main" val="2913228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When we begin to develop your own strategic plans, we would like to see chapter strategic plans tie into the national plan as it serves all our members and the mission.</a:t>
            </a:r>
          </a:p>
          <a:p>
            <a:r>
              <a:rPr lang="en-US" sz="1200" kern="1200" dirty="0">
                <a:solidFill>
                  <a:schemeClr val="tx1"/>
                </a:solidFill>
                <a:effectLst/>
                <a:latin typeface="+mn-lt"/>
                <a:ea typeface="+mn-ea"/>
                <a:cs typeface="+mn-cs"/>
              </a:rPr>
              <a:t>In the meantime as you start to think of chapter goals, think of the strategic plan as roadmap; it tells you where you want to go, how to get there, and what a successful journey will look like. You’ll also want to keep in mind ANFP’s vision and mission when you start the process. </a:t>
            </a:r>
          </a:p>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4566CB-C18B-4C02-A04B-E48A0347DC7B}" type="slidenum">
              <a:rPr lang="en-US" altLang="en-US" smtClean="0"/>
              <a:pPr eaLnBrk="1" hangingPunct="1">
                <a:spcBef>
                  <a:spcPct val="0"/>
                </a:spcBef>
              </a:pPr>
              <a:t>19</a:t>
            </a:fld>
            <a:endParaRPr lang="en-US" altLang="en-US" dirty="0"/>
          </a:p>
        </p:txBody>
      </p:sp>
    </p:spTree>
    <p:extLst>
      <p:ext uri="{BB962C8B-B14F-4D97-AF65-F5344CB8AC3E}">
        <p14:creationId xmlns:p14="http://schemas.microsoft.com/office/powerpoint/2010/main" val="3869924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current strategic plan.</a:t>
            </a:r>
          </a:p>
          <a:p>
            <a:pPr marL="0" marR="0">
              <a:spcBef>
                <a:spcPts val="0"/>
              </a:spcBef>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Goal 1: The CDM, CFPP is a required staffing qualification in non-commercial foodservice management. </a:t>
            </a:r>
          </a:p>
          <a:p>
            <a:pPr marL="0" marR="0">
              <a:spcBef>
                <a:spcPts val="0"/>
              </a:spcBef>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Goal 2: CDM, CFPPs maintain continued professional competence.  </a:t>
            </a:r>
          </a:p>
          <a:p>
            <a:pPr marL="0" marR="0">
              <a:spcBef>
                <a:spcPts val="0"/>
              </a:spcBef>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Goal 3: ANFP is a source for foodservice management and food safety data.</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Goal 4: The future of the food and nutrition profession is secured through increased member engagement.</a:t>
            </a:r>
          </a:p>
          <a:p>
            <a:r>
              <a:rPr lang="en-US" sz="1200" kern="1200" dirty="0">
                <a:solidFill>
                  <a:schemeClr val="tx1"/>
                </a:solidFill>
                <a:effectLst/>
                <a:latin typeface="+mn-lt"/>
                <a:ea typeface="+mn-ea"/>
                <a:cs typeface="+mn-cs"/>
              </a:rPr>
              <a:t>Are there any questions at this time?</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20</a:t>
            </a:fld>
            <a:endParaRPr lang="en-US" dirty="0"/>
          </a:p>
        </p:txBody>
      </p:sp>
    </p:spTree>
    <p:extLst>
      <p:ext uri="{BB962C8B-B14F-4D97-AF65-F5344CB8AC3E}">
        <p14:creationId xmlns:p14="http://schemas.microsoft.com/office/powerpoint/2010/main" val="234403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Pull this information from the chapter portal under Reports ‘Members by Count’.</a:t>
            </a:r>
          </a:p>
          <a:p>
            <a:r>
              <a:rPr lang="en-US" sz="1200" kern="1200" dirty="0">
                <a:solidFill>
                  <a:schemeClr val="tx1"/>
                </a:solidFill>
                <a:effectLst/>
                <a:latin typeface="+mn-lt"/>
                <a:ea typeface="+mn-ea"/>
                <a:cs typeface="+mn-cs"/>
              </a:rPr>
              <a:t>As you can see YOUR STATE currently has # members of which # are certified.  With such a large membership, I’m hopeful the YOUR STATE chapter will have no trouble growing the level of participation and number of volunteers.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a:t>
            </a:fld>
            <a:endParaRPr lang="en-US" dirty="0"/>
          </a:p>
        </p:txBody>
      </p:sp>
    </p:spTree>
    <p:extLst>
      <p:ext uri="{BB962C8B-B14F-4D97-AF65-F5344CB8AC3E}">
        <p14:creationId xmlns:p14="http://schemas.microsoft.com/office/powerpoint/2010/main" val="787251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volunteer leaders, you will have access to the chapter portal starting June 1, when your term officially begins. </a:t>
            </a:r>
          </a:p>
          <a:p>
            <a:r>
              <a:rPr lang="en-US" sz="1200" kern="1200" dirty="0">
                <a:solidFill>
                  <a:schemeClr val="tx1"/>
                </a:solidFill>
                <a:effectLst/>
                <a:latin typeface="+mn-lt"/>
                <a:ea typeface="+mn-ea"/>
                <a:cs typeface="+mn-cs"/>
              </a:rPr>
              <a:t>The chapter portal is a platform that allows you to post reports, update officer information, pull rosters and submit website edits. Once you have been granted access to the portal, we encourage each of you to become familiar with the functions that are available in it. </a:t>
            </a:r>
          </a:p>
          <a:p>
            <a:r>
              <a:rPr lang="en-US" sz="1200" kern="1200" dirty="0">
                <a:solidFill>
                  <a:schemeClr val="tx1"/>
                </a:solidFill>
                <a:effectLst/>
                <a:latin typeface="+mn-lt"/>
                <a:ea typeface="+mn-ea"/>
                <a:cs typeface="+mn-cs"/>
              </a:rPr>
              <a:t> So we’re going to give you a brief tutorial using screen shots.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Ok, you will first need to login to ANFP member portal. Once you’ve logged in, you’ll want to go to the right-hand side of your screen and select ‘chapter portal’.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21</a:t>
            </a:fld>
            <a:endParaRPr lang="en-US" dirty="0"/>
          </a:p>
        </p:txBody>
      </p:sp>
    </p:spTree>
    <p:extLst>
      <p:ext uri="{BB962C8B-B14F-4D97-AF65-F5344CB8AC3E}">
        <p14:creationId xmlns:p14="http://schemas.microsoft.com/office/powerpoint/2010/main" val="226178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here you’ll see the chapter info page which is an overview of the chapter events and the chapter president. You’ll also see here you can filter by state. You can also access the state websites when you filter by state as well.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22</a:t>
            </a:fld>
            <a:endParaRPr lang="en-US" dirty="0"/>
          </a:p>
        </p:txBody>
      </p:sp>
    </p:spTree>
    <p:extLst>
      <p:ext uri="{BB962C8B-B14F-4D97-AF65-F5344CB8AC3E}">
        <p14:creationId xmlns:p14="http://schemas.microsoft.com/office/powerpoint/2010/main" val="374910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current officers. This where you can find a list of all your state chapters current officers contact information. You can also export this list directly from this page by hitting the ‘Export’  button. And as you see this exports as an Excel document.</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23</a:t>
            </a:fld>
            <a:endParaRPr lang="en-US" dirty="0"/>
          </a:p>
        </p:txBody>
      </p:sp>
    </p:spTree>
    <p:extLst>
      <p:ext uri="{BB962C8B-B14F-4D97-AF65-F5344CB8AC3E}">
        <p14:creationId xmlns:p14="http://schemas.microsoft.com/office/powerpoint/2010/main" val="99330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onto Officer &amp; Volunteer Management. This is where you will go to update, add or change your officers prior to the volunteer year or as necessary. As you can see here, the following individuals are the current officers or volunteers. While you can change or remove these names throughout the year if someone should step down, a President and Treasurer are required to be in the record at all times.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of April 1 of each year, you can begin to enter in incoming officers, but they will not appear on the chapter website until 6/1 as the volunteer year is from 6/1 to 5/31 same as the fiscal year.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go to add the new officers, please be sure you clear the member’s name currently holding the position. This will help to avoid overlap listing of two members in the same position.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you wanted to add an officer, as you likely will once you determine your other volunteer roles, you can do so by clicking here, and enter the information in one of the fields.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for the member will appear here, you will then hit select and pick an option from the drop down menu and hit select. </a:t>
            </a:r>
          </a:p>
          <a:p>
            <a:r>
              <a:rPr lang="en-US" sz="1200" kern="1200" dirty="0">
                <a:solidFill>
                  <a:schemeClr val="tx1"/>
                </a:solidFill>
                <a:effectLst/>
                <a:latin typeface="+mn-lt"/>
                <a:ea typeface="+mn-ea"/>
                <a:cs typeface="+mn-cs"/>
              </a:rPr>
              <a:t>Any questions here?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24</a:t>
            </a:fld>
            <a:endParaRPr lang="en-US" dirty="0"/>
          </a:p>
        </p:txBody>
      </p:sp>
    </p:spTree>
    <p:extLst>
      <p:ext uri="{BB962C8B-B14F-4D97-AF65-F5344CB8AC3E}">
        <p14:creationId xmlns:p14="http://schemas.microsoft.com/office/powerpoint/2010/main" val="1569352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is the Chapter Management tab, under this tab, you can update or add your chapter meeting information or chapter contact person information as well. </a:t>
            </a:r>
          </a:p>
          <a:p>
            <a:r>
              <a:rPr lang="en-US" sz="1200" kern="1200" dirty="0">
                <a:solidFill>
                  <a:schemeClr val="tx1"/>
                </a:solidFill>
                <a:effectLst/>
                <a:latin typeface="+mn-lt"/>
                <a:ea typeface="+mn-ea"/>
                <a:cs typeface="+mn-cs"/>
              </a:rPr>
              <a:t>Also, this is where you can download award applications and forms, bylaw and affiliate agreement templates and upload the 990 e-receipt and other required documents..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25</a:t>
            </a:fld>
            <a:endParaRPr lang="en-US" dirty="0"/>
          </a:p>
        </p:txBody>
      </p:sp>
    </p:spTree>
    <p:extLst>
      <p:ext uri="{BB962C8B-B14F-4D97-AF65-F5344CB8AC3E}">
        <p14:creationId xmlns:p14="http://schemas.microsoft.com/office/powerpoint/2010/main" val="1382993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is the Roster tab. From here you are able to pull a full roster of your chapter’s membership. Scroll down to the bottom of the page an hit ‘export’.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you want to filter your results you could do so using a zip code, city or even certification. When using the roster for communication purposes or other chapter business, its recommend you pull a new list each time to ensure you have the most accurate member information.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26</a:t>
            </a:fld>
            <a:endParaRPr lang="en-US" dirty="0"/>
          </a:p>
        </p:txBody>
      </p:sp>
    </p:spTree>
    <p:extLst>
      <p:ext uri="{BB962C8B-B14F-4D97-AF65-F5344CB8AC3E}">
        <p14:creationId xmlns:p14="http://schemas.microsoft.com/office/powerpoint/2010/main" val="2552751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tabs is used for pulling member reports members. As you see here, you can pull various reports including new members, new students or pre-professional, as well as inactive members. </a:t>
            </a:r>
          </a:p>
          <a:p>
            <a:r>
              <a:rPr lang="en-US" sz="1200" kern="1200" dirty="0">
                <a:solidFill>
                  <a:schemeClr val="tx1"/>
                </a:solidFill>
                <a:effectLst/>
                <a:latin typeface="+mn-lt"/>
                <a:ea typeface="+mn-ea"/>
                <a:cs typeface="+mn-cs"/>
              </a:rPr>
              <a:t>Simply click on the ‘View Report’ button. You may be prompted for additional criteria like a date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information will then download into an excel spreadsheet.  Of course we ask that you use this information for official ANFP business only.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27</a:t>
            </a:fld>
            <a:endParaRPr lang="en-US" dirty="0"/>
          </a:p>
        </p:txBody>
      </p:sp>
    </p:spTree>
    <p:extLst>
      <p:ext uri="{BB962C8B-B14F-4D97-AF65-F5344CB8AC3E}">
        <p14:creationId xmlns:p14="http://schemas.microsoft.com/office/powerpoint/2010/main" val="2549883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 last tab in the chapter portal is the chapter website update form. This is where you can submit any information you would like posted on your chapter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Meeting information, volunteer opportunities, chapter news etc. You’ll need to complete each of the fields and upload any files you would like posted and of course any additional instructions, and then hit submit.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goes directly to the Chapters inbox here at the ANFP offices. Its monitored daily and typically your posts are completed within 24 to 48 hours if submitted during the week.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encourage you to submit content for you website as often as you can as this helps keeps members informed and engaged. </a:t>
            </a:r>
          </a:p>
          <a:p>
            <a:r>
              <a:rPr lang="en-US" sz="1200" kern="1200" dirty="0">
                <a:solidFill>
                  <a:schemeClr val="tx1"/>
                </a:solidFill>
                <a:effectLst/>
                <a:latin typeface="+mn-lt"/>
                <a:ea typeface="+mn-ea"/>
                <a:cs typeface="+mn-cs"/>
              </a:rPr>
              <a:t>Are there any questions at this time?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28</a:t>
            </a:fld>
            <a:endParaRPr lang="en-US" dirty="0"/>
          </a:p>
        </p:txBody>
      </p:sp>
    </p:spTree>
    <p:extLst>
      <p:ext uri="{BB962C8B-B14F-4D97-AF65-F5344CB8AC3E}">
        <p14:creationId xmlns:p14="http://schemas.microsoft.com/office/powerpoint/2010/main" val="1909334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be logged in to access documents.</a:t>
            </a:r>
          </a:p>
          <a:p>
            <a:r>
              <a:rPr lang="en-US" sz="1200" kern="1200" dirty="0">
                <a:solidFill>
                  <a:schemeClr val="tx1"/>
                </a:solidFill>
                <a:effectLst/>
                <a:latin typeface="+mn-lt"/>
                <a:ea typeface="+mn-ea"/>
                <a:cs typeface="+mn-cs"/>
              </a:rPr>
              <a:t>As some of you may already be familiar with ANFP Connect, our member portal that contains a plethora of information and resources, not all of you may yet be familiar with Volunteer Resources which is a section dedicated to all information and tools for ANFP volunteers.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29</a:t>
            </a:fld>
            <a:endParaRPr lang="en-US" dirty="0"/>
          </a:p>
        </p:txBody>
      </p:sp>
    </p:spTree>
    <p:extLst>
      <p:ext uri="{BB962C8B-B14F-4D97-AF65-F5344CB8AC3E}">
        <p14:creationId xmlns:p14="http://schemas.microsoft.com/office/powerpoint/2010/main" val="435351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 101</a:t>
            </a:r>
          </a:p>
          <a:p>
            <a:r>
              <a:rPr lang="en-US" sz="1200" kern="1200" dirty="0">
                <a:solidFill>
                  <a:schemeClr val="tx1"/>
                </a:solidFill>
                <a:effectLst/>
                <a:latin typeface="+mn-lt"/>
                <a:ea typeface="+mn-ea"/>
                <a:cs typeface="+mn-cs"/>
              </a:rPr>
              <a:t>So let’s walk through a brief tutorial of sorts of Volunteer Resources.</a:t>
            </a:r>
          </a:p>
          <a:p>
            <a:r>
              <a:rPr lang="en-US" sz="1200" kern="1200" dirty="0">
                <a:solidFill>
                  <a:schemeClr val="tx1"/>
                </a:solidFill>
                <a:effectLst/>
                <a:latin typeface="+mn-lt"/>
                <a:ea typeface="+mn-ea"/>
                <a:cs typeface="+mn-cs"/>
              </a:rPr>
              <a:t>Once you are logged in on anfponline.org, go ahead and click on AFNP Connect on the top right hand side of the screen which will then take you to the screen you see here. Then go to the menu bar and select Volunteer Resources. Also, just a note, you may have to login again to access the resources and you would do so simply by clicking the sign in button at the top, right side of the page.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Ok, so the first section of Volunteer Resources is Volunteer 101. </a:t>
            </a:r>
          </a:p>
          <a:p>
            <a:r>
              <a:rPr lang="en-US" sz="1200" kern="1200" dirty="0">
                <a:solidFill>
                  <a:schemeClr val="tx1"/>
                </a:solidFill>
                <a:effectLst/>
                <a:latin typeface="+mn-lt"/>
                <a:ea typeface="+mn-ea"/>
                <a:cs typeface="+mn-cs"/>
              </a:rPr>
              <a:t>Volunteer 101 includes many of the basic tools and resources needed for your time volunteering with ANFP. It includes documents like </a:t>
            </a:r>
          </a:p>
          <a:p>
            <a:pPr algn="l"/>
            <a:r>
              <a:rPr lang="en-US" b="1" i="0" dirty="0">
                <a:solidFill>
                  <a:srgbClr val="000000"/>
                </a:solidFill>
                <a:effectLst/>
                <a:latin typeface="Helvetica Neue"/>
              </a:rPr>
              <a:t>General</a:t>
            </a:r>
            <a:br>
              <a:rPr lang="en-US" b="0" i="0" dirty="0">
                <a:solidFill>
                  <a:srgbClr val="000000"/>
                </a:solidFill>
                <a:effectLst/>
                <a:latin typeface="Helvetica Neue"/>
              </a:rPr>
            </a:br>
            <a:r>
              <a:rPr lang="en-US" b="0" i="0" u="sng" dirty="0">
                <a:solidFill>
                  <a:srgbClr val="2E6DA4"/>
                </a:solidFill>
                <a:effectLst/>
                <a:latin typeface="Helvetica Neue"/>
                <a:hlinkClick r:id="rId3"/>
              </a:rPr>
              <a:t>2020 - 2021 Volunteer Handbook</a:t>
            </a:r>
            <a:br>
              <a:rPr lang="en-US" b="0" i="0" dirty="0">
                <a:solidFill>
                  <a:srgbClr val="000000"/>
                </a:solidFill>
                <a:effectLst/>
                <a:latin typeface="Helvetica Neue"/>
              </a:rPr>
            </a:br>
            <a:r>
              <a:rPr lang="en-US" b="0" i="0" u="sng" dirty="0">
                <a:solidFill>
                  <a:srgbClr val="2E6DA4"/>
                </a:solidFill>
                <a:effectLst/>
                <a:latin typeface="Helvetica Neue"/>
                <a:hlinkClick r:id="rId4"/>
              </a:rPr>
              <a:t>Standards of Conduct for ANFP Volunteers</a:t>
            </a:r>
            <a:br>
              <a:rPr lang="en-US" b="0" i="0" u="sng" dirty="0">
                <a:solidFill>
                  <a:srgbClr val="2E6DA4"/>
                </a:solidFill>
                <a:effectLst/>
                <a:latin typeface="Helvetica Neue"/>
                <a:hlinkClick r:id="rId4"/>
              </a:rPr>
            </a:br>
            <a:r>
              <a:rPr lang="en-US" b="0" i="0" u="sng" dirty="0">
                <a:solidFill>
                  <a:srgbClr val="2E6DA4"/>
                </a:solidFill>
                <a:effectLst/>
                <a:latin typeface="Helvetica Neue"/>
                <a:hlinkClick r:id="rId5"/>
              </a:rPr>
              <a:t>Chapter Chat Archives</a:t>
            </a:r>
            <a:br>
              <a:rPr lang="en-US" b="0" i="0" u="sng" dirty="0">
                <a:solidFill>
                  <a:srgbClr val="2E6DA4"/>
                </a:solidFill>
                <a:effectLst/>
                <a:latin typeface="Helvetica Neue"/>
                <a:hlinkClick r:id="rId4"/>
              </a:rPr>
            </a:br>
            <a:r>
              <a:rPr lang="en-US" b="0" i="0" u="sng" dirty="0">
                <a:solidFill>
                  <a:srgbClr val="2E6DA4"/>
                </a:solidFill>
                <a:effectLst/>
                <a:latin typeface="Helvetica Neue"/>
                <a:hlinkClick r:id="rId6"/>
              </a:rPr>
              <a:t>How to Self-Report CE</a:t>
            </a:r>
            <a:br>
              <a:rPr lang="en-US" b="0" i="0" u="sng" dirty="0">
                <a:solidFill>
                  <a:srgbClr val="2E6DA4"/>
                </a:solidFill>
                <a:effectLst/>
                <a:latin typeface="Helvetica Neue"/>
                <a:hlinkClick r:id="rId4"/>
              </a:rPr>
            </a:br>
            <a:r>
              <a:rPr lang="en-US" b="0" i="0" u="sng" dirty="0">
                <a:solidFill>
                  <a:srgbClr val="2E6DA4"/>
                </a:solidFill>
                <a:effectLst/>
                <a:latin typeface="Helvetica Neue"/>
                <a:hlinkClick r:id="rId7"/>
              </a:rPr>
              <a:t>What is a 501(c)6?</a:t>
            </a:r>
            <a:br>
              <a:rPr lang="en-US" b="0" i="0" u="sng" dirty="0">
                <a:solidFill>
                  <a:srgbClr val="2E6DA4"/>
                </a:solidFill>
                <a:effectLst/>
                <a:latin typeface="Helvetica Neue"/>
                <a:hlinkClick r:id="rId4"/>
              </a:rPr>
            </a:br>
            <a:br>
              <a:rPr lang="en-US" b="0" i="0" u="sng" dirty="0">
                <a:solidFill>
                  <a:srgbClr val="2E6DA4"/>
                </a:solidFill>
                <a:effectLst/>
                <a:latin typeface="Helvetica Neue"/>
                <a:hlinkClick r:id="rId4"/>
              </a:rPr>
            </a:br>
            <a:endParaRPr lang="en-US" b="0" i="0" dirty="0">
              <a:solidFill>
                <a:srgbClr val="000000"/>
              </a:solidFill>
              <a:effectLst/>
              <a:latin typeface="Helvetica Neue"/>
            </a:endParaRPr>
          </a:p>
          <a:p>
            <a:pPr algn="l"/>
            <a:r>
              <a:rPr lang="en-US" b="1" i="0" dirty="0">
                <a:solidFill>
                  <a:srgbClr val="000000"/>
                </a:solidFill>
                <a:effectLst/>
                <a:latin typeface="Helvetica Neue"/>
              </a:rPr>
              <a:t>Chapter Finances</a:t>
            </a:r>
            <a:br>
              <a:rPr lang="en-US" b="0" i="0" dirty="0">
                <a:solidFill>
                  <a:srgbClr val="000000"/>
                </a:solidFill>
                <a:effectLst/>
                <a:latin typeface="Helvetica Neue"/>
              </a:rPr>
            </a:br>
            <a:r>
              <a:rPr lang="en-US" b="0" i="0" u="sng" dirty="0">
                <a:solidFill>
                  <a:srgbClr val="2E6DA4"/>
                </a:solidFill>
                <a:effectLst/>
                <a:latin typeface="Helvetica Neue"/>
                <a:hlinkClick r:id="rId8"/>
              </a:rPr>
              <a:t>Annual Statement of Profit and Loss – Template</a:t>
            </a:r>
            <a:br>
              <a:rPr lang="en-US" b="0" i="0" dirty="0">
                <a:solidFill>
                  <a:srgbClr val="000000"/>
                </a:solidFill>
                <a:effectLst/>
                <a:latin typeface="Helvetica Neue"/>
              </a:rPr>
            </a:br>
            <a:r>
              <a:rPr lang="en-US" b="0" i="0" u="sng" dirty="0">
                <a:solidFill>
                  <a:srgbClr val="2E6DA4"/>
                </a:solidFill>
                <a:effectLst/>
                <a:latin typeface="Helvetica Neue"/>
                <a:hlinkClick r:id="rId9"/>
              </a:rPr>
              <a:t>How to Complete IRS Tax Exemption E-Postcard (990)</a:t>
            </a:r>
            <a:br>
              <a:rPr lang="en-US" b="0" i="0" dirty="0">
                <a:solidFill>
                  <a:srgbClr val="000000"/>
                </a:solidFill>
                <a:effectLst/>
                <a:latin typeface="Helvetica Neue"/>
              </a:rPr>
            </a:br>
            <a:r>
              <a:rPr lang="en-US" b="0" i="0" u="sng" dirty="0">
                <a:solidFill>
                  <a:srgbClr val="2E6DA4"/>
                </a:solidFill>
                <a:effectLst/>
                <a:latin typeface="Helvetica Neue"/>
                <a:hlinkClick r:id="rId10"/>
              </a:rPr>
              <a:t>How to Maintain Financial Records</a:t>
            </a:r>
            <a:br>
              <a:rPr lang="en-US" b="0" i="0" dirty="0">
                <a:solidFill>
                  <a:srgbClr val="000000"/>
                </a:solidFill>
                <a:effectLst/>
                <a:latin typeface="Helvetica Neue"/>
              </a:rPr>
            </a:br>
            <a:r>
              <a:rPr lang="en-US" b="0" i="0" u="sng" dirty="0">
                <a:solidFill>
                  <a:srgbClr val="2E6DA4"/>
                </a:solidFill>
                <a:effectLst/>
                <a:latin typeface="Helvetica Neue"/>
                <a:hlinkClick r:id="rId11"/>
              </a:rPr>
              <a:t>Sample State Budget</a:t>
            </a:r>
            <a:br>
              <a:rPr lang="en-US" b="0" i="0" dirty="0">
                <a:solidFill>
                  <a:srgbClr val="000000"/>
                </a:solidFill>
                <a:effectLst/>
                <a:latin typeface="Helvetica Neue"/>
              </a:rPr>
            </a:br>
            <a:r>
              <a:rPr lang="en-US" b="0" i="0" u="sng" dirty="0">
                <a:solidFill>
                  <a:srgbClr val="2E6DA4"/>
                </a:solidFill>
                <a:effectLst/>
                <a:latin typeface="Helvetica Neue"/>
                <a:hlinkClick r:id="rId12"/>
              </a:rPr>
              <a:t>Step-by-Step Budget Development</a:t>
            </a:r>
            <a:br>
              <a:rPr lang="en-US" b="0" i="0" dirty="0">
                <a:solidFill>
                  <a:srgbClr val="000000"/>
                </a:solidFill>
                <a:effectLst/>
                <a:latin typeface="Helvetica Neue"/>
              </a:rPr>
            </a:br>
            <a:r>
              <a:rPr lang="en-US" b="0" i="0" u="sng" dirty="0">
                <a:solidFill>
                  <a:srgbClr val="2E6DA4"/>
                </a:solidFill>
                <a:effectLst/>
                <a:latin typeface="Helvetica Neue"/>
                <a:hlinkClick r:id="rId13"/>
              </a:rPr>
              <a:t>Balance Sheet Template</a:t>
            </a:r>
            <a:br>
              <a:rPr lang="en-US" b="0" i="0" dirty="0">
                <a:solidFill>
                  <a:srgbClr val="000000"/>
                </a:solidFill>
                <a:effectLst/>
                <a:latin typeface="Helvetica Neue"/>
              </a:rPr>
            </a:br>
            <a:r>
              <a:rPr lang="en-US" b="0" i="0" u="sng" dirty="0">
                <a:solidFill>
                  <a:srgbClr val="2E6DA4"/>
                </a:solidFill>
                <a:effectLst/>
                <a:latin typeface="Helvetica Neue"/>
                <a:hlinkClick r:id="rId14"/>
              </a:rPr>
              <a:t>Balance Sheet - Definitions &amp; Examples</a:t>
            </a:r>
            <a:br>
              <a:rPr lang="en-US" b="0" i="0" dirty="0">
                <a:solidFill>
                  <a:srgbClr val="000000"/>
                </a:solidFill>
                <a:effectLst/>
                <a:latin typeface="Helvetica Neue"/>
              </a:rPr>
            </a:br>
            <a:r>
              <a:rPr lang="en-US" b="0" i="0" u="sng" dirty="0">
                <a:solidFill>
                  <a:srgbClr val="2E6DA4"/>
                </a:solidFill>
                <a:effectLst/>
                <a:latin typeface="Helvetica Neue"/>
                <a:hlinkClick r:id="rId15"/>
              </a:rPr>
              <a:t>Sample Funds Request Form</a:t>
            </a:r>
            <a:br>
              <a:rPr lang="en-US" b="0" i="0" dirty="0">
                <a:solidFill>
                  <a:srgbClr val="000000"/>
                </a:solidFill>
                <a:effectLst/>
                <a:latin typeface="Helvetica Neue"/>
              </a:rPr>
            </a:br>
            <a:r>
              <a:rPr lang="en-US" b="0" i="0" u="sng" dirty="0">
                <a:solidFill>
                  <a:srgbClr val="2E6DA4"/>
                </a:solidFill>
                <a:effectLst/>
                <a:latin typeface="Helvetica Neue"/>
                <a:hlinkClick r:id="rId16"/>
              </a:rPr>
              <a:t>Sample Chapter Finance Committee Composition</a:t>
            </a:r>
            <a:br>
              <a:rPr lang="en-US" b="0" i="0" dirty="0">
                <a:solidFill>
                  <a:srgbClr val="000000"/>
                </a:solidFill>
                <a:effectLst/>
                <a:latin typeface="Helvetica Neue"/>
              </a:rPr>
            </a:br>
            <a:r>
              <a:rPr lang="en-US" b="0" i="0" u="sng" dirty="0">
                <a:solidFill>
                  <a:srgbClr val="2E6DA4"/>
                </a:solidFill>
                <a:effectLst/>
                <a:latin typeface="Helvetica Neue"/>
                <a:hlinkClick r:id="rId17"/>
              </a:rPr>
              <a:t>Sample - Finance Committee Agenda</a:t>
            </a:r>
            <a:endParaRPr lang="en-US" b="0" i="0" dirty="0">
              <a:solidFill>
                <a:srgbClr val="000000"/>
              </a:solidFill>
              <a:effectLst/>
              <a:latin typeface="Helvetica Neue"/>
            </a:endParaRPr>
          </a:p>
          <a:p>
            <a:pPr algn="l"/>
            <a:r>
              <a:rPr lang="en-US" b="1" i="0" dirty="0">
                <a:solidFill>
                  <a:srgbClr val="000000"/>
                </a:solidFill>
                <a:effectLst/>
                <a:latin typeface="Helvetica Neue"/>
              </a:rPr>
              <a:t>Communications</a:t>
            </a:r>
            <a:br>
              <a:rPr lang="en-US" b="0" i="0" dirty="0">
                <a:solidFill>
                  <a:srgbClr val="000000"/>
                </a:solidFill>
                <a:effectLst/>
                <a:latin typeface="Helvetica Neue"/>
              </a:rPr>
            </a:br>
            <a:r>
              <a:rPr lang="en-US" b="0" i="0" u="sng" dirty="0">
                <a:solidFill>
                  <a:srgbClr val="2E6DA4"/>
                </a:solidFill>
                <a:effectLst/>
                <a:latin typeface="Helvetica Neue"/>
                <a:hlinkClick r:id="rId18"/>
              </a:rPr>
              <a:t>How to Send Blast E-mails</a:t>
            </a:r>
            <a:br>
              <a:rPr lang="en-US" b="0" i="0" dirty="0">
                <a:solidFill>
                  <a:srgbClr val="000000"/>
                </a:solidFill>
                <a:effectLst/>
                <a:latin typeface="Helvetica Neue"/>
              </a:rPr>
            </a:br>
            <a:r>
              <a:rPr lang="en-US" b="0" i="0" u="sng" dirty="0">
                <a:solidFill>
                  <a:srgbClr val="2E6DA4"/>
                </a:solidFill>
                <a:effectLst/>
                <a:latin typeface="Helvetica Neue"/>
                <a:hlinkClick r:id="rId19"/>
              </a:rPr>
              <a:t>How to Pull Chapter Roster</a:t>
            </a:r>
            <a:br>
              <a:rPr lang="en-US" b="0" i="0" dirty="0">
                <a:solidFill>
                  <a:srgbClr val="000000"/>
                </a:solidFill>
                <a:effectLst/>
                <a:latin typeface="Helvetica Neue"/>
              </a:rPr>
            </a:br>
            <a:r>
              <a:rPr lang="en-US" b="0" i="0" u="sng" dirty="0">
                <a:solidFill>
                  <a:srgbClr val="2E6DA4"/>
                </a:solidFill>
                <a:effectLst/>
                <a:latin typeface="Helvetica Neue"/>
                <a:hlinkClick r:id="rId20"/>
              </a:rPr>
              <a:t>How to Merge and Print Labels from Member List</a:t>
            </a:r>
            <a:br>
              <a:rPr lang="en-US" b="0" i="0" dirty="0">
                <a:solidFill>
                  <a:srgbClr val="000000"/>
                </a:solidFill>
                <a:effectLst/>
                <a:latin typeface="Helvetica Neue"/>
              </a:rPr>
            </a:br>
            <a:r>
              <a:rPr lang="en-US" b="0" i="0" u="sng" dirty="0">
                <a:solidFill>
                  <a:srgbClr val="2E6DA4"/>
                </a:solidFill>
                <a:effectLst/>
                <a:latin typeface="Helvetica Neue"/>
                <a:hlinkClick r:id="rId21"/>
              </a:rPr>
              <a:t>How to Create a Winning Newsletter</a:t>
            </a:r>
            <a:br>
              <a:rPr lang="en-US" b="0" i="0" dirty="0">
                <a:solidFill>
                  <a:srgbClr val="000000"/>
                </a:solidFill>
                <a:effectLst/>
                <a:latin typeface="Helvetica Neue"/>
              </a:rPr>
            </a:br>
            <a:r>
              <a:rPr lang="en-US" b="0" i="0" u="sng" dirty="0">
                <a:solidFill>
                  <a:srgbClr val="2E6DA4"/>
                </a:solidFill>
                <a:effectLst/>
                <a:latin typeface="Helvetica Neue"/>
                <a:hlinkClick r:id="rId22"/>
              </a:rPr>
              <a:t>ANFP Style Guide</a:t>
            </a:r>
            <a:br>
              <a:rPr lang="en-US" b="0" i="0" dirty="0">
                <a:solidFill>
                  <a:srgbClr val="000000"/>
                </a:solidFill>
                <a:effectLst/>
                <a:latin typeface="Helvetica Neue"/>
              </a:rPr>
            </a:br>
            <a:r>
              <a:rPr lang="en-US" b="0" i="0" u="sng" dirty="0">
                <a:solidFill>
                  <a:srgbClr val="2E6DA4"/>
                </a:solidFill>
                <a:effectLst/>
                <a:latin typeface="Helvetica Neue"/>
                <a:hlinkClick r:id="rId23"/>
              </a:rPr>
              <a:t>How to Recruit New Volunteers</a:t>
            </a:r>
            <a:endParaRPr lang="en-US" b="0" i="0" dirty="0">
              <a:solidFill>
                <a:srgbClr val="000000"/>
              </a:solidFill>
              <a:effectLst/>
              <a:latin typeface="Helvetica Neue"/>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it also includes the ANFP </a:t>
            </a:r>
            <a:r>
              <a:rPr lang="en-US" sz="1200" kern="1200" dirty="0">
                <a:solidFill>
                  <a:schemeClr val="tx1"/>
                </a:solidFill>
                <a:effectLst/>
                <a:latin typeface="+mn-lt"/>
                <a:ea typeface="+mn-ea"/>
                <a:cs typeface="+mn-cs"/>
                <a:hlinkClick r:id="rId24"/>
              </a:rPr>
              <a:t> Volunteer Handbook</a:t>
            </a:r>
            <a:r>
              <a:rPr lang="en-US" sz="1200" kern="1200" dirty="0">
                <a:solidFill>
                  <a:schemeClr val="tx1"/>
                </a:solidFill>
                <a:effectLst/>
                <a:latin typeface="+mn-lt"/>
                <a:ea typeface="+mn-ea"/>
                <a:cs typeface="+mn-cs"/>
              </a:rPr>
              <a:t>. This is a very handy tool for those that are new to volunteering as it gives you all the information you may need as a volunteer. It includes officer descriptions, chapter minimum standards, rebate requirements and deadlines as well as other useful information.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30</a:t>
            </a:fld>
            <a:endParaRPr lang="en-US" dirty="0"/>
          </a:p>
        </p:txBody>
      </p:sp>
    </p:spTree>
    <p:extLst>
      <p:ext uri="{BB962C8B-B14F-4D97-AF65-F5344CB8AC3E}">
        <p14:creationId xmlns:p14="http://schemas.microsoft.com/office/powerpoint/2010/main" val="205446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board participant, your role is to govern, lead and provide stewardship for the chapter</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a:t>
            </a:fld>
            <a:endParaRPr lang="en-US" dirty="0"/>
          </a:p>
        </p:txBody>
      </p:sp>
    </p:spTree>
    <p:extLst>
      <p:ext uri="{BB962C8B-B14F-4D97-AF65-F5344CB8AC3E}">
        <p14:creationId xmlns:p14="http://schemas.microsoft.com/office/powerpoint/2010/main" val="3992928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Prior Approvals toolkit &amp; Meeting Resources contains templates and tools that you will need to apply for prior approvals for your chapter meetings as well as anything may need to run a successful chapter or educational meeting. Additionally, there are other documents to help with the planning of the meeting including a checklist, speaker invite template speaker directory as well as the request form for those that would like to use the ANFP pull up banner which is complimentary to chapters. </a:t>
            </a:r>
          </a:p>
          <a:p>
            <a:r>
              <a:rPr lang="en-US" sz="1200" kern="1200" dirty="0">
                <a:solidFill>
                  <a:schemeClr val="tx1"/>
                </a:solidFill>
                <a:effectLst/>
                <a:latin typeface="+mn-lt"/>
                <a:ea typeface="+mn-ea"/>
                <a:cs typeface="+mn-cs"/>
              </a:rPr>
              <a:t> </a:t>
            </a:r>
          </a:p>
          <a:p>
            <a:pPr algn="l"/>
            <a:r>
              <a:rPr lang="en-US" sz="1800" b="1" i="0" dirty="0">
                <a:solidFill>
                  <a:srgbClr val="000000"/>
                </a:solidFill>
                <a:effectLst/>
                <a:latin typeface="Helvetica Neue"/>
              </a:rPr>
              <a:t>Prior Approval Application &amp; Tips</a:t>
            </a:r>
            <a:br>
              <a:rPr lang="en-US" dirty="0"/>
            </a:br>
            <a:r>
              <a:rPr lang="en-US" b="0" i="0" u="sng" dirty="0">
                <a:solidFill>
                  <a:srgbClr val="2E6DA4"/>
                </a:solidFill>
                <a:effectLst/>
                <a:latin typeface="Helvetica Neue"/>
                <a:hlinkClick r:id="rId3"/>
              </a:rPr>
              <a:t>CBDM Prior Approvals Handbook for Chapters</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3"/>
              </a:rPr>
              <a:t>CBDM Prior Approvals Application</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4"/>
              </a:rPr>
              <a:t>Chapter Prior Approvals Webinar (May 2020)</a:t>
            </a:r>
            <a:br>
              <a:rPr lang="en-US" b="0" i="0" dirty="0">
                <a:solidFill>
                  <a:srgbClr val="000000"/>
                </a:solidFill>
                <a:effectLst/>
                <a:latin typeface="Helvetica Neue"/>
              </a:rPr>
            </a:br>
            <a:br>
              <a:rPr lang="en-US" b="0" i="0" dirty="0">
                <a:solidFill>
                  <a:srgbClr val="000000"/>
                </a:solidFill>
                <a:effectLst/>
                <a:latin typeface="Helvetica Neue"/>
              </a:rPr>
            </a:br>
            <a:br>
              <a:rPr lang="en-US" b="1" i="0" dirty="0">
                <a:solidFill>
                  <a:srgbClr val="000000"/>
                </a:solidFill>
                <a:effectLst/>
                <a:latin typeface="Helvetica Neue"/>
              </a:rPr>
            </a:br>
            <a:r>
              <a:rPr lang="en-US" sz="1800" b="1" i="0" dirty="0">
                <a:solidFill>
                  <a:srgbClr val="000000"/>
                </a:solidFill>
                <a:effectLst/>
                <a:latin typeface="Helvetica Neue"/>
              </a:rPr>
              <a:t>Prior Approval Templates &amp; Samples</a:t>
            </a:r>
            <a:br>
              <a:rPr lang="en-US" b="0" i="0" dirty="0">
                <a:solidFill>
                  <a:srgbClr val="000000"/>
                </a:solidFill>
                <a:effectLst/>
                <a:latin typeface="Helvetica Neue"/>
              </a:rPr>
            </a:br>
            <a:r>
              <a:rPr lang="en-US" b="0" i="0" u="sng" dirty="0">
                <a:solidFill>
                  <a:srgbClr val="2E6DA4"/>
                </a:solidFill>
                <a:effectLst/>
                <a:latin typeface="Helvetica Neue"/>
                <a:hlinkClick r:id="rId5"/>
              </a:rPr>
              <a:t>Helpful Tips for Completing the Prior Approvals Application</a:t>
            </a:r>
            <a:br>
              <a:rPr lang="en-US" b="0" i="0" dirty="0">
                <a:solidFill>
                  <a:srgbClr val="000000"/>
                </a:solidFill>
                <a:effectLst/>
                <a:latin typeface="Helvetica Neue"/>
              </a:rPr>
            </a:br>
            <a:r>
              <a:rPr lang="en-US" b="0" i="0" u="sng" dirty="0">
                <a:solidFill>
                  <a:srgbClr val="2E6DA4"/>
                </a:solidFill>
                <a:effectLst/>
                <a:latin typeface="Helvetica Neue"/>
                <a:hlinkClick r:id="rId6"/>
              </a:rPr>
              <a:t>Top 10 Tips for Planning a Meeting</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7"/>
              </a:rPr>
              <a:t>Recertification Requirements &amp; CE Self-Reporting Information</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8"/>
              </a:rPr>
              <a:t>Top 10 Tips for a Successful Presentation</a:t>
            </a:r>
            <a:br>
              <a:rPr lang="en-US" b="0" i="0" dirty="0">
                <a:solidFill>
                  <a:srgbClr val="000000"/>
                </a:solidFill>
                <a:effectLst/>
                <a:latin typeface="Helvetica Neue"/>
              </a:rPr>
            </a:br>
            <a:r>
              <a:rPr lang="en-US" b="0" i="0" u="sng" dirty="0">
                <a:solidFill>
                  <a:srgbClr val="2E6DA4"/>
                </a:solidFill>
                <a:effectLst/>
                <a:latin typeface="Helvetica Neue"/>
                <a:hlinkClick r:id="rId9"/>
              </a:rPr>
              <a:t>Application Sample - Day One</a:t>
            </a:r>
            <a:br>
              <a:rPr lang="en-US" b="0" i="0" dirty="0">
                <a:solidFill>
                  <a:srgbClr val="000000"/>
                </a:solidFill>
                <a:effectLst/>
                <a:latin typeface="Helvetica Neue"/>
              </a:rPr>
            </a:br>
            <a:r>
              <a:rPr lang="en-US" b="0" i="0" u="sng" dirty="0">
                <a:solidFill>
                  <a:srgbClr val="2E6DA4"/>
                </a:solidFill>
                <a:effectLst/>
                <a:latin typeface="Helvetica Neue"/>
                <a:hlinkClick r:id="rId10"/>
              </a:rPr>
              <a:t>Application Sample - Day Two</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11"/>
              </a:rPr>
              <a:t>Session Evaluation - Sample</a:t>
            </a:r>
            <a:br>
              <a:rPr lang="en-US" b="0" i="0" dirty="0">
                <a:solidFill>
                  <a:srgbClr val="000000"/>
                </a:solidFill>
                <a:effectLst/>
                <a:latin typeface="Helvetica Neue"/>
              </a:rPr>
            </a:br>
            <a:r>
              <a:rPr lang="en-US" b="0" i="0" u="sng" dirty="0">
                <a:solidFill>
                  <a:srgbClr val="2E6DA4"/>
                </a:solidFill>
                <a:effectLst/>
                <a:latin typeface="Helvetica Neue"/>
                <a:hlinkClick r:id="rId12"/>
              </a:rPr>
              <a:t>Meeting/Event Grid - </a:t>
            </a:r>
            <a:r>
              <a:rPr lang="en-US" b="0" i="0" u="sng" dirty="0">
                <a:solidFill>
                  <a:srgbClr val="2E6DA4"/>
                </a:solidFill>
                <a:effectLst/>
                <a:latin typeface="Helvetica Neue"/>
              </a:rPr>
              <a:t>Template Certificate</a:t>
            </a:r>
            <a:r>
              <a:rPr lang="en-US" b="0" i="0" u="sng" dirty="0">
                <a:solidFill>
                  <a:srgbClr val="2E6DA4"/>
                </a:solidFill>
                <a:effectLst/>
                <a:latin typeface="Helvetica Neue"/>
                <a:hlinkClick r:id="rId13"/>
              </a:rPr>
              <a:t> of Completion - Sample</a:t>
            </a:r>
            <a:endParaRPr lang="en-US" b="0" i="0" dirty="0">
              <a:solidFill>
                <a:srgbClr val="000000"/>
              </a:solidFill>
              <a:effectLst/>
              <a:latin typeface="Helvetica Neue"/>
            </a:endParaRPr>
          </a:p>
          <a:p>
            <a:pPr algn="l"/>
            <a:br>
              <a:rPr lang="en-US" b="0" i="0" dirty="0">
                <a:solidFill>
                  <a:srgbClr val="000000"/>
                </a:solidFill>
                <a:effectLst/>
                <a:latin typeface="Helvetica Neue"/>
              </a:rPr>
            </a:br>
            <a:br>
              <a:rPr lang="en-US" b="0" i="0" dirty="0">
                <a:solidFill>
                  <a:srgbClr val="000000"/>
                </a:solidFill>
                <a:effectLst/>
                <a:latin typeface="Helvetica Neue"/>
              </a:rPr>
            </a:br>
            <a:r>
              <a:rPr lang="en-US" sz="1800" b="1" i="0" dirty="0">
                <a:solidFill>
                  <a:srgbClr val="000000"/>
                </a:solidFill>
                <a:effectLst/>
                <a:latin typeface="Helvetica Neue"/>
              </a:rPr>
              <a:t>Tools &amp; Resources</a:t>
            </a:r>
            <a:br>
              <a:rPr lang="en-US" b="0" i="0" dirty="0">
                <a:solidFill>
                  <a:srgbClr val="000000"/>
                </a:solidFill>
                <a:effectLst/>
                <a:latin typeface="Helvetica Neue"/>
              </a:rPr>
            </a:br>
            <a:r>
              <a:rPr lang="en-US" b="0" i="0" u="sng" dirty="0">
                <a:solidFill>
                  <a:srgbClr val="2E6DA4"/>
                </a:solidFill>
                <a:effectLst/>
                <a:latin typeface="Helvetica Neue"/>
                <a:hlinkClick r:id="rId14"/>
              </a:rPr>
              <a:t>Speaker Directory</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15"/>
              </a:rPr>
              <a:t>Speaker Information Form</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16"/>
              </a:rPr>
              <a:t>How to Create Learning Objectives</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17"/>
              </a:rPr>
              <a:t>Meeting Planning Checklist</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18"/>
              </a:rPr>
              <a:t>Speaker Recommendation Form</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19"/>
              </a:rPr>
              <a:t>Food Broker's Contact List</a:t>
            </a:r>
            <a:endParaRPr lang="en-US" b="0" i="0" dirty="0">
              <a:solidFill>
                <a:srgbClr val="000000"/>
              </a:solidFill>
              <a:effectLst/>
              <a:latin typeface="Helvetica Neue"/>
            </a:endParaRPr>
          </a:p>
          <a:p>
            <a:pPr algn="l"/>
            <a:br>
              <a:rPr lang="en-US" b="0" i="0" dirty="0">
                <a:solidFill>
                  <a:srgbClr val="000000"/>
                </a:solidFill>
                <a:effectLst/>
                <a:latin typeface="Helvetica Neue"/>
              </a:rPr>
            </a:br>
            <a:br>
              <a:rPr lang="en-US" b="0" i="0" dirty="0">
                <a:solidFill>
                  <a:srgbClr val="000000"/>
                </a:solidFill>
                <a:effectLst/>
                <a:latin typeface="Helvetica Neue"/>
              </a:rPr>
            </a:br>
            <a:r>
              <a:rPr lang="en-US" sz="1800" b="1" i="0" dirty="0">
                <a:solidFill>
                  <a:srgbClr val="000000"/>
                </a:solidFill>
                <a:effectLst/>
                <a:latin typeface="Helvetica Neue"/>
              </a:rPr>
              <a:t>Additional Meeting Resources</a:t>
            </a:r>
            <a:br>
              <a:rPr lang="en-US" b="0" i="0" dirty="0">
                <a:solidFill>
                  <a:srgbClr val="000000"/>
                </a:solidFill>
                <a:effectLst/>
                <a:latin typeface="Helvetica Neue"/>
              </a:rPr>
            </a:br>
            <a:r>
              <a:rPr lang="en-US" b="0" i="0" u="sng" dirty="0">
                <a:solidFill>
                  <a:srgbClr val="2E6DA4"/>
                </a:solidFill>
                <a:effectLst/>
                <a:latin typeface="Helvetica Neue"/>
                <a:hlinkClick r:id="rId20"/>
              </a:rPr>
              <a:t>Speaker Invitation</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21"/>
              </a:rPr>
              <a:t>Speaker Thank you Letter</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22"/>
              </a:rPr>
              <a:t>Program Book - Template</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23"/>
              </a:rPr>
              <a:t>Meetings Budget - Template</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24"/>
              </a:rPr>
              <a:t>How to Create a PayPal Link for Meeting Registration</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25"/>
              </a:rPr>
              <a:t>PayPal Tips &amp; Best Practices</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26"/>
              </a:rPr>
              <a:t>Letter to Administrators - Sample</a:t>
            </a:r>
            <a:endParaRPr lang="en-US" b="0" i="0" dirty="0">
              <a:solidFill>
                <a:srgbClr val="000000"/>
              </a:solidFill>
              <a:effectLst/>
              <a:latin typeface="Helvetica Neue"/>
            </a:endParaRPr>
          </a:p>
          <a:p>
            <a:pPr algn="l"/>
            <a:r>
              <a:rPr lang="en-US" b="0" i="0" u="sng" dirty="0">
                <a:solidFill>
                  <a:srgbClr val="2E6DA4"/>
                </a:solidFill>
                <a:effectLst/>
                <a:latin typeface="Helvetica Neue"/>
                <a:hlinkClick r:id="rId27"/>
              </a:rPr>
              <a:t>Administrators Kit</a:t>
            </a:r>
            <a:endParaRPr lang="en-US" b="0" i="0" dirty="0">
              <a:solidFill>
                <a:srgbClr val="000000"/>
              </a:solidFill>
              <a:effectLst/>
              <a:latin typeface="Helvetica Neue"/>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799592-AD97-417C-8EEE-6A5264B723FA}" type="slidenum">
              <a:rPr lang="en-US" smtClean="0"/>
              <a:t>31</a:t>
            </a:fld>
            <a:endParaRPr lang="en-US" dirty="0"/>
          </a:p>
        </p:txBody>
      </p:sp>
    </p:spTree>
    <p:extLst>
      <p:ext uri="{BB962C8B-B14F-4D97-AF65-F5344CB8AC3E}">
        <p14:creationId xmlns:p14="http://schemas.microsoft.com/office/powerpoint/2010/main" val="77095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Management</a:t>
            </a:r>
          </a:p>
          <a:p>
            <a:endParaRPr lang="en-US" dirty="0"/>
          </a:p>
          <a:p>
            <a:r>
              <a:rPr lang="en-US" sz="1200" kern="1200" dirty="0">
                <a:solidFill>
                  <a:schemeClr val="tx1"/>
                </a:solidFill>
                <a:effectLst/>
                <a:latin typeface="+mn-lt"/>
                <a:ea typeface="+mn-ea"/>
                <a:cs typeface="+mn-cs"/>
              </a:rPr>
              <a:t>Next, chapter management includes documents strictly related to business and management of chapters. I specifically want to point out the chapter portal guide. This is an overview of each of the links in the portal we just discussed. It’s a great, quick reference for those of us that are not in the portal that often and can’t always remember where certain reports or documents are stored. Additionally, there are step-by-step instructions on how to access the portal as well as video tutorials for how to’s in the chapter portal.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also many other documents to help you with chapter management during your term, including ‘tools to help manage your chapter’ that list online tools for surveying, conference calls, virtual meetings and other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also where you can find the checklist for rebate requirements as well as. </a:t>
            </a:r>
          </a:p>
          <a:p>
            <a:pPr algn="l"/>
            <a:r>
              <a:rPr lang="en-US" b="0" i="0" dirty="0">
                <a:solidFill>
                  <a:srgbClr val="000000"/>
                </a:solidFill>
                <a:effectLst/>
                <a:latin typeface="Helvetica Neue"/>
              </a:rPr>
              <a:t>VIDEO TUTORIAL - </a:t>
            </a:r>
            <a:r>
              <a:rPr lang="en-US" b="0" i="0" u="sng" dirty="0">
                <a:solidFill>
                  <a:srgbClr val="2E6DA4"/>
                </a:solidFill>
                <a:effectLst/>
                <a:latin typeface="Helvetica Neue"/>
                <a:hlinkClick r:id="rId3"/>
              </a:rPr>
              <a:t>How to Access the Chapter Portal</a:t>
            </a:r>
            <a:br>
              <a:rPr lang="en-US" b="0" i="0" dirty="0">
                <a:solidFill>
                  <a:srgbClr val="000000"/>
                </a:solidFill>
                <a:effectLst/>
                <a:latin typeface="Helvetica Neue"/>
              </a:rPr>
            </a:br>
            <a:r>
              <a:rPr lang="en-US" b="0" i="0" dirty="0">
                <a:solidFill>
                  <a:srgbClr val="000000"/>
                </a:solidFill>
                <a:effectLst/>
                <a:latin typeface="Helvetica Neue"/>
              </a:rPr>
              <a:t>VIDEO TUTORIAL - </a:t>
            </a:r>
            <a:r>
              <a:rPr lang="en-US" b="0" i="0" u="sng" dirty="0">
                <a:solidFill>
                  <a:srgbClr val="2E6DA4"/>
                </a:solidFill>
                <a:effectLst/>
                <a:latin typeface="Helvetica Neue"/>
                <a:hlinkClick r:id="rId4"/>
              </a:rPr>
              <a:t>How to Upload and Download Reports and Templates</a:t>
            </a:r>
            <a:br>
              <a:rPr lang="en-US" b="0" i="0" dirty="0">
                <a:solidFill>
                  <a:srgbClr val="000000"/>
                </a:solidFill>
                <a:effectLst/>
                <a:latin typeface="Helvetica Neue"/>
              </a:rPr>
            </a:br>
            <a:r>
              <a:rPr lang="en-US" b="0" i="0" dirty="0">
                <a:solidFill>
                  <a:srgbClr val="000000"/>
                </a:solidFill>
                <a:effectLst/>
                <a:latin typeface="Helvetica Neue"/>
              </a:rPr>
              <a:t>VIDEO TUTORIAL - </a:t>
            </a:r>
            <a:r>
              <a:rPr lang="en-US" b="0" i="0" u="sng" dirty="0">
                <a:solidFill>
                  <a:srgbClr val="2E6DA4"/>
                </a:solidFill>
                <a:effectLst/>
                <a:latin typeface="Helvetica Neue"/>
                <a:hlinkClick r:id="rId5"/>
              </a:rPr>
              <a:t>How to Update Chapter Officers</a:t>
            </a:r>
            <a:br>
              <a:rPr lang="en-US" b="0" i="0" dirty="0">
                <a:solidFill>
                  <a:srgbClr val="000000"/>
                </a:solidFill>
                <a:effectLst/>
                <a:latin typeface="Helvetica Neue"/>
              </a:rPr>
            </a:br>
            <a:r>
              <a:rPr lang="en-US" b="0" i="0" dirty="0">
                <a:solidFill>
                  <a:srgbClr val="000000"/>
                </a:solidFill>
                <a:effectLst/>
                <a:latin typeface="Helvetica Neue"/>
              </a:rPr>
              <a:t>VIDEO TUTORIAL - </a:t>
            </a:r>
            <a:r>
              <a:rPr lang="en-US" b="0" i="0" u="sng" dirty="0">
                <a:solidFill>
                  <a:srgbClr val="2E6DA4"/>
                </a:solidFill>
                <a:effectLst/>
                <a:latin typeface="Helvetica Neue"/>
                <a:hlinkClick r:id="rId6"/>
              </a:rPr>
              <a:t>How to Pull a Chapter Roster</a:t>
            </a:r>
            <a:br>
              <a:rPr lang="en-US" b="0" i="0" dirty="0">
                <a:solidFill>
                  <a:srgbClr val="000000"/>
                </a:solidFill>
                <a:effectLst/>
                <a:latin typeface="Helvetica Neue"/>
              </a:rPr>
            </a:br>
            <a:r>
              <a:rPr lang="en-US" b="0" i="0" dirty="0">
                <a:solidFill>
                  <a:srgbClr val="000000"/>
                </a:solidFill>
                <a:effectLst/>
                <a:latin typeface="Helvetica Neue"/>
              </a:rPr>
              <a:t>VIDEO TUTORIAL - </a:t>
            </a:r>
            <a:r>
              <a:rPr lang="en-US" b="0" i="0" u="sng" dirty="0">
                <a:solidFill>
                  <a:srgbClr val="2E6DA4"/>
                </a:solidFill>
                <a:effectLst/>
                <a:latin typeface="Helvetica Neue"/>
                <a:hlinkClick r:id="rId7"/>
              </a:rPr>
              <a:t>How to Pull Reports</a:t>
            </a:r>
            <a:br>
              <a:rPr lang="en-US" b="0" i="0" dirty="0">
                <a:solidFill>
                  <a:srgbClr val="000000"/>
                </a:solidFill>
                <a:effectLst/>
                <a:latin typeface="Helvetica Neue"/>
              </a:rPr>
            </a:br>
            <a:r>
              <a:rPr lang="en-US" b="0" i="0" dirty="0">
                <a:solidFill>
                  <a:srgbClr val="000000"/>
                </a:solidFill>
                <a:effectLst/>
                <a:latin typeface="Helvetica Neue"/>
              </a:rPr>
              <a:t>VIDEO TUTORIAL - </a:t>
            </a:r>
            <a:r>
              <a:rPr lang="en-US" b="0" i="0" u="sng" dirty="0">
                <a:solidFill>
                  <a:srgbClr val="2E6DA4"/>
                </a:solidFill>
                <a:effectLst/>
                <a:latin typeface="Helvetica Neue"/>
                <a:hlinkClick r:id="rId8"/>
              </a:rPr>
              <a:t>How to Submit Chapter Website Edits</a:t>
            </a:r>
            <a:endParaRPr lang="en-US" b="0" i="0" dirty="0">
              <a:solidFill>
                <a:srgbClr val="000000"/>
              </a:solidFill>
              <a:effectLst/>
              <a:latin typeface="Helvetica Neue"/>
            </a:endParaRPr>
          </a:p>
          <a:p>
            <a:pPr algn="l"/>
            <a:r>
              <a:rPr lang="en-US" b="1" i="0" dirty="0">
                <a:solidFill>
                  <a:srgbClr val="000000"/>
                </a:solidFill>
                <a:effectLst/>
                <a:latin typeface="Helvetica Neue"/>
              </a:rPr>
              <a:t>Chapter Management Tools</a:t>
            </a:r>
            <a:br>
              <a:rPr lang="en-US" b="0" i="0" dirty="0">
                <a:solidFill>
                  <a:srgbClr val="000000"/>
                </a:solidFill>
                <a:effectLst/>
                <a:latin typeface="Helvetica Neue"/>
              </a:rPr>
            </a:br>
            <a:r>
              <a:rPr lang="en-US" b="0" i="0" u="sng" dirty="0">
                <a:solidFill>
                  <a:srgbClr val="2E6DA4"/>
                </a:solidFill>
                <a:effectLst/>
                <a:latin typeface="Helvetica Neue"/>
                <a:hlinkClick r:id="rId9"/>
              </a:rPr>
              <a:t>How to Access the Chapter Portal</a:t>
            </a:r>
            <a:br>
              <a:rPr lang="en-US" b="0" i="0" dirty="0">
                <a:solidFill>
                  <a:srgbClr val="000000"/>
                </a:solidFill>
                <a:effectLst/>
                <a:latin typeface="Helvetica Neue"/>
              </a:rPr>
            </a:br>
            <a:r>
              <a:rPr lang="en-US" b="0" i="0" u="sng" dirty="0">
                <a:solidFill>
                  <a:srgbClr val="2E6DA4"/>
                </a:solidFill>
                <a:effectLst/>
                <a:latin typeface="Helvetica Neue"/>
                <a:hlinkClick r:id="rId10"/>
              </a:rPr>
              <a:t>Chapter Portal Guide</a:t>
            </a:r>
            <a:br>
              <a:rPr lang="en-US" b="0" i="0" dirty="0">
                <a:solidFill>
                  <a:srgbClr val="000000"/>
                </a:solidFill>
                <a:effectLst/>
                <a:latin typeface="Helvetica Neue"/>
              </a:rPr>
            </a:br>
            <a:r>
              <a:rPr lang="en-US" b="0" i="0" u="sng" dirty="0">
                <a:solidFill>
                  <a:srgbClr val="2E6DA4"/>
                </a:solidFill>
                <a:effectLst/>
                <a:latin typeface="Helvetica Neue"/>
                <a:hlinkClick r:id="rId11"/>
              </a:rPr>
              <a:t>How to Access Chapter Portal &amp; Add Chapter Officers &amp; Volunteers</a:t>
            </a:r>
            <a:r>
              <a:rPr lang="en-US" b="0" i="0" dirty="0">
                <a:solidFill>
                  <a:srgbClr val="000000"/>
                </a:solidFill>
                <a:effectLst/>
                <a:latin typeface="Helvetica Neue"/>
              </a:rPr>
              <a:t> (Post 6-1)</a:t>
            </a:r>
            <a:br>
              <a:rPr lang="en-US" b="0" i="0" dirty="0">
                <a:solidFill>
                  <a:srgbClr val="000000"/>
                </a:solidFill>
                <a:effectLst/>
                <a:latin typeface="Helvetica Neue"/>
              </a:rPr>
            </a:br>
            <a:r>
              <a:rPr lang="en-US" b="0" i="0" u="sng" dirty="0">
                <a:solidFill>
                  <a:srgbClr val="2E6DA4"/>
                </a:solidFill>
                <a:effectLst/>
                <a:latin typeface="Helvetica Neue"/>
                <a:hlinkClick r:id="rId12"/>
              </a:rPr>
              <a:t>How to Access Chapter Portal &amp; Update Chapter Officers &amp; Volunteers</a:t>
            </a:r>
            <a:r>
              <a:rPr lang="en-US" b="0" i="0" dirty="0">
                <a:solidFill>
                  <a:srgbClr val="000000"/>
                </a:solidFill>
                <a:effectLst/>
                <a:latin typeface="Helvetica Neue"/>
              </a:rPr>
              <a:t> (Prior to 6-1)</a:t>
            </a:r>
            <a:br>
              <a:rPr lang="en-US" b="0" i="0" dirty="0">
                <a:solidFill>
                  <a:srgbClr val="000000"/>
                </a:solidFill>
                <a:effectLst/>
                <a:latin typeface="Helvetica Neue"/>
              </a:rPr>
            </a:br>
            <a:r>
              <a:rPr lang="en-US" b="0" i="0" u="sng" dirty="0">
                <a:solidFill>
                  <a:srgbClr val="2E6DA4"/>
                </a:solidFill>
                <a:effectLst/>
                <a:latin typeface="Helvetica Neue"/>
                <a:hlinkClick r:id="rId13"/>
              </a:rPr>
              <a:t>How to Access ANFP Member Login, Chapter Portal &amp; Award Nomination Forms</a:t>
            </a:r>
            <a:br>
              <a:rPr lang="en-US" b="0" i="0" dirty="0">
                <a:solidFill>
                  <a:srgbClr val="000000"/>
                </a:solidFill>
                <a:effectLst/>
                <a:latin typeface="Helvetica Neue"/>
              </a:rPr>
            </a:br>
            <a:r>
              <a:rPr lang="en-US" b="0" i="0" u="sng" dirty="0">
                <a:solidFill>
                  <a:srgbClr val="2E6DA4"/>
                </a:solidFill>
                <a:effectLst/>
                <a:latin typeface="Helvetica Neue"/>
                <a:hlinkClick r:id="rId14"/>
              </a:rPr>
              <a:t>How to Set-up Succession of Officers &amp; Volunteers</a:t>
            </a:r>
            <a:br>
              <a:rPr lang="en-US" b="0" i="0" dirty="0">
                <a:solidFill>
                  <a:srgbClr val="000000"/>
                </a:solidFill>
                <a:effectLst/>
                <a:latin typeface="Helvetica Neue"/>
              </a:rPr>
            </a:br>
            <a:r>
              <a:rPr lang="en-US" b="0" i="0" u="sng" dirty="0">
                <a:solidFill>
                  <a:srgbClr val="2E6DA4"/>
                </a:solidFill>
                <a:effectLst/>
                <a:latin typeface="Helvetica Neue"/>
                <a:hlinkClick r:id="rId15"/>
              </a:rPr>
              <a:t>Succession Planning Outline</a:t>
            </a:r>
            <a:br>
              <a:rPr lang="en-US" b="0" i="0" dirty="0">
                <a:solidFill>
                  <a:srgbClr val="000000"/>
                </a:solidFill>
                <a:effectLst/>
                <a:latin typeface="Helvetica Neue"/>
              </a:rPr>
            </a:br>
            <a:r>
              <a:rPr lang="en-US" b="0" i="0" u="sng" dirty="0">
                <a:solidFill>
                  <a:srgbClr val="2E6DA4"/>
                </a:solidFill>
                <a:effectLst/>
                <a:latin typeface="Helvetica Neue"/>
                <a:hlinkClick r:id="rId16"/>
              </a:rPr>
              <a:t>Social Media Best Practices</a:t>
            </a:r>
            <a:br>
              <a:rPr lang="en-US" b="0" i="0" dirty="0">
                <a:solidFill>
                  <a:srgbClr val="000000"/>
                </a:solidFill>
                <a:effectLst/>
                <a:latin typeface="Helvetica Neue"/>
              </a:rPr>
            </a:br>
            <a:r>
              <a:rPr lang="en-US" b="0" i="0" u="sng" dirty="0">
                <a:solidFill>
                  <a:srgbClr val="2E6DA4"/>
                </a:solidFill>
                <a:effectLst/>
                <a:latin typeface="Helvetica Neue"/>
                <a:hlinkClick r:id="rId17"/>
              </a:rPr>
              <a:t>Tools to Help Manage Your Chapter</a:t>
            </a:r>
            <a:br>
              <a:rPr lang="en-US" b="0" i="0" dirty="0">
                <a:solidFill>
                  <a:srgbClr val="000000"/>
                </a:solidFill>
                <a:effectLst/>
                <a:latin typeface="Helvetica Neue"/>
              </a:rPr>
            </a:br>
            <a:r>
              <a:rPr lang="en-US" b="0" i="0" u="sng" dirty="0">
                <a:solidFill>
                  <a:srgbClr val="2E6DA4"/>
                </a:solidFill>
                <a:effectLst/>
                <a:latin typeface="Helvetica Neue"/>
                <a:hlinkClick r:id="rId18"/>
              </a:rPr>
              <a:t>Chapter Leader Roles &amp; Responsibilities Checklist</a:t>
            </a:r>
            <a:endParaRPr lang="en-US" b="0" i="0" dirty="0">
              <a:solidFill>
                <a:srgbClr val="000000"/>
              </a:solidFill>
              <a:effectLst/>
              <a:latin typeface="Helvetica Neue"/>
            </a:endParaRPr>
          </a:p>
          <a:p>
            <a:pPr algn="l"/>
            <a:r>
              <a:rPr lang="en-US" b="1" i="0" dirty="0">
                <a:solidFill>
                  <a:srgbClr val="000000"/>
                </a:solidFill>
                <a:effectLst/>
                <a:latin typeface="Helvetica Neue"/>
              </a:rPr>
              <a:t>Chapter Rebates</a:t>
            </a:r>
            <a:br>
              <a:rPr lang="en-US" b="0" i="0" dirty="0">
                <a:solidFill>
                  <a:srgbClr val="000000"/>
                </a:solidFill>
                <a:effectLst/>
                <a:latin typeface="Helvetica Neue"/>
              </a:rPr>
            </a:br>
            <a:r>
              <a:rPr lang="en-US" b="0" i="0" u="sng" dirty="0">
                <a:solidFill>
                  <a:srgbClr val="2E6DA4"/>
                </a:solidFill>
                <a:effectLst/>
                <a:latin typeface="Helvetica Neue"/>
                <a:hlinkClick r:id="rId19"/>
              </a:rPr>
              <a:t>Adversity Rebate Requirements &amp; Application</a:t>
            </a:r>
            <a:br>
              <a:rPr lang="en-US" b="0" i="0" dirty="0">
                <a:solidFill>
                  <a:srgbClr val="000000"/>
                </a:solidFill>
                <a:effectLst/>
                <a:latin typeface="Helvetica Neue"/>
              </a:rPr>
            </a:br>
            <a:r>
              <a:rPr lang="en-US" b="0" i="0" u="sng" dirty="0">
                <a:solidFill>
                  <a:srgbClr val="2E6DA4"/>
                </a:solidFill>
                <a:effectLst/>
                <a:latin typeface="Helvetica Neue"/>
                <a:hlinkClick r:id="rId20"/>
              </a:rPr>
              <a:t>Chapter Rebates Requirements &amp; Standards Checklist</a:t>
            </a:r>
            <a:br>
              <a:rPr lang="en-US" b="0" i="0" dirty="0">
                <a:solidFill>
                  <a:srgbClr val="000000"/>
                </a:solidFill>
                <a:effectLst/>
                <a:latin typeface="Helvetica Neue"/>
              </a:rPr>
            </a:br>
            <a:r>
              <a:rPr lang="en-US" b="0" i="0" u="none" strike="noStrike" dirty="0">
                <a:solidFill>
                  <a:srgbClr val="2A6496"/>
                </a:solidFill>
                <a:effectLst/>
                <a:latin typeface="Helvetica Neue"/>
                <a:hlinkClick r:id="rId21"/>
              </a:rPr>
              <a:t>How to Prepare the Bi-Annual Chapter Achievement Rebate Report</a:t>
            </a:r>
            <a:endParaRPr lang="en-US" b="0" i="0" dirty="0">
              <a:solidFill>
                <a:srgbClr val="000000"/>
              </a:solidFill>
              <a:effectLst/>
              <a:latin typeface="Helvetica Neue"/>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32</a:t>
            </a:fld>
            <a:endParaRPr lang="en-US" dirty="0"/>
          </a:p>
        </p:txBody>
      </p:sp>
    </p:spTree>
    <p:extLst>
      <p:ext uri="{BB962C8B-B14F-4D97-AF65-F5344CB8AC3E}">
        <p14:creationId xmlns:p14="http://schemas.microsoft.com/office/powerpoint/2010/main" val="2351314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are the sample templates. There are various templates that you may find useful as a volunteer, including board minutes and agenda template, invite letter to new students or volunteer interest form. Again, these are only samples. </a:t>
            </a:r>
            <a:r>
              <a:rPr lang="en-US" sz="1200" kern="1200" dirty="0">
                <a:solidFill>
                  <a:schemeClr val="tx1"/>
                </a:solidFill>
                <a:effectLst/>
                <a:latin typeface="+mn-lt"/>
                <a:ea typeface="+mn-ea"/>
                <a:cs typeface="+mn-cs"/>
                <a:hlinkClick r:id="rId3"/>
              </a:rPr>
              <a:t>Chapter Business Card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4"/>
              </a:rPr>
              <a:t>Volunteer Interest Form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Board Business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5"/>
              </a:rPr>
              <a:t>Board Minutes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6"/>
              </a:rPr>
              <a:t>Board Agenda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7"/>
              </a:rPr>
              <a:t>Sample Ballot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Chapter Communications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8"/>
              </a:rPr>
              <a:t>Newsletter Sample Budget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9"/>
              </a:rPr>
              <a:t>Newsletter Application for Advertisers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0"/>
              </a:rPr>
              <a:t>Sample Press Release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Member Outreach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1"/>
              </a:rPr>
              <a:t>Inactive Track Inactive Members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2"/>
              </a:rPr>
              <a:t>Inactive Sample Phone 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3"/>
              </a:rPr>
              <a:t>Inactive Sample Letter Phone 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4"/>
              </a:rPr>
              <a:t>Inactive Letter to Inactive Members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5"/>
              </a:rPr>
              <a:t>Members Phone Script to New Student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6"/>
              </a:rPr>
              <a:t>Members Letter to New Student 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7"/>
              </a:rPr>
              <a:t>Members Letter to New Student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799592-AD97-417C-8EEE-6A5264B723FA}" type="slidenum">
              <a:rPr lang="en-US" smtClean="0"/>
              <a:t>33</a:t>
            </a:fld>
            <a:endParaRPr lang="en-US" dirty="0"/>
          </a:p>
        </p:txBody>
      </p:sp>
    </p:spTree>
    <p:extLst>
      <p:ext uri="{BB962C8B-B14F-4D97-AF65-F5344CB8AC3E}">
        <p14:creationId xmlns:p14="http://schemas.microsoft.com/office/powerpoint/2010/main" val="2729333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board governance. Board governance are more resources and tools for those that are serving as officers. Familiarize yourself with some of these documents like the affiliate agreement, parliamentary procedure or state budget template. As you’ll see there are other great resources here for governance purposes as well. </a:t>
            </a:r>
          </a:p>
          <a:p>
            <a:r>
              <a:rPr lang="en-US" b="0" i="0" u="sng" dirty="0">
                <a:solidFill>
                  <a:srgbClr val="2E6DA4"/>
                </a:solidFill>
                <a:effectLst/>
                <a:latin typeface="Helvetica Neue"/>
                <a:hlinkClick r:id="rId3"/>
              </a:rPr>
              <a:t>Bylaws Template</a:t>
            </a:r>
            <a:br>
              <a:rPr lang="en-US" dirty="0"/>
            </a:br>
            <a:r>
              <a:rPr lang="en-US" b="0" i="0" u="sng" dirty="0">
                <a:solidFill>
                  <a:srgbClr val="2E6DA4"/>
                </a:solidFill>
                <a:effectLst/>
                <a:latin typeface="Helvetica Neue"/>
                <a:hlinkClick r:id="rId4"/>
              </a:rPr>
              <a:t>Policy and Procedure Manual Template</a:t>
            </a:r>
            <a:br>
              <a:rPr lang="en-US" dirty="0"/>
            </a:br>
            <a:r>
              <a:rPr lang="en-US" b="0" i="0" u="sng" dirty="0">
                <a:solidFill>
                  <a:srgbClr val="2E6DA4"/>
                </a:solidFill>
                <a:effectLst/>
                <a:latin typeface="Helvetica Neue"/>
                <a:hlinkClick r:id="rId5"/>
              </a:rPr>
              <a:t>Affiliate Agreement 2020 - 2021</a:t>
            </a:r>
            <a:br>
              <a:rPr lang="en-US" dirty="0"/>
            </a:br>
            <a:r>
              <a:rPr lang="en-US" b="0" i="0" u="sng" dirty="0">
                <a:solidFill>
                  <a:srgbClr val="2E6DA4"/>
                </a:solidFill>
                <a:effectLst/>
                <a:latin typeface="Helvetica Neue"/>
                <a:hlinkClick r:id="rId6"/>
              </a:rPr>
              <a:t>Chapter Board Code of Conduct</a:t>
            </a:r>
            <a:br>
              <a:rPr lang="en-US" dirty="0"/>
            </a:br>
            <a:r>
              <a:rPr lang="en-US" b="0" i="0" u="sng" dirty="0">
                <a:solidFill>
                  <a:srgbClr val="2E6DA4"/>
                </a:solidFill>
                <a:effectLst/>
                <a:latin typeface="Helvetica Neue"/>
                <a:hlinkClick r:id="rId7"/>
              </a:rPr>
              <a:t>Chapter Leader Roles &amp; Responsibilities Checklist</a:t>
            </a:r>
            <a:br>
              <a:rPr lang="en-US" dirty="0"/>
            </a:br>
            <a:r>
              <a:rPr lang="en-US" b="0" i="0" u="sng" dirty="0">
                <a:solidFill>
                  <a:srgbClr val="2E6DA4"/>
                </a:solidFill>
                <a:effectLst/>
                <a:latin typeface="Helvetica Neue"/>
                <a:hlinkClick r:id="rId8"/>
              </a:rPr>
              <a:t>Board Orientation Checklist</a:t>
            </a:r>
            <a:br>
              <a:rPr lang="en-US" dirty="0"/>
            </a:br>
            <a:r>
              <a:rPr lang="en-US" b="0" i="0" u="sng" dirty="0">
                <a:solidFill>
                  <a:srgbClr val="2E6DA4"/>
                </a:solidFill>
                <a:effectLst/>
                <a:latin typeface="Helvetica Neue"/>
                <a:hlinkClick r:id="rId9"/>
              </a:rPr>
              <a:t>Board Orientation Presentation with Talking Points</a:t>
            </a:r>
            <a:br>
              <a:rPr lang="en-US" dirty="0"/>
            </a:br>
            <a:r>
              <a:rPr lang="en-US" b="0" i="0" u="sng" dirty="0">
                <a:solidFill>
                  <a:srgbClr val="2E6DA4"/>
                </a:solidFill>
                <a:effectLst/>
                <a:latin typeface="Helvetica Neue"/>
                <a:hlinkClick r:id="rId10"/>
              </a:rPr>
              <a:t>Installation Script</a:t>
            </a:r>
            <a:br>
              <a:rPr lang="en-US" dirty="0"/>
            </a:br>
            <a:r>
              <a:rPr lang="en-US" b="0" i="0" u="sng" dirty="0">
                <a:solidFill>
                  <a:srgbClr val="2E6DA4"/>
                </a:solidFill>
                <a:effectLst/>
                <a:latin typeface="Helvetica Neue"/>
                <a:hlinkClick r:id="rId11"/>
              </a:rPr>
              <a:t>How to Conduct an Effective Meeting</a:t>
            </a:r>
            <a:br>
              <a:rPr lang="en-US" dirty="0"/>
            </a:br>
            <a:r>
              <a:rPr lang="en-US" b="0" i="0" u="sng" dirty="0">
                <a:solidFill>
                  <a:srgbClr val="2E6DA4"/>
                </a:solidFill>
                <a:effectLst/>
                <a:latin typeface="Helvetica Neue"/>
                <a:hlinkClick r:id="rId12"/>
              </a:rPr>
              <a:t>How to Deal with Conflict</a:t>
            </a:r>
            <a:br>
              <a:rPr lang="en-US" dirty="0"/>
            </a:br>
            <a:r>
              <a:rPr lang="en-US" b="0" i="0" u="sng" dirty="0">
                <a:solidFill>
                  <a:srgbClr val="2E6DA4"/>
                </a:solidFill>
                <a:effectLst/>
                <a:latin typeface="Helvetica Neue"/>
                <a:hlinkClick r:id="rId13"/>
              </a:rPr>
              <a:t>How to Use Parliamentary Procedure</a:t>
            </a:r>
            <a:br>
              <a:rPr lang="en-US" dirty="0"/>
            </a:br>
            <a:r>
              <a:rPr lang="en-US" b="0" i="0" u="sng" dirty="0">
                <a:solidFill>
                  <a:srgbClr val="2E6DA4"/>
                </a:solidFill>
                <a:effectLst/>
                <a:latin typeface="Helvetica Neue"/>
                <a:hlinkClick r:id="rId14"/>
              </a:rPr>
              <a:t>How to Take Minutes</a:t>
            </a:r>
            <a:br>
              <a:rPr lang="en-US" dirty="0"/>
            </a:br>
            <a:r>
              <a:rPr lang="en-US" b="0" i="0" u="sng" dirty="0">
                <a:solidFill>
                  <a:srgbClr val="2E6DA4"/>
                </a:solidFill>
                <a:effectLst/>
                <a:latin typeface="Helvetica Neue"/>
                <a:hlinkClick r:id="rId15"/>
              </a:rPr>
              <a:t>How to Set Goals</a:t>
            </a:r>
            <a:br>
              <a:rPr lang="en-US" dirty="0"/>
            </a:br>
            <a:r>
              <a:rPr lang="en-US" b="0" i="0" u="sng" dirty="0">
                <a:solidFill>
                  <a:srgbClr val="2E6DA4"/>
                </a:solidFill>
                <a:effectLst/>
                <a:latin typeface="Helvetica Neue"/>
                <a:hlinkClick r:id="rId16"/>
              </a:rPr>
              <a:t>How to Establish an Impact Team</a:t>
            </a:r>
            <a:br>
              <a:rPr lang="en-US" dirty="0"/>
            </a:br>
            <a:r>
              <a:rPr lang="en-US" b="0" i="0" u="sng" dirty="0">
                <a:solidFill>
                  <a:srgbClr val="2E6DA4"/>
                </a:solidFill>
                <a:effectLst/>
                <a:latin typeface="Helvetica Neue"/>
                <a:hlinkClick r:id="rId17"/>
              </a:rPr>
              <a:t>How to Run a Successful Election</a:t>
            </a:r>
            <a:br>
              <a:rPr lang="en-US" dirty="0"/>
            </a:br>
            <a:r>
              <a:rPr lang="en-US" b="0" i="0" u="sng" dirty="0">
                <a:solidFill>
                  <a:srgbClr val="2E6DA4"/>
                </a:solidFill>
                <a:effectLst/>
                <a:latin typeface="Helvetica Neue"/>
                <a:hlinkClick r:id="rId18"/>
              </a:rPr>
              <a:t>How to Use the Slate Process</a:t>
            </a:r>
            <a:br>
              <a:rPr lang="en-US" dirty="0"/>
            </a:br>
            <a:r>
              <a:rPr lang="en-US" b="0" i="0" u="sng" dirty="0">
                <a:solidFill>
                  <a:srgbClr val="2E6DA4"/>
                </a:solidFill>
                <a:effectLst/>
                <a:latin typeface="Helvetica Neue"/>
                <a:hlinkClick r:id="rId19"/>
              </a:rPr>
              <a:t>Robert's Rules of Order (Parliamentary Procedure)</a:t>
            </a:r>
            <a:br>
              <a:rPr lang="en-US" dirty="0"/>
            </a:br>
            <a:r>
              <a:rPr lang="en-US" b="0" i="0" u="sng" dirty="0">
                <a:solidFill>
                  <a:srgbClr val="2E6DA4"/>
                </a:solidFill>
                <a:effectLst/>
                <a:latin typeface="Helvetica Neue"/>
                <a:hlinkClick r:id="rId20"/>
              </a:rPr>
              <a:t>District Reporting Form</a:t>
            </a:r>
            <a:br>
              <a:rPr lang="en-US" dirty="0"/>
            </a:br>
            <a:r>
              <a:rPr lang="en-US" b="0" i="0" u="sng" dirty="0">
                <a:solidFill>
                  <a:srgbClr val="2E6DA4"/>
                </a:solidFill>
                <a:effectLst/>
                <a:latin typeface="Helvetica Neue"/>
                <a:hlinkClick r:id="rId21"/>
              </a:rPr>
              <a:t>SWOT Analysis Guide</a:t>
            </a:r>
            <a:br>
              <a:rPr lang="en-US" dirty="0"/>
            </a:br>
            <a:r>
              <a:rPr lang="en-US" b="0" i="0" u="sng" dirty="0">
                <a:solidFill>
                  <a:srgbClr val="2E6DA4"/>
                </a:solidFill>
                <a:effectLst/>
                <a:latin typeface="Helvetica Neue"/>
                <a:hlinkClick r:id="rId22"/>
              </a:rPr>
              <a:t>TOWS Visual Tool</a:t>
            </a:r>
            <a:br>
              <a:rPr lang="en-US" dirty="0"/>
            </a:br>
            <a:r>
              <a:rPr lang="en-US" b="0" i="0" u="sng" dirty="0">
                <a:solidFill>
                  <a:srgbClr val="2E6DA4"/>
                </a:solidFill>
                <a:effectLst/>
                <a:latin typeface="Helvetica Neue"/>
                <a:hlinkClick r:id="rId23"/>
              </a:rPr>
              <a:t>Sample - Board Self-Evaluation</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F799592-AD97-417C-8EEE-6A5264B723FA}" type="slidenum">
              <a:rPr lang="en-US" smtClean="0"/>
              <a:t>34</a:t>
            </a:fld>
            <a:endParaRPr lang="en-US" dirty="0"/>
          </a:p>
        </p:txBody>
      </p:sp>
    </p:spTree>
    <p:extLst>
      <p:ext uri="{BB962C8B-B14F-4D97-AF65-F5344CB8AC3E}">
        <p14:creationId xmlns:p14="http://schemas.microsoft.com/office/powerpoint/2010/main" val="1421700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Marketing and recruitment toolkit. The purpose of this toolkit is to assist our chapter members with recruitment and marketing efforts at the local level. We understand the challenges of recruiting and retaining new members. As our partner, ANFP national has provided several marketing and recruitment documents, and tools specifically for this initiative. Below you will see three categories, each designed with a specific purpose; Communications &amp; Tools, CDM Promotion Materials and Additional Resources.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F799592-AD97-417C-8EEE-6A5264B723FA}" type="slidenum">
              <a:rPr lang="en-US" smtClean="0"/>
              <a:t>35</a:t>
            </a:fld>
            <a:endParaRPr lang="en-US" dirty="0"/>
          </a:p>
        </p:txBody>
      </p:sp>
    </p:spTree>
    <p:extLst>
      <p:ext uri="{BB962C8B-B14F-4D97-AF65-F5344CB8AC3E}">
        <p14:creationId xmlns:p14="http://schemas.microsoft.com/office/powerpoint/2010/main" val="724957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brand ambassador toolkit. This includes tools and resources as well as how to for those volunteers in the brand ambassador role. </a:t>
            </a:r>
          </a:p>
          <a:p>
            <a:pPr algn="l"/>
            <a:r>
              <a:rPr lang="en-US" sz="1800" b="0" i="0" u="none" strike="noStrike" baseline="0" dirty="0">
                <a:latin typeface="Gotham-Book"/>
              </a:rPr>
              <a:t>The purpose of this toolkit is to assist our chapter’s brand ambassadors as they fulfill their duties during their term.</a:t>
            </a:r>
          </a:p>
          <a:p>
            <a:pPr algn="l"/>
            <a:endParaRPr lang="en-US" dirty="0"/>
          </a:p>
          <a:p>
            <a:pPr algn="l"/>
            <a:r>
              <a:rPr lang="en-US" dirty="0"/>
              <a:t>Documents include:</a:t>
            </a:r>
          </a:p>
          <a:p>
            <a:pPr algn="l" fontAlgn="ctr"/>
            <a:r>
              <a:rPr lang="en-US" b="0" i="0" dirty="0">
                <a:solidFill>
                  <a:srgbClr val="000000"/>
                </a:solidFill>
                <a:effectLst/>
                <a:latin typeface="Helvetica Neue"/>
              </a:rPr>
              <a:t>Tools &amp; Resources</a:t>
            </a:r>
          </a:p>
          <a:p>
            <a:pPr algn="l"/>
            <a:r>
              <a:rPr lang="en-US" b="0" i="0" u="sng" dirty="0">
                <a:solidFill>
                  <a:srgbClr val="2E6DA4"/>
                </a:solidFill>
                <a:effectLst/>
                <a:latin typeface="Helvetica Neue"/>
                <a:hlinkClick r:id="rId3"/>
              </a:rPr>
              <a:t>Brand Ambassador Role Description</a:t>
            </a:r>
            <a:br>
              <a:rPr lang="en-US" b="0" i="0" dirty="0">
                <a:solidFill>
                  <a:srgbClr val="000000"/>
                </a:solidFill>
                <a:effectLst/>
                <a:latin typeface="Helvetica Neue"/>
              </a:rPr>
            </a:br>
            <a:r>
              <a:rPr lang="en-US" b="0" i="0" u="sng" dirty="0">
                <a:solidFill>
                  <a:srgbClr val="2E6DA4"/>
                </a:solidFill>
                <a:effectLst/>
                <a:latin typeface="Helvetica Neue"/>
                <a:hlinkClick r:id="rId4"/>
              </a:rPr>
              <a:t>Become a Brand Ambassador</a:t>
            </a:r>
            <a:br>
              <a:rPr lang="en-US" b="0" i="0" dirty="0">
                <a:solidFill>
                  <a:srgbClr val="000000"/>
                </a:solidFill>
                <a:effectLst/>
                <a:latin typeface="Helvetica Neue"/>
              </a:rPr>
            </a:br>
            <a:r>
              <a:rPr lang="en-US" b="0" i="0" u="sng" dirty="0">
                <a:solidFill>
                  <a:srgbClr val="2E6DA4"/>
                </a:solidFill>
                <a:effectLst/>
                <a:latin typeface="Helvetica Neue"/>
                <a:hlinkClick r:id="rId5"/>
              </a:rPr>
              <a:t>Top 10 Tips to Achieve Success as a Brand Ambassador</a:t>
            </a:r>
            <a:br>
              <a:rPr lang="en-US" b="0" i="0" dirty="0">
                <a:solidFill>
                  <a:srgbClr val="000000"/>
                </a:solidFill>
                <a:effectLst/>
                <a:latin typeface="Helvetica Neue"/>
              </a:rPr>
            </a:br>
            <a:r>
              <a:rPr lang="en-US" b="0" i="0" u="sng" dirty="0">
                <a:solidFill>
                  <a:srgbClr val="2E6DA4"/>
                </a:solidFill>
                <a:effectLst/>
                <a:latin typeface="Helvetica Neue"/>
                <a:hlinkClick r:id="rId6"/>
              </a:rPr>
              <a:t>Brand Ambassador Web Resources</a:t>
            </a:r>
            <a:br>
              <a:rPr lang="en-US" b="0" i="0" dirty="0">
                <a:solidFill>
                  <a:srgbClr val="000000"/>
                </a:solidFill>
                <a:effectLst/>
                <a:latin typeface="Helvetica Neue"/>
              </a:rPr>
            </a:br>
            <a:r>
              <a:rPr lang="en-US" b="0" i="0" u="sng" dirty="0">
                <a:solidFill>
                  <a:srgbClr val="2E6DA4"/>
                </a:solidFill>
                <a:effectLst/>
                <a:latin typeface="Helvetica Neue"/>
                <a:hlinkClick r:id="rId7"/>
              </a:rPr>
              <a:t>ANFP Advocacy Tools</a:t>
            </a:r>
            <a:br>
              <a:rPr lang="en-US" b="0" i="0" dirty="0">
                <a:solidFill>
                  <a:srgbClr val="000000"/>
                </a:solidFill>
                <a:effectLst/>
                <a:latin typeface="Helvetica Neue"/>
              </a:rPr>
            </a:br>
            <a:r>
              <a:rPr lang="en-US" b="0" i="0" u="sng" dirty="0">
                <a:solidFill>
                  <a:srgbClr val="2E6DA4"/>
                </a:solidFill>
                <a:effectLst/>
                <a:latin typeface="Helvetica Neue"/>
                <a:hlinkClick r:id="rId8"/>
              </a:rPr>
              <a:t>ANFP Job Descriptions</a:t>
            </a:r>
            <a:br>
              <a:rPr lang="en-US" b="0" i="0" dirty="0">
                <a:solidFill>
                  <a:srgbClr val="000000"/>
                </a:solidFill>
                <a:effectLst/>
                <a:latin typeface="Helvetica Neue"/>
              </a:rPr>
            </a:br>
            <a:r>
              <a:rPr lang="en-US" b="0" i="0" u="sng" dirty="0">
                <a:solidFill>
                  <a:srgbClr val="2E6DA4"/>
                </a:solidFill>
                <a:effectLst/>
                <a:latin typeface="Helvetica Neue"/>
                <a:hlinkClick r:id="rId9"/>
              </a:rPr>
              <a:t>CMS Regulations Chapter Presentation - April 2018</a:t>
            </a:r>
            <a:br>
              <a:rPr lang="en-US" b="0" i="0" dirty="0">
                <a:solidFill>
                  <a:srgbClr val="000000"/>
                </a:solidFill>
                <a:effectLst/>
                <a:latin typeface="Helvetica Neue"/>
              </a:rPr>
            </a:br>
            <a:r>
              <a:rPr lang="en-US" b="0" i="0" u="sng" dirty="0">
                <a:solidFill>
                  <a:srgbClr val="2E6DA4"/>
                </a:solidFill>
                <a:effectLst/>
                <a:latin typeface="Helvetica Neue"/>
                <a:hlinkClick r:id="rId10"/>
              </a:rPr>
              <a:t>CMS Regulations Chapter Presentation (Slide Notes) - April 2018</a:t>
            </a:r>
            <a:br>
              <a:rPr lang="en-US" b="0" i="0" dirty="0">
                <a:solidFill>
                  <a:srgbClr val="000000"/>
                </a:solidFill>
                <a:effectLst/>
                <a:latin typeface="Helvetica Neue"/>
              </a:rPr>
            </a:br>
            <a:r>
              <a:rPr lang="en-US" b="0" i="0" u="sng" dirty="0">
                <a:solidFill>
                  <a:srgbClr val="2E6DA4"/>
                </a:solidFill>
                <a:effectLst/>
                <a:latin typeface="Helvetica Neue"/>
                <a:hlinkClick r:id="rId11"/>
              </a:rPr>
              <a:t>CDM, CFPP Code of Ethics</a:t>
            </a:r>
            <a:br>
              <a:rPr lang="en-US" b="0" i="0" dirty="0">
                <a:solidFill>
                  <a:srgbClr val="000000"/>
                </a:solidFill>
                <a:effectLst/>
                <a:latin typeface="Helvetica Neue"/>
              </a:rPr>
            </a:br>
            <a:r>
              <a:rPr lang="en-US" b="0" i="0" u="sng" dirty="0">
                <a:solidFill>
                  <a:srgbClr val="2E6DA4"/>
                </a:solidFill>
                <a:effectLst/>
                <a:latin typeface="Helvetica Neue"/>
                <a:hlinkClick r:id="rId12"/>
              </a:rPr>
              <a:t>ROOTS Roundup Newsletter</a:t>
            </a:r>
            <a:endParaRPr lang="en-US" b="0" i="0" dirty="0">
              <a:solidFill>
                <a:srgbClr val="000000"/>
              </a:solidFill>
              <a:effectLst/>
              <a:latin typeface="Helvetica Neue"/>
            </a:endParaRPr>
          </a:p>
          <a:p>
            <a:pPr algn="l" fontAlgn="ctr"/>
            <a:r>
              <a:rPr lang="en-US" b="0" i="0" dirty="0">
                <a:solidFill>
                  <a:srgbClr val="000000"/>
                </a:solidFill>
                <a:effectLst/>
                <a:latin typeface="Helvetica Neue"/>
              </a:rPr>
              <a:t>How To</a:t>
            </a:r>
          </a:p>
          <a:p>
            <a:pPr algn="l"/>
            <a:r>
              <a:rPr lang="en-US" b="0" i="0" u="sng" dirty="0">
                <a:solidFill>
                  <a:srgbClr val="2E6DA4"/>
                </a:solidFill>
                <a:effectLst/>
                <a:latin typeface="Helvetica Neue"/>
                <a:hlinkClick r:id="rId13"/>
              </a:rPr>
              <a:t>How to Set-up an Exhibit Booth</a:t>
            </a:r>
            <a:br>
              <a:rPr lang="en-US" b="0" i="0" dirty="0">
                <a:solidFill>
                  <a:srgbClr val="000000"/>
                </a:solidFill>
                <a:effectLst/>
                <a:latin typeface="Helvetica Neue"/>
              </a:rPr>
            </a:br>
            <a:r>
              <a:rPr lang="en-US" b="0" i="0" u="sng" dirty="0">
                <a:solidFill>
                  <a:srgbClr val="2E6DA4"/>
                </a:solidFill>
                <a:effectLst/>
                <a:latin typeface="Helvetica Neue"/>
                <a:hlinkClick r:id="rId14"/>
              </a:rPr>
              <a:t>How to Craft Social Media Posts</a:t>
            </a:r>
            <a:br>
              <a:rPr lang="en-US" b="0" i="0" dirty="0">
                <a:solidFill>
                  <a:srgbClr val="000000"/>
                </a:solidFill>
                <a:effectLst/>
                <a:latin typeface="Helvetica Neue"/>
              </a:rPr>
            </a:br>
            <a:r>
              <a:rPr lang="en-US" b="0" i="0" u="sng" dirty="0">
                <a:solidFill>
                  <a:srgbClr val="2E6DA4"/>
                </a:solidFill>
                <a:effectLst/>
                <a:latin typeface="Helvetica Neue"/>
                <a:hlinkClick r:id="rId15"/>
              </a:rPr>
              <a:t>How to Develop Industry Alliances</a:t>
            </a:r>
            <a:br>
              <a:rPr lang="en-US" b="0" i="0" dirty="0">
                <a:solidFill>
                  <a:srgbClr val="000000"/>
                </a:solidFill>
                <a:effectLst/>
                <a:latin typeface="Helvetica Neue"/>
              </a:rPr>
            </a:br>
            <a:r>
              <a:rPr lang="en-US" b="0" i="0" u="sng" dirty="0">
                <a:solidFill>
                  <a:srgbClr val="2E6DA4"/>
                </a:solidFill>
                <a:effectLst/>
                <a:latin typeface="Helvetica Neue"/>
                <a:hlinkClick r:id="rId16"/>
              </a:rPr>
              <a:t>How to Contact State Legislators/Representatives – Meeting with Your Legislator (Meeting with Your Legislator )</a:t>
            </a:r>
            <a:endParaRPr lang="en-US" b="0" i="0" dirty="0">
              <a:solidFill>
                <a:srgbClr val="000000"/>
              </a:solidFill>
              <a:effectLst/>
              <a:latin typeface="Helvetica Neue"/>
            </a:endParaRPr>
          </a:p>
          <a:p>
            <a:pPr algn="l" fontAlgn="ctr"/>
            <a:r>
              <a:rPr lang="en-US" b="0" i="0" dirty="0">
                <a:solidFill>
                  <a:srgbClr val="000000"/>
                </a:solidFill>
                <a:effectLst/>
                <a:latin typeface="Helvetica Neue"/>
              </a:rPr>
              <a:t>Templates</a:t>
            </a:r>
          </a:p>
          <a:p>
            <a:pPr algn="l"/>
            <a:r>
              <a:rPr lang="en-US" b="0" i="0" u="sng" dirty="0">
                <a:solidFill>
                  <a:srgbClr val="2E6DA4"/>
                </a:solidFill>
                <a:effectLst/>
                <a:latin typeface="Helvetica Neue"/>
                <a:hlinkClick r:id="rId17"/>
              </a:rPr>
              <a:t>Governor’s Proclamation Template</a:t>
            </a:r>
            <a:br>
              <a:rPr lang="en-US" b="0" i="0" dirty="0">
                <a:solidFill>
                  <a:srgbClr val="000000"/>
                </a:solidFill>
                <a:effectLst/>
                <a:latin typeface="Helvetica Neue"/>
              </a:rPr>
            </a:br>
            <a:r>
              <a:rPr lang="en-US" b="0" i="0" u="sng" dirty="0">
                <a:solidFill>
                  <a:srgbClr val="2E6DA4"/>
                </a:solidFill>
                <a:effectLst/>
                <a:latin typeface="Helvetica Neue"/>
                <a:hlinkClick r:id="rId18"/>
              </a:rPr>
              <a:t>ANFP Chapter Business Cards</a:t>
            </a:r>
            <a:br>
              <a:rPr lang="en-US" b="0" i="0" dirty="0">
                <a:solidFill>
                  <a:srgbClr val="000000"/>
                </a:solidFill>
                <a:effectLst/>
                <a:latin typeface="Helvetica Neue"/>
              </a:rPr>
            </a:br>
            <a:r>
              <a:rPr lang="en-US" b="0" i="0" u="sng" dirty="0">
                <a:solidFill>
                  <a:srgbClr val="2E6DA4"/>
                </a:solidFill>
                <a:effectLst/>
                <a:latin typeface="Helvetica Neue"/>
                <a:hlinkClick r:id="rId19"/>
              </a:rPr>
              <a:t>Chapter Resume/Fact sheet</a:t>
            </a:r>
            <a:endParaRPr lang="en-US" b="0" i="0" dirty="0">
              <a:solidFill>
                <a:srgbClr val="000000"/>
              </a:solidFill>
              <a:effectLst/>
              <a:latin typeface="Helvetica Neue"/>
            </a:endParaRPr>
          </a:p>
          <a:p>
            <a:pPr algn="l" fontAlgn="ctr"/>
            <a:r>
              <a:rPr lang="en-US" b="0" i="0" dirty="0">
                <a:solidFill>
                  <a:srgbClr val="000000"/>
                </a:solidFill>
                <a:effectLst/>
                <a:latin typeface="Helvetica Neue"/>
              </a:rPr>
              <a:t>Marketing Materials</a:t>
            </a:r>
          </a:p>
          <a:p>
            <a:pPr algn="l"/>
            <a:r>
              <a:rPr lang="en-US" b="0" i="0" u="sng" dirty="0">
                <a:solidFill>
                  <a:srgbClr val="2E6DA4"/>
                </a:solidFill>
                <a:effectLst/>
                <a:latin typeface="Helvetica Neue"/>
                <a:hlinkClick r:id="rId20"/>
              </a:rPr>
              <a:t>Scope of Practice</a:t>
            </a:r>
            <a:br>
              <a:rPr lang="en-US" b="0" i="0" dirty="0">
                <a:solidFill>
                  <a:srgbClr val="000000"/>
                </a:solidFill>
                <a:effectLst/>
                <a:latin typeface="Helvetica Neue"/>
              </a:rPr>
            </a:br>
            <a:r>
              <a:rPr lang="en-US" b="0" i="0" u="sng" dirty="0">
                <a:solidFill>
                  <a:srgbClr val="2E6DA4"/>
                </a:solidFill>
                <a:effectLst/>
                <a:latin typeface="Helvetica Neue"/>
                <a:hlinkClick r:id="rId21"/>
              </a:rPr>
              <a:t>Prospective Member Brochure</a:t>
            </a:r>
            <a:br>
              <a:rPr lang="en-US" b="0" i="0" dirty="0">
                <a:solidFill>
                  <a:srgbClr val="000000"/>
                </a:solidFill>
                <a:effectLst/>
                <a:latin typeface="Helvetica Neue"/>
              </a:rPr>
            </a:br>
            <a:r>
              <a:rPr lang="en-US" b="0" i="0" u="sng" dirty="0">
                <a:solidFill>
                  <a:srgbClr val="2E6DA4"/>
                </a:solidFill>
                <a:effectLst/>
                <a:latin typeface="Helvetica Neue"/>
                <a:hlinkClick r:id="rId22"/>
              </a:rPr>
              <a:t>Top 10 Resource Lists</a:t>
            </a:r>
            <a:br>
              <a:rPr lang="en-US" b="0" i="0" dirty="0">
                <a:solidFill>
                  <a:srgbClr val="000000"/>
                </a:solidFill>
                <a:effectLst/>
                <a:latin typeface="Helvetica Neue"/>
              </a:rPr>
            </a:br>
            <a:r>
              <a:rPr lang="en-US" b="0" i="0" u="sng" dirty="0">
                <a:solidFill>
                  <a:srgbClr val="2E6DA4"/>
                </a:solidFill>
                <a:effectLst/>
                <a:latin typeface="Helvetica Neue"/>
                <a:hlinkClick r:id="rId23"/>
              </a:rPr>
              <a:t>Informational Flyer for Schools</a:t>
            </a:r>
            <a:br>
              <a:rPr lang="en-US" b="0" i="0" dirty="0">
                <a:solidFill>
                  <a:srgbClr val="000000"/>
                </a:solidFill>
                <a:effectLst/>
                <a:latin typeface="Helvetica Neue"/>
              </a:rPr>
            </a:br>
            <a:r>
              <a:rPr lang="en-US" b="0" i="0" u="sng" dirty="0">
                <a:solidFill>
                  <a:srgbClr val="2E6DA4"/>
                </a:solidFill>
                <a:effectLst/>
                <a:latin typeface="Helvetica Neue"/>
                <a:hlinkClick r:id="rId24"/>
              </a:rPr>
              <a:t>Training Program Flyer</a:t>
            </a:r>
            <a:br>
              <a:rPr lang="en-US" b="0" i="0" dirty="0">
                <a:solidFill>
                  <a:srgbClr val="000000"/>
                </a:solidFill>
                <a:effectLst/>
                <a:latin typeface="Helvetica Neue"/>
              </a:rPr>
            </a:br>
            <a:r>
              <a:rPr lang="en-US" b="0" i="0" u="sng" dirty="0">
                <a:solidFill>
                  <a:srgbClr val="2E6DA4"/>
                </a:solidFill>
                <a:effectLst/>
                <a:latin typeface="Helvetica Neue"/>
                <a:hlinkClick r:id="rId25"/>
              </a:rPr>
              <a:t>CDM, CFPP vs. Non-CDM Flyer</a:t>
            </a:r>
            <a:br>
              <a:rPr lang="en-US" b="0" i="0" dirty="0">
                <a:solidFill>
                  <a:srgbClr val="000000"/>
                </a:solidFill>
                <a:effectLst/>
                <a:latin typeface="Helvetica Neue"/>
              </a:rPr>
            </a:br>
            <a:r>
              <a:rPr lang="en-US" b="0" i="0" u="sng" dirty="0">
                <a:solidFill>
                  <a:srgbClr val="2E6DA4"/>
                </a:solidFill>
                <a:effectLst/>
                <a:latin typeface="Helvetica Neue"/>
                <a:hlinkClick r:id="rId26"/>
              </a:rPr>
              <a:t>CDM, CFPP Credential at a Glance</a:t>
            </a:r>
            <a:br>
              <a:rPr lang="en-US" b="0" i="0" dirty="0">
                <a:solidFill>
                  <a:srgbClr val="000000"/>
                </a:solidFill>
                <a:effectLst/>
                <a:latin typeface="Helvetica Neue"/>
              </a:rPr>
            </a:br>
            <a:r>
              <a:rPr lang="en-US" b="0" i="0" u="sng" dirty="0">
                <a:solidFill>
                  <a:srgbClr val="2E6DA4"/>
                </a:solidFill>
                <a:effectLst/>
                <a:latin typeface="Helvetica Neue"/>
                <a:hlinkClick r:id="rId27"/>
              </a:rPr>
              <a:t>ANFP-PAC Donation Form</a:t>
            </a:r>
            <a:endParaRPr lang="en-US" b="0" i="0" dirty="0">
              <a:solidFill>
                <a:srgbClr val="000000"/>
              </a:solidFill>
              <a:effectLst/>
              <a:latin typeface="Helvetica Neue"/>
            </a:endParaRPr>
          </a:p>
          <a:p>
            <a:pPr algn="l"/>
            <a:endParaRPr lang="en-US" dirty="0"/>
          </a:p>
        </p:txBody>
      </p:sp>
      <p:sp>
        <p:nvSpPr>
          <p:cNvPr id="4" name="Slide Number Placeholder 3"/>
          <p:cNvSpPr>
            <a:spLocks noGrp="1"/>
          </p:cNvSpPr>
          <p:nvPr>
            <p:ph type="sldNum" sz="quarter" idx="5"/>
          </p:nvPr>
        </p:nvSpPr>
        <p:spPr/>
        <p:txBody>
          <a:bodyPr/>
          <a:lstStyle/>
          <a:p>
            <a:fld id="{AF799592-AD97-417C-8EEE-6A5264B723FA}" type="slidenum">
              <a:rPr lang="en-US" smtClean="0"/>
              <a:t>36</a:t>
            </a:fld>
            <a:endParaRPr lang="en-US" dirty="0"/>
          </a:p>
        </p:txBody>
      </p:sp>
    </p:spTree>
    <p:extLst>
      <p:ext uri="{BB962C8B-B14F-4D97-AF65-F5344CB8AC3E}">
        <p14:creationId xmlns:p14="http://schemas.microsoft.com/office/powerpoint/2010/main" val="4068900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Last, is the sponsorship toolkit. </a:t>
            </a:r>
            <a:r>
              <a:rPr lang="en-US" sz="1800" b="0" i="0" u="none" strike="noStrike" baseline="0" dirty="0">
                <a:latin typeface="Gotham-Book"/>
              </a:rPr>
              <a:t>The purpose of this toolkit is to support our chapters’ efforts as they seek sponsorship opportunities within their state or local area. Within this toolkit you will find such resources as Chapter Sponsorship Best Practices, Top 10 list to assist with building relationships with sponsors,</a:t>
            </a:r>
          </a:p>
          <a:p>
            <a:pPr algn="l"/>
            <a:r>
              <a:rPr lang="en-US" sz="1800" b="0" i="0" u="none" strike="noStrike" baseline="0" dirty="0">
                <a:latin typeface="Gotham-Book"/>
              </a:rPr>
              <a:t>and a chapter resume template to present to all prospective and current sponsors.</a:t>
            </a:r>
          </a:p>
          <a:p>
            <a:pPr algn="l"/>
            <a:endParaRPr lang="en-US" sz="1800" b="0" i="0" u="none" strike="noStrike" baseline="0" dirty="0">
              <a:latin typeface="Gotham-Book"/>
            </a:endParaRPr>
          </a:p>
          <a:p>
            <a:pPr algn="l"/>
            <a:r>
              <a:rPr lang="en-US" sz="1800" b="0" i="0" u="none" strike="noStrike" baseline="0" dirty="0">
                <a:latin typeface="Gotham-Book"/>
              </a:rPr>
              <a:t>Materials include:</a:t>
            </a:r>
          </a:p>
          <a:p>
            <a:pPr algn="l"/>
            <a:r>
              <a:rPr lang="en-US" b="0" i="0" u="sng" dirty="0">
                <a:solidFill>
                  <a:srgbClr val="2E6DA4"/>
                </a:solidFill>
                <a:effectLst/>
                <a:latin typeface="Helvetica Neue"/>
                <a:hlinkClick r:id="rId3"/>
              </a:rPr>
              <a:t>Chapter Sponsorship Best Practices</a:t>
            </a:r>
            <a:br>
              <a:rPr lang="en-US" dirty="0"/>
            </a:br>
            <a:r>
              <a:rPr lang="en-US" b="0" i="0" u="sng" dirty="0">
                <a:solidFill>
                  <a:srgbClr val="2E6DA4"/>
                </a:solidFill>
                <a:effectLst/>
                <a:latin typeface="Helvetica Neue"/>
                <a:hlinkClick r:id="rId4"/>
              </a:rPr>
              <a:t>Top 10 Tips for Building Relationships with Sponsors</a:t>
            </a:r>
            <a:br>
              <a:rPr lang="en-US" dirty="0"/>
            </a:br>
            <a:r>
              <a:rPr lang="en-US" b="0" i="0" u="sng" dirty="0">
                <a:solidFill>
                  <a:srgbClr val="2E6DA4"/>
                </a:solidFill>
                <a:effectLst/>
                <a:latin typeface="Helvetica Neue"/>
                <a:hlinkClick r:id="rId5"/>
              </a:rPr>
              <a:t>About Your Chapter - Resume Template</a:t>
            </a:r>
            <a:br>
              <a:rPr lang="en-US" dirty="0"/>
            </a:br>
            <a:r>
              <a:rPr lang="en-US" b="0" i="0" u="sng" dirty="0">
                <a:solidFill>
                  <a:srgbClr val="2E6DA4"/>
                </a:solidFill>
                <a:effectLst/>
                <a:latin typeface="Helvetica Neue"/>
                <a:hlinkClick r:id="rId6"/>
              </a:rPr>
              <a:t>Sponsorship Opportunities - Sample</a:t>
            </a:r>
            <a:br>
              <a:rPr lang="en-US" dirty="0"/>
            </a:br>
            <a:r>
              <a:rPr lang="en-US" b="0" i="0" u="sng" dirty="0">
                <a:solidFill>
                  <a:srgbClr val="2E6DA4"/>
                </a:solidFill>
                <a:effectLst/>
                <a:latin typeface="Helvetica Neue"/>
                <a:hlinkClick r:id="rId7"/>
              </a:rPr>
              <a:t>Sponsor Tracking Spreadsheet - Sample</a:t>
            </a:r>
            <a:br>
              <a:rPr lang="en-US" dirty="0"/>
            </a:br>
            <a:r>
              <a:rPr lang="en-US" b="0" i="0" u="sng" dirty="0">
                <a:solidFill>
                  <a:srgbClr val="2E6DA4"/>
                </a:solidFill>
                <a:effectLst/>
                <a:latin typeface="Helvetica Neue"/>
                <a:hlinkClick r:id="rId8"/>
              </a:rPr>
              <a:t>Food Brokers Contact List</a:t>
            </a:r>
            <a:br>
              <a:rPr lang="en-US" dirty="0"/>
            </a:br>
            <a:r>
              <a:rPr lang="en-US" b="0" i="0" u="sng" dirty="0">
                <a:solidFill>
                  <a:srgbClr val="2E6DA4"/>
                </a:solidFill>
                <a:effectLst/>
                <a:latin typeface="Helvetica Neue"/>
                <a:hlinkClick r:id="rId9"/>
              </a:rPr>
              <a:t>Important Questions to Ask Your Sponsors</a:t>
            </a:r>
            <a:endParaRPr lang="en-US" dirty="0"/>
          </a:p>
        </p:txBody>
      </p:sp>
      <p:sp>
        <p:nvSpPr>
          <p:cNvPr id="4" name="Slide Number Placeholder 3"/>
          <p:cNvSpPr>
            <a:spLocks noGrp="1"/>
          </p:cNvSpPr>
          <p:nvPr>
            <p:ph type="sldNum" sz="quarter" idx="5"/>
          </p:nvPr>
        </p:nvSpPr>
        <p:spPr/>
        <p:txBody>
          <a:bodyPr/>
          <a:lstStyle/>
          <a:p>
            <a:fld id="{AF799592-AD97-417C-8EEE-6A5264B723FA}" type="slidenum">
              <a:rPr lang="en-US" smtClean="0"/>
              <a:t>37</a:t>
            </a:fld>
            <a:endParaRPr lang="en-US" dirty="0"/>
          </a:p>
        </p:txBody>
      </p:sp>
    </p:spTree>
    <p:extLst>
      <p:ext uri="{BB962C8B-B14F-4D97-AF65-F5344CB8AC3E}">
        <p14:creationId xmlns:p14="http://schemas.microsoft.com/office/powerpoint/2010/main" val="2014700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there are online courses for the roles of the President, Treasurer, Secretary, and Newsletter Editor. Each course covers specific role responsibilities in detail. </a:t>
            </a:r>
          </a:p>
          <a:p>
            <a:r>
              <a:rPr lang="en-US" dirty="0"/>
              <a:t>We also have a board orientation course, as well as a member and volunteer recruitment and retention course for chapter leaders. These courses are complimentary to all volunteers.</a:t>
            </a:r>
          </a:p>
          <a:p>
            <a:endParaRPr lang="en-US" dirty="0"/>
          </a:p>
          <a:p>
            <a:r>
              <a:rPr lang="en-US" dirty="0"/>
              <a:t>These courses can be found in the Marketplace on the ANFP website. Continue checking the Marketplace for new courses throughout the year.  </a:t>
            </a:r>
          </a:p>
        </p:txBody>
      </p:sp>
      <p:sp>
        <p:nvSpPr>
          <p:cNvPr id="4" name="Slide Number Placeholder 3"/>
          <p:cNvSpPr>
            <a:spLocks noGrp="1"/>
          </p:cNvSpPr>
          <p:nvPr>
            <p:ph type="sldNum" sz="quarter" idx="10"/>
          </p:nvPr>
        </p:nvSpPr>
        <p:spPr/>
        <p:txBody>
          <a:bodyPr/>
          <a:lstStyle/>
          <a:p>
            <a:fld id="{AF799592-AD97-417C-8EEE-6A5264B723FA}" type="slidenum">
              <a:rPr lang="en-US" smtClean="0"/>
              <a:t>38</a:t>
            </a:fld>
            <a:endParaRPr lang="en-US" dirty="0"/>
          </a:p>
        </p:txBody>
      </p:sp>
    </p:spTree>
    <p:extLst>
      <p:ext uri="{BB962C8B-B14F-4D97-AF65-F5344CB8AC3E}">
        <p14:creationId xmlns:p14="http://schemas.microsoft.com/office/powerpoint/2010/main" val="3103322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last, we wanted to briefly go over a few mentorship guidelines. As you all know, our outgoing chapters leaders have graciously agreed to be available as mentors or act as a during your first year as a new board. So we encourage you all to reach out to them for advice and guidance. However, we would ask that you please keep a few things in mind when it comes your mentee/mentor relationship. I think as professionals who have likely been mentored or mentored others, these guidelines will be familiar.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Listen and respect the opportunities and suggestions – even if you don’t take their suggestion, and wish to decline, do so in a respectful manner</a:t>
            </a:r>
          </a:p>
          <a:p>
            <a:pPr lvl="0"/>
            <a:r>
              <a:rPr lang="en-US" sz="1200" kern="1200" dirty="0">
                <a:solidFill>
                  <a:schemeClr val="tx1"/>
                </a:solidFill>
                <a:effectLst/>
                <a:latin typeface="+mn-lt"/>
                <a:ea typeface="+mn-ea"/>
                <a:cs typeface="+mn-cs"/>
              </a:rPr>
              <a:t>Use active listening skills during discussions – listen carefully to all they have to say </a:t>
            </a:r>
          </a:p>
          <a:p>
            <a:pPr lvl="0"/>
            <a:r>
              <a:rPr lang="en-US" sz="1200" kern="1200" dirty="0">
                <a:solidFill>
                  <a:schemeClr val="tx1"/>
                </a:solidFill>
                <a:effectLst/>
                <a:latin typeface="+mn-lt"/>
                <a:ea typeface="+mn-ea"/>
                <a:cs typeface="+mn-cs"/>
              </a:rPr>
              <a:t>Prepare the goals and objectives  - prior to reaching out to your mentor, prepare your goals or at least questions or items for discussion.</a:t>
            </a:r>
          </a:p>
          <a:p>
            <a:pPr lvl="0"/>
            <a:r>
              <a:rPr lang="en-US" sz="1200" kern="1200" dirty="0">
                <a:solidFill>
                  <a:schemeClr val="tx1"/>
                </a:solidFill>
                <a:effectLst/>
                <a:latin typeface="+mn-lt"/>
                <a:ea typeface="+mn-ea"/>
                <a:cs typeface="+mn-cs"/>
              </a:rPr>
              <a:t>Take the initiative to ask for feedback – The chapter leaders are there to help, but without asking, they’ll never know what you need</a:t>
            </a:r>
          </a:p>
          <a:p>
            <a:pPr lvl="0"/>
            <a:r>
              <a:rPr lang="en-US" sz="1200" kern="1200" dirty="0">
                <a:solidFill>
                  <a:schemeClr val="tx1"/>
                </a:solidFill>
                <a:effectLst/>
                <a:latin typeface="+mn-lt"/>
                <a:ea typeface="+mn-ea"/>
                <a:cs typeface="+mn-cs"/>
              </a:rPr>
              <a:t>Seriously consider all advice or suggestions you receive. – And once you receive and answers or feedback, take time to reflect on what they have said. </a:t>
            </a:r>
          </a:p>
          <a:p>
            <a:pPr lvl="0"/>
            <a:r>
              <a:rPr lang="en-US" sz="1200" kern="1200" dirty="0">
                <a:solidFill>
                  <a:schemeClr val="tx1"/>
                </a:solidFill>
                <a:effectLst/>
                <a:latin typeface="+mn-lt"/>
                <a:ea typeface="+mn-ea"/>
                <a:cs typeface="+mn-cs"/>
              </a:rPr>
              <a:t>Always be considerate and respect your mentor’s time as you do your own. – As this is another volunteer role they’ve agreed to take on, we ask that you are respectful of their time and understand if you do not get an immediate response</a:t>
            </a:r>
          </a:p>
          <a:p>
            <a:pPr lvl="0"/>
            <a:r>
              <a:rPr lang="en-US" sz="1200" kern="1200" dirty="0">
                <a:solidFill>
                  <a:schemeClr val="tx1"/>
                </a:solidFill>
                <a:effectLst/>
                <a:latin typeface="+mn-lt"/>
                <a:ea typeface="+mn-ea"/>
                <a:cs typeface="+mn-cs"/>
              </a:rPr>
              <a:t>Return phone calls promptly and be on time with commitments or meetings – again, being respectful of each other’s time is something we are all familiar with.</a:t>
            </a:r>
          </a:p>
          <a:p>
            <a:r>
              <a:rPr lang="en-US" sz="1200" kern="1200" dirty="0">
                <a:solidFill>
                  <a:schemeClr val="tx1"/>
                </a:solidFill>
                <a:effectLst/>
                <a:latin typeface="+mn-lt"/>
                <a:ea typeface="+mn-ea"/>
                <a:cs typeface="+mn-cs"/>
              </a:rPr>
              <a:t>Any questions about this?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39</a:t>
            </a:fld>
            <a:endParaRPr lang="en-US" dirty="0"/>
          </a:p>
        </p:txBody>
      </p:sp>
    </p:spTree>
    <p:extLst>
      <p:ext uri="{BB962C8B-B14F-4D97-AF65-F5344CB8AC3E}">
        <p14:creationId xmlns:p14="http://schemas.microsoft.com/office/powerpoint/2010/main" val="4092550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there are additional resources available for you including</a:t>
            </a:r>
          </a:p>
          <a:p>
            <a:pPr lvl="0"/>
            <a:r>
              <a:rPr lang="en-US" sz="1200" kern="1200" dirty="0">
                <a:solidFill>
                  <a:schemeClr val="tx1"/>
                </a:solidFill>
                <a:effectLst/>
                <a:latin typeface="+mn-lt"/>
                <a:ea typeface="+mn-ea"/>
                <a:cs typeface="+mn-cs"/>
              </a:rPr>
              <a:t>Chapter Leadership Team – Committee of national representatives here to help provide guidance and support to all chapter leaders</a:t>
            </a:r>
          </a:p>
          <a:p>
            <a:pPr lvl="0"/>
            <a:r>
              <a:rPr lang="en-US" sz="1200" kern="1200" dirty="0">
                <a:solidFill>
                  <a:schemeClr val="tx1"/>
                </a:solidFill>
                <a:effectLst/>
                <a:latin typeface="+mn-lt"/>
                <a:ea typeface="+mn-ea"/>
                <a:cs typeface="+mn-cs"/>
              </a:rPr>
              <a:t>Chapter Chats – Webinars that cover an array of topics to volunteer recruitment to teambuilding. The full scheduled is available on ANFP Connect in Volunteer 101.  </a:t>
            </a:r>
          </a:p>
          <a:p>
            <a:pPr lvl="0"/>
            <a:r>
              <a:rPr lang="en-US" sz="1200" kern="1200" dirty="0">
                <a:solidFill>
                  <a:schemeClr val="tx1"/>
                </a:solidFill>
                <a:effectLst/>
                <a:latin typeface="+mn-lt"/>
                <a:ea typeface="+mn-ea"/>
                <a:cs typeface="+mn-cs"/>
              </a:rPr>
              <a:t>Volunteer Leader – A monthly electronic newsletter covering relevant chapter management topics and ANFP updates. </a:t>
            </a:r>
          </a:p>
          <a:p>
            <a:pPr lvl="0"/>
            <a:r>
              <a:rPr lang="en-US" sz="1200" kern="1200" dirty="0">
                <a:solidFill>
                  <a:schemeClr val="tx1"/>
                </a:solidFill>
                <a:effectLst/>
                <a:latin typeface="+mn-lt"/>
                <a:ea typeface="+mn-ea"/>
                <a:cs typeface="+mn-cs"/>
              </a:rPr>
              <a:t>Chapter Best Practices – Live, face-to-face sessions that convene chapter leaders to discuss best practices, and learn techniques and strategies related to chapter management. </a:t>
            </a:r>
          </a:p>
          <a:p>
            <a:pPr lvl="0"/>
            <a:r>
              <a:rPr lang="en-US" sz="1200" kern="1200" dirty="0">
                <a:solidFill>
                  <a:schemeClr val="tx1"/>
                </a:solidFill>
                <a:effectLst/>
                <a:latin typeface="+mn-lt"/>
                <a:ea typeface="+mn-ea"/>
                <a:cs typeface="+mn-cs"/>
              </a:rPr>
              <a:t>Other Chapter Leaders – There are over 300 chapter leaders in ANFP and are available to you via the chapter volunteer leaders forum. </a:t>
            </a:r>
          </a:p>
          <a:p>
            <a:pPr lvl="0"/>
            <a:r>
              <a:rPr lang="en-US" sz="1200" kern="1200" dirty="0">
                <a:solidFill>
                  <a:schemeClr val="tx1"/>
                </a:solidFill>
                <a:effectLst/>
                <a:latin typeface="+mn-lt"/>
                <a:ea typeface="+mn-ea"/>
                <a:cs typeface="+mn-cs"/>
              </a:rPr>
              <a:t>ANFP Staff – ANFP has full-time staff dedicated for chapter support. Abigail Solazzo is reachable at asolazzo@ANFPonline.org or via phone at 630-587-6336.</a:t>
            </a:r>
          </a:p>
          <a:p>
            <a:r>
              <a:rPr lang="en-US" sz="1200" kern="1200" dirty="0">
                <a:solidFill>
                  <a:schemeClr val="tx1"/>
                </a:solidFill>
                <a:effectLst/>
                <a:latin typeface="+mn-lt"/>
                <a:ea typeface="+mn-ea"/>
                <a:cs typeface="+mn-cs"/>
              </a:rPr>
              <a:t>And we encourage you to use all of these resources to ensure you succeed in your role.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40</a:t>
            </a:fld>
            <a:endParaRPr lang="en-US" dirty="0"/>
          </a:p>
        </p:txBody>
      </p:sp>
    </p:spTree>
    <p:extLst>
      <p:ext uri="{BB962C8B-B14F-4D97-AF65-F5344CB8AC3E}">
        <p14:creationId xmlns:p14="http://schemas.microsoft.com/office/powerpoint/2010/main" val="104408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Governance is to set polices and make decisions:</a:t>
            </a:r>
          </a:p>
          <a:p>
            <a:pPr lvl="0"/>
            <a:r>
              <a:rPr lang="en-US" sz="1200" kern="1200" dirty="0">
                <a:solidFill>
                  <a:schemeClr val="tx1"/>
                </a:solidFill>
                <a:effectLst/>
                <a:latin typeface="+mn-lt"/>
                <a:ea typeface="+mn-ea"/>
                <a:cs typeface="+mn-cs"/>
              </a:rPr>
              <a:t>You are making decision on behalf of people who have entrusted you to do so</a:t>
            </a:r>
          </a:p>
          <a:p>
            <a:pPr lvl="0"/>
            <a:r>
              <a:rPr lang="en-US" sz="1200" kern="1200" dirty="0">
                <a:solidFill>
                  <a:schemeClr val="tx1"/>
                </a:solidFill>
                <a:effectLst/>
                <a:latin typeface="+mn-lt"/>
                <a:ea typeface="+mn-ea"/>
                <a:cs typeface="+mn-cs"/>
              </a:rPr>
              <a:t>Defining results and work to achieving results </a:t>
            </a:r>
          </a:p>
          <a:p>
            <a:pPr lvl="0"/>
            <a:r>
              <a:rPr lang="en-US" sz="1200" kern="1200" dirty="0">
                <a:solidFill>
                  <a:schemeClr val="tx1"/>
                </a:solidFill>
                <a:effectLst/>
                <a:latin typeface="+mn-lt"/>
                <a:ea typeface="+mn-ea"/>
                <a:cs typeface="+mn-cs"/>
              </a:rPr>
              <a:t>Set policies and monitor the implementation of these policies</a:t>
            </a:r>
          </a:p>
          <a:p>
            <a:pPr lvl="0"/>
            <a:r>
              <a:rPr lang="en-US" sz="1200" kern="1200" dirty="0">
                <a:solidFill>
                  <a:schemeClr val="tx1"/>
                </a:solidFill>
                <a:effectLst/>
                <a:latin typeface="+mn-lt"/>
                <a:ea typeface="+mn-ea"/>
                <a:cs typeface="+mn-cs"/>
              </a:rPr>
              <a:t>Work as a team to gather info; communicate and interact w/ members</a:t>
            </a:r>
          </a:p>
          <a:p>
            <a:pPr lvl="0"/>
            <a:r>
              <a:rPr lang="en-US" sz="1200" kern="1200" dirty="0">
                <a:solidFill>
                  <a:schemeClr val="tx1"/>
                </a:solidFill>
                <a:effectLst/>
                <a:latin typeface="+mn-lt"/>
                <a:ea typeface="+mn-ea"/>
                <a:cs typeface="+mn-cs"/>
              </a:rPr>
              <a:t>You represent the organization to the public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there are several best practices that constitute good governance</a:t>
            </a:r>
          </a:p>
          <a:p>
            <a:endParaRPr lang="en-US" dirty="0"/>
          </a:p>
          <a:p>
            <a:r>
              <a:rPr lang="en-US" sz="1200" kern="1200" dirty="0">
                <a:solidFill>
                  <a:schemeClr val="tx1"/>
                </a:solidFill>
                <a:effectLst/>
                <a:latin typeface="+mn-lt"/>
                <a:ea typeface="+mn-ea"/>
                <a:cs typeface="+mn-cs"/>
              </a:rPr>
              <a:t>Governance is to set polices and make decisions:</a:t>
            </a:r>
          </a:p>
          <a:p>
            <a:pPr lvl="0"/>
            <a:r>
              <a:rPr lang="en-US" sz="1200" kern="1200" dirty="0">
                <a:solidFill>
                  <a:schemeClr val="tx1"/>
                </a:solidFill>
                <a:effectLst/>
                <a:latin typeface="+mn-lt"/>
                <a:ea typeface="+mn-ea"/>
                <a:cs typeface="+mn-cs"/>
              </a:rPr>
              <a:t>You are making decision on behalf of people who have entrusted you to do so</a:t>
            </a:r>
          </a:p>
          <a:p>
            <a:pPr lvl="0"/>
            <a:r>
              <a:rPr lang="en-US" sz="1200" kern="1200" dirty="0">
                <a:solidFill>
                  <a:schemeClr val="tx1"/>
                </a:solidFill>
                <a:effectLst/>
                <a:latin typeface="+mn-lt"/>
                <a:ea typeface="+mn-ea"/>
                <a:cs typeface="+mn-cs"/>
              </a:rPr>
              <a:t>Defining results and work to achieving results </a:t>
            </a:r>
          </a:p>
          <a:p>
            <a:pPr lvl="0"/>
            <a:r>
              <a:rPr lang="en-US" sz="1200" kern="1200" dirty="0">
                <a:solidFill>
                  <a:schemeClr val="tx1"/>
                </a:solidFill>
                <a:effectLst/>
                <a:latin typeface="+mn-lt"/>
                <a:ea typeface="+mn-ea"/>
                <a:cs typeface="+mn-cs"/>
              </a:rPr>
              <a:t>Set policies and monitor the implementation of these policies</a:t>
            </a:r>
          </a:p>
          <a:p>
            <a:pPr lvl="0"/>
            <a:r>
              <a:rPr lang="en-US" sz="1200" kern="1200" dirty="0">
                <a:solidFill>
                  <a:schemeClr val="tx1"/>
                </a:solidFill>
                <a:effectLst/>
                <a:latin typeface="+mn-lt"/>
                <a:ea typeface="+mn-ea"/>
                <a:cs typeface="+mn-cs"/>
              </a:rPr>
              <a:t>Work as a team to gather info; communicate and interact w/ members</a:t>
            </a:r>
          </a:p>
          <a:p>
            <a:pPr lvl="0"/>
            <a:r>
              <a:rPr lang="en-US" sz="1200" kern="1200" dirty="0">
                <a:solidFill>
                  <a:schemeClr val="tx1"/>
                </a:solidFill>
                <a:effectLst/>
                <a:latin typeface="+mn-lt"/>
                <a:ea typeface="+mn-ea"/>
                <a:cs typeface="+mn-cs"/>
              </a:rPr>
              <a:t>You represent the organization to the public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there are several best practices that constitute good governance:</a:t>
            </a:r>
          </a:p>
          <a:p>
            <a:r>
              <a:rPr lang="en-US" sz="1200" b="1" kern="1200" dirty="0">
                <a:solidFill>
                  <a:schemeClr val="tx1"/>
                </a:solidFill>
                <a:effectLst/>
                <a:latin typeface="+mn-lt"/>
                <a:ea typeface="+mn-ea"/>
                <a:cs typeface="+mn-cs"/>
              </a:rPr>
              <a:t>Good governance is accountable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leaders, you will have an obligation to report, explain and be accountable for the consequences of decisions you have made on behalf of members</a:t>
            </a:r>
          </a:p>
          <a:p>
            <a:r>
              <a:rPr lang="en-US" sz="1200" b="1" kern="1200" dirty="0">
                <a:solidFill>
                  <a:schemeClr val="tx1"/>
                </a:solidFill>
                <a:effectLst/>
                <a:latin typeface="+mn-lt"/>
                <a:ea typeface="+mn-ea"/>
                <a:cs typeface="+mn-cs"/>
              </a:rPr>
              <a:t>Good governance is transparent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Members should  be able to clearly see how and why a decision was made – what information, advice and consultation the board considered, and which procedural requirements (when relevant) the board followed.</a:t>
            </a:r>
          </a:p>
          <a:p>
            <a:r>
              <a:rPr lang="en-US" sz="1200" b="1" kern="1200" dirty="0">
                <a:solidFill>
                  <a:schemeClr val="tx1"/>
                </a:solidFill>
                <a:effectLst/>
                <a:latin typeface="+mn-lt"/>
                <a:ea typeface="+mn-ea"/>
                <a:cs typeface="+mn-cs"/>
              </a:rPr>
              <a:t>Good governance follows the bylaws and policies and procedures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means that decisions are consistent with relevant legislation or bylaws and policies &amp; procedures</a:t>
            </a:r>
          </a:p>
          <a:p>
            <a:r>
              <a:rPr lang="en-US" sz="1200" b="1" kern="1200" dirty="0">
                <a:solidFill>
                  <a:schemeClr val="tx1"/>
                </a:solidFill>
                <a:effectLst/>
                <a:latin typeface="+mn-lt"/>
                <a:ea typeface="+mn-ea"/>
                <a:cs typeface="+mn-cs"/>
              </a:rPr>
              <a:t>Good governance is responsive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board should always try to serve the needs of the members while balancing competing interests in a timely, appropriate and responsive manner.</a:t>
            </a:r>
          </a:p>
          <a:p>
            <a:r>
              <a:rPr lang="en-US" sz="1200" b="1" kern="1200" dirty="0">
                <a:solidFill>
                  <a:schemeClr val="tx1"/>
                </a:solidFill>
                <a:effectLst/>
                <a:latin typeface="+mn-lt"/>
                <a:ea typeface="+mn-ea"/>
                <a:cs typeface="+mn-cs"/>
              </a:rPr>
              <a:t>Good governance is equitable and inclusive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board’s wellbeing results from all of its members feeling their interests have been considered by the board in the decision-making process. This means that all groups, should have opportunities to participate and be heard.</a:t>
            </a:r>
          </a:p>
          <a:p>
            <a:r>
              <a:rPr lang="en-US" sz="1200" b="1" kern="1200" dirty="0">
                <a:solidFill>
                  <a:schemeClr val="tx1"/>
                </a:solidFill>
                <a:effectLst/>
                <a:latin typeface="+mn-lt"/>
                <a:ea typeface="+mn-ea"/>
                <a:cs typeface="+mn-cs"/>
              </a:rPr>
              <a:t>Good governance is effective and efficient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board should implement decisions and follow processes that make the best use of the available people, resources and time to ensure the best possible results for their members.</a:t>
            </a:r>
          </a:p>
          <a:p>
            <a:r>
              <a:rPr lang="en-US" sz="1200" b="1" kern="1200" dirty="0">
                <a:solidFill>
                  <a:schemeClr val="tx1"/>
                </a:solidFill>
                <a:effectLst/>
                <a:latin typeface="+mn-lt"/>
                <a:ea typeface="+mn-ea"/>
                <a:cs typeface="+mn-cs"/>
              </a:rPr>
              <a:t>Good governance is participatory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Anyone affected by or interested in a decision should have the opportunity to participate in the process for making that decision..</a:t>
            </a:r>
          </a:p>
          <a:p>
            <a:r>
              <a:rPr lang="en-US" sz="1200" kern="1200" dirty="0">
                <a:solidFill>
                  <a:schemeClr val="tx1"/>
                </a:solidFill>
                <a:effectLst/>
                <a:latin typeface="+mn-lt"/>
                <a:ea typeface="+mn-ea"/>
                <a:cs typeface="+mn-cs"/>
              </a:rPr>
              <a:t>These are just a few best practices to following when we are practicing governance.  </a:t>
            </a:r>
          </a:p>
          <a:p>
            <a:r>
              <a:rPr lang="en-US" sz="1200" kern="1200" dirty="0">
                <a:solidFill>
                  <a:schemeClr val="tx1"/>
                </a:solidFill>
                <a:effectLst/>
                <a:latin typeface="+mn-lt"/>
                <a:ea typeface="+mn-ea"/>
                <a:cs typeface="+mn-cs"/>
              </a:rPr>
              <a:t>Any questions?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4</a:t>
            </a:fld>
            <a:endParaRPr lang="en-US" dirty="0"/>
          </a:p>
        </p:txBody>
      </p:sp>
    </p:spTree>
    <p:extLst>
      <p:ext uri="{BB962C8B-B14F-4D97-AF65-F5344CB8AC3E}">
        <p14:creationId xmlns:p14="http://schemas.microsoft.com/office/powerpoint/2010/main" val="830431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our next steps as a board, we need to </a:t>
            </a:r>
          </a:p>
          <a:p>
            <a:r>
              <a:rPr lang="en-US" sz="1200" kern="1200" dirty="0">
                <a:solidFill>
                  <a:schemeClr val="tx1"/>
                </a:solidFill>
                <a:effectLst/>
                <a:latin typeface="+mn-lt"/>
                <a:ea typeface="+mn-ea"/>
                <a:cs typeface="+mn-cs"/>
              </a:rPr>
              <a:t>- Set-up your regularly scheduled board meetings</a:t>
            </a:r>
          </a:p>
          <a:p>
            <a:r>
              <a:rPr lang="en-US" sz="1200" kern="1200" dirty="0">
                <a:solidFill>
                  <a:schemeClr val="tx1"/>
                </a:solidFill>
                <a:effectLst/>
                <a:latin typeface="+mn-lt"/>
                <a:ea typeface="+mn-ea"/>
                <a:cs typeface="+mn-cs"/>
              </a:rPr>
              <a:t>- Consider a member satisfaction survey</a:t>
            </a:r>
          </a:p>
          <a:p>
            <a:r>
              <a:rPr lang="en-US" sz="1200" kern="1200" dirty="0">
                <a:solidFill>
                  <a:schemeClr val="tx1"/>
                </a:solidFill>
                <a:effectLst/>
                <a:latin typeface="+mn-lt"/>
                <a:ea typeface="+mn-ea"/>
                <a:cs typeface="+mn-cs"/>
              </a:rPr>
              <a:t>- Ongoing and open communication between you and your chapter members</a:t>
            </a:r>
          </a:p>
          <a:p>
            <a:pPr lvl="0"/>
            <a:r>
              <a:rPr lang="en-US" sz="1200" kern="1200" dirty="0">
                <a:solidFill>
                  <a:schemeClr val="tx1"/>
                </a:solidFill>
                <a:effectLst/>
                <a:latin typeface="+mn-lt"/>
                <a:ea typeface="+mn-ea"/>
                <a:cs typeface="+mn-cs"/>
              </a:rPr>
              <a:t>Recruit, engage and retain! – These efforts should take place year-round. Always be on the lookout for your successor and present volunteer opportunities for members whenever you can no matter how big or small the task is.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41</a:t>
            </a:fld>
            <a:endParaRPr lang="en-US" dirty="0"/>
          </a:p>
        </p:txBody>
      </p:sp>
    </p:spTree>
    <p:extLst>
      <p:ext uri="{BB962C8B-B14F-4D97-AF65-F5344CB8AC3E}">
        <p14:creationId xmlns:p14="http://schemas.microsoft.com/office/powerpoint/2010/main" val="426690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thinking of leadership as a ‘think tank’. Leadership gives us the chance to define opportunities and think strategically about long term goals for the chapter</a:t>
            </a:r>
          </a:p>
          <a:p>
            <a:endParaRPr lang="en-US" dirty="0"/>
          </a:p>
          <a:p>
            <a:r>
              <a:rPr lang="en-US" sz="1200" kern="1200" dirty="0">
                <a:solidFill>
                  <a:schemeClr val="tx1"/>
                </a:solidFill>
                <a:effectLst/>
                <a:latin typeface="+mn-lt"/>
                <a:ea typeface="+mn-ea"/>
                <a:cs typeface="+mn-cs"/>
              </a:rPr>
              <a:t>Through leadership</a:t>
            </a:r>
          </a:p>
          <a:p>
            <a:pPr lvl="0"/>
            <a:r>
              <a:rPr lang="en-US" sz="1200" kern="1200" dirty="0">
                <a:solidFill>
                  <a:schemeClr val="tx1"/>
                </a:solidFill>
                <a:effectLst/>
                <a:latin typeface="+mn-lt"/>
                <a:ea typeface="+mn-ea"/>
                <a:cs typeface="+mn-cs"/>
              </a:rPr>
              <a:t>We have the opportunity to establish a clear </a:t>
            </a:r>
            <a:r>
              <a:rPr lang="en-US" sz="1200" u="none" strike="noStrike" kern="1200" dirty="0">
                <a:solidFill>
                  <a:schemeClr val="tx1"/>
                </a:solidFill>
                <a:effectLst/>
                <a:latin typeface="+mn-lt"/>
                <a:ea typeface="+mn-ea"/>
                <a:cs typeface="+mn-cs"/>
                <a:hlinkClick r:id="rId3"/>
              </a:rPr>
              <a:t>vision</a:t>
            </a:r>
            <a:r>
              <a:rPr lang="en-US" sz="1200" kern="1200" dirty="0">
                <a:solidFill>
                  <a:schemeClr val="tx1"/>
                </a:solidFill>
                <a:effectLst/>
                <a:latin typeface="+mn-lt"/>
                <a:ea typeface="+mn-ea"/>
                <a:cs typeface="+mn-cs"/>
              </a:rPr>
              <a:t> and share that vision with others so that they will follow willingly</a:t>
            </a:r>
          </a:p>
          <a:p>
            <a:pPr lvl="0"/>
            <a:r>
              <a:rPr lang="en-US" sz="1200" kern="1200" dirty="0">
                <a:solidFill>
                  <a:schemeClr val="tx1"/>
                </a:solidFill>
                <a:effectLst/>
                <a:latin typeface="+mn-lt"/>
                <a:ea typeface="+mn-ea"/>
                <a:cs typeface="+mn-cs"/>
              </a:rPr>
              <a:t>As leaders we provide the </a:t>
            </a:r>
            <a:r>
              <a:rPr lang="en-US" sz="1200" u="none" strike="noStrike" kern="1200" dirty="0">
                <a:solidFill>
                  <a:schemeClr val="tx1"/>
                </a:solidFill>
                <a:effectLst/>
                <a:latin typeface="+mn-lt"/>
                <a:ea typeface="+mn-ea"/>
                <a:cs typeface="+mn-cs"/>
                <a:hlinkClick r:id="rId4"/>
              </a:rPr>
              <a:t>information</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rPr>
              <a:t>knowledge</a:t>
            </a:r>
            <a:r>
              <a:rPr lang="en-US" sz="1200" kern="1200" dirty="0">
                <a:solidFill>
                  <a:schemeClr val="tx1"/>
                </a:solidFill>
                <a:effectLst/>
                <a:latin typeface="+mn-lt"/>
                <a:ea typeface="+mn-ea"/>
                <a:cs typeface="+mn-cs"/>
              </a:rPr>
              <a:t> and </a:t>
            </a:r>
            <a:r>
              <a:rPr lang="en-US" sz="1200" u="none" strike="noStrike" kern="1200" dirty="0">
                <a:solidFill>
                  <a:schemeClr val="tx1"/>
                </a:solidFill>
                <a:effectLst/>
                <a:latin typeface="+mn-lt"/>
                <a:ea typeface="+mn-ea"/>
                <a:cs typeface="+mn-cs"/>
                <a:hlinkClick r:id="rId6"/>
              </a:rPr>
              <a:t>methods</a:t>
            </a:r>
            <a:r>
              <a:rPr lang="en-US" sz="1200" kern="1200" dirty="0">
                <a:solidFill>
                  <a:schemeClr val="tx1"/>
                </a:solidFill>
                <a:effectLst/>
                <a:latin typeface="+mn-lt"/>
                <a:ea typeface="+mn-ea"/>
                <a:cs typeface="+mn-cs"/>
              </a:rPr>
              <a:t> to realize that vision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Setting an example and at the same mentoring incoming officers or other volunteers to follow in our footsteps</a:t>
            </a:r>
          </a:p>
          <a:p>
            <a:pPr lvl="0"/>
            <a:r>
              <a:rPr lang="en-US" sz="1200" kern="1200" dirty="0">
                <a:solidFill>
                  <a:schemeClr val="tx1"/>
                </a:solidFill>
                <a:effectLst/>
                <a:latin typeface="+mn-lt"/>
                <a:ea typeface="+mn-ea"/>
                <a:cs typeface="+mn-cs"/>
              </a:rPr>
              <a:t>As leaders, we need to observe the industry in its current state, as well as where it is headed, as this allows us to plan ahead for our member’s needs </a:t>
            </a:r>
          </a:p>
          <a:p>
            <a:r>
              <a:rPr lang="en-US" sz="1200" kern="1200" dirty="0">
                <a:solidFill>
                  <a:schemeClr val="tx1"/>
                </a:solidFill>
                <a:effectLst/>
                <a:latin typeface="+mn-lt"/>
                <a:ea typeface="+mn-ea"/>
                <a:cs typeface="+mn-cs"/>
              </a:rPr>
              <a:t>Are there any questions in regards to board leadership and the expectations?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5</a:t>
            </a:fld>
            <a:endParaRPr lang="en-US" dirty="0"/>
          </a:p>
        </p:txBody>
      </p:sp>
    </p:spTree>
    <p:extLst>
      <p:ext uri="{BB962C8B-B14F-4D97-AF65-F5344CB8AC3E}">
        <p14:creationId xmlns:p14="http://schemas.microsoft.com/office/powerpoint/2010/main" val="14886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leadership, the board is responsible for stewardship of the chapter’s resources</a:t>
            </a:r>
          </a:p>
          <a:p>
            <a:endParaRPr lang="en-US" dirty="0"/>
          </a:p>
          <a:p>
            <a:r>
              <a:rPr lang="en-US" sz="1200" b="1" kern="1200" dirty="0">
                <a:solidFill>
                  <a:schemeClr val="tx1"/>
                </a:solidFill>
                <a:effectLst/>
                <a:latin typeface="+mn-lt"/>
                <a:ea typeface="+mn-ea"/>
                <a:cs typeface="+mn-cs"/>
              </a:rPr>
              <a:t>Stewardship is ensuring accountability for use of resources and approving the budget.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we need to ask ourselves a few questions to ensure the proper care and handling of resources </a:t>
            </a:r>
          </a:p>
          <a:p>
            <a:pPr lvl="0"/>
            <a:r>
              <a:rPr lang="en-US" sz="1200" kern="1200" dirty="0">
                <a:solidFill>
                  <a:schemeClr val="tx1"/>
                </a:solidFill>
                <a:effectLst/>
                <a:latin typeface="+mn-lt"/>
                <a:ea typeface="+mn-ea"/>
                <a:cs typeface="+mn-cs"/>
              </a:rPr>
              <a:t>How should the organization use its resources (time, budget money, etc.)?  </a:t>
            </a:r>
          </a:p>
          <a:p>
            <a:pPr lvl="0"/>
            <a:r>
              <a:rPr lang="en-US" sz="1200" kern="1200" dirty="0">
                <a:solidFill>
                  <a:schemeClr val="tx1"/>
                </a:solidFill>
                <a:effectLst/>
                <a:latin typeface="+mn-lt"/>
                <a:ea typeface="+mn-ea"/>
                <a:cs typeface="+mn-cs"/>
              </a:rPr>
              <a:t>How do we stay informed and up-to-speed (e.g., review of reports, metrics)?  </a:t>
            </a:r>
          </a:p>
          <a:p>
            <a:pPr lvl="0"/>
            <a:r>
              <a:rPr lang="en-US" sz="1200" kern="1200" dirty="0">
                <a:solidFill>
                  <a:schemeClr val="tx1"/>
                </a:solidFill>
                <a:effectLst/>
                <a:latin typeface="+mn-lt"/>
                <a:ea typeface="+mn-ea"/>
                <a:cs typeface="+mn-cs"/>
              </a:rPr>
              <a:t>How do we ensure the organization is carrying out its mission? </a:t>
            </a:r>
          </a:p>
          <a:p>
            <a:pPr lvl="0"/>
            <a:r>
              <a:rPr lang="en-US" sz="1200" kern="1200" dirty="0">
                <a:solidFill>
                  <a:schemeClr val="tx1"/>
                </a:solidFill>
                <a:effectLst/>
                <a:latin typeface="+mn-lt"/>
                <a:ea typeface="+mn-ea"/>
                <a:cs typeface="+mn-cs"/>
              </a:rPr>
              <a:t>How do we evaluate/assess effectiveness?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Basically, through stewardship we are ensuring the resources are being used responsibly and for the right purposes.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pause here to see if anyone has questions?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6</a:t>
            </a:fld>
            <a:endParaRPr lang="en-US" dirty="0"/>
          </a:p>
        </p:txBody>
      </p:sp>
    </p:spTree>
    <p:extLst>
      <p:ext uri="{BB962C8B-B14F-4D97-AF65-F5344CB8AC3E}">
        <p14:creationId xmlns:p14="http://schemas.microsoft.com/office/powerpoint/2010/main" val="183873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president wears many hats. However, the main role of the president is to lead. Members will look to you to take action, be accountable and have answers.</a:t>
            </a:r>
          </a:p>
          <a:p>
            <a:r>
              <a:rPr lang="en-US" sz="1200" kern="1200" dirty="0">
                <a:solidFill>
                  <a:schemeClr val="tx1"/>
                </a:solidFill>
                <a:effectLst/>
                <a:latin typeface="+mn-lt"/>
                <a:ea typeface="+mn-ea"/>
                <a:cs typeface="+mn-cs"/>
              </a:rPr>
              <a:t>The president should have a working knowledge of officer and committee roles, and be willing to help other volunteers understand their duties, and work with other board members to establish annual goals. </a:t>
            </a:r>
          </a:p>
          <a:p>
            <a:r>
              <a:rPr lang="en-US" sz="1200" kern="1200" dirty="0">
                <a:solidFill>
                  <a:schemeClr val="tx1"/>
                </a:solidFill>
                <a:effectLst/>
                <a:latin typeface="+mn-lt"/>
                <a:ea typeface="+mn-ea"/>
                <a:cs typeface="+mn-cs"/>
              </a:rPr>
              <a:t>They should provide timely and regular communication with chapter members, and update them as needed with urgent chapter matters. </a:t>
            </a:r>
          </a:p>
          <a:p>
            <a:r>
              <a:rPr lang="en-US" sz="1200" kern="1200" dirty="0">
                <a:solidFill>
                  <a:schemeClr val="tx1"/>
                </a:solidFill>
                <a:effectLst/>
                <a:latin typeface="+mn-lt"/>
                <a:ea typeface="+mn-ea"/>
                <a:cs typeface="+mn-cs"/>
              </a:rPr>
              <a:t>Also, as the president fulfills their duties throughout the year, they should also be mentoring and training the president-elect to competently take over after their term has ended. This ensures a seamless transition and continuation of ongoing projects and initiatives. </a:t>
            </a:r>
          </a:p>
          <a:p>
            <a:r>
              <a:rPr lang="en-US" sz="1200" kern="1200" dirty="0">
                <a:solidFill>
                  <a:schemeClr val="tx1"/>
                </a:solidFill>
                <a:effectLst/>
                <a:latin typeface="+mn-lt"/>
                <a:ea typeface="+mn-ea"/>
                <a:cs typeface="+mn-cs"/>
              </a:rPr>
              <a:t>Other administrative duties include:</a:t>
            </a:r>
          </a:p>
          <a:p>
            <a:pPr lvl="0"/>
            <a:r>
              <a:rPr lang="en-US" sz="1200" kern="1200" dirty="0">
                <a:solidFill>
                  <a:schemeClr val="tx1"/>
                </a:solidFill>
                <a:effectLst/>
                <a:latin typeface="+mn-lt"/>
                <a:ea typeface="+mn-ea"/>
                <a:cs typeface="+mn-cs"/>
              </a:rPr>
              <a:t>Create agenda for board and business meetings </a:t>
            </a:r>
          </a:p>
          <a:p>
            <a:pPr lvl="0"/>
            <a:r>
              <a:rPr lang="en-US" sz="1200" kern="1200" dirty="0">
                <a:solidFill>
                  <a:schemeClr val="tx1"/>
                </a:solidFill>
                <a:effectLst/>
                <a:latin typeface="+mn-lt"/>
                <a:ea typeface="+mn-ea"/>
                <a:cs typeface="+mn-cs"/>
              </a:rPr>
              <a:t>The will run the board and business meetings and do so using ‘Robert’s Rules of Order’ </a:t>
            </a:r>
          </a:p>
          <a:p>
            <a:pPr lvl="0"/>
            <a:r>
              <a:rPr lang="en-US" sz="1200" kern="1200" dirty="0">
                <a:solidFill>
                  <a:schemeClr val="tx1"/>
                </a:solidFill>
                <a:effectLst/>
                <a:latin typeface="+mn-lt"/>
                <a:ea typeface="+mn-ea"/>
                <a:cs typeface="+mn-cs"/>
              </a:rPr>
              <a:t>Oversee committee activities </a:t>
            </a:r>
          </a:p>
          <a:p>
            <a:pPr lvl="0"/>
            <a:r>
              <a:rPr lang="en-US" sz="1200" kern="1200" dirty="0">
                <a:solidFill>
                  <a:schemeClr val="tx1"/>
                </a:solidFill>
                <a:effectLst/>
                <a:latin typeface="+mn-lt"/>
                <a:ea typeface="+mn-ea"/>
                <a:cs typeface="+mn-cs"/>
              </a:rPr>
              <a:t>Submit required chapter forms to ANFP Chapter Relations for rebate purposes</a:t>
            </a:r>
          </a:p>
          <a:p>
            <a:pPr lvl="0"/>
            <a:r>
              <a:rPr lang="en-US" sz="1200" kern="1200" dirty="0">
                <a:solidFill>
                  <a:schemeClr val="tx1"/>
                </a:solidFill>
                <a:effectLst/>
                <a:latin typeface="+mn-lt"/>
                <a:ea typeface="+mn-ea"/>
                <a:cs typeface="+mn-cs"/>
              </a:rPr>
              <a:t>Delegate required chapter forms (or appropriate sections) to board members </a:t>
            </a:r>
          </a:p>
          <a:p>
            <a:pPr lvl="0"/>
            <a:r>
              <a:rPr lang="en-US" sz="1200" kern="1200" dirty="0">
                <a:solidFill>
                  <a:schemeClr val="tx1"/>
                </a:solidFill>
                <a:effectLst/>
                <a:latin typeface="+mn-lt"/>
                <a:ea typeface="+mn-ea"/>
                <a:cs typeface="+mn-cs"/>
              </a:rPr>
              <a:t>Understand and communicate expectations of affiliate agreement to board members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 mentioned a couple things here, Robert’s Rules of Order, rebates, chapter forms, that some you may be familiar with. If not, there is a ‘cheat sheet’ available on ANFPConnect under Board Governance.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pause here. Are there any questions or concerns regarding the role responsibilities or expectations?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7</a:t>
            </a:fld>
            <a:endParaRPr lang="en-US" dirty="0"/>
          </a:p>
        </p:txBody>
      </p:sp>
    </p:spTree>
    <p:extLst>
      <p:ext uri="{BB962C8B-B14F-4D97-AF65-F5344CB8AC3E}">
        <p14:creationId xmlns:p14="http://schemas.microsoft.com/office/powerpoint/2010/main" val="80689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mentioned, the president-elect will need to learn the president’s responsibilities and be prepared to take over their role in case of their absence or when their term is up.</a:t>
            </a:r>
          </a:p>
          <a:p>
            <a:r>
              <a:rPr lang="en-US" sz="1200" kern="1200" dirty="0">
                <a:solidFill>
                  <a:schemeClr val="tx1"/>
                </a:solidFill>
                <a:effectLst/>
                <a:latin typeface="+mn-lt"/>
                <a:ea typeface="+mn-ea"/>
                <a:cs typeface="+mn-cs"/>
              </a:rPr>
              <a:t>As the president-elect trains under the president, they also need to create their own plan, to implement chapter plans immediately upon installation. Also, the president-elect plays a large part in the succession planning and is responsible for appointing committee chairs and members the spring before their year as president.</a:t>
            </a:r>
          </a:p>
          <a:p>
            <a:r>
              <a:rPr lang="en-US" sz="1200" kern="1200" dirty="0">
                <a:solidFill>
                  <a:schemeClr val="tx1"/>
                </a:solidFill>
                <a:effectLst/>
                <a:latin typeface="+mn-lt"/>
                <a:ea typeface="+mn-ea"/>
                <a:cs typeface="+mn-cs"/>
              </a:rPr>
              <a:t>Other responsibilities include:</a:t>
            </a:r>
          </a:p>
          <a:p>
            <a:pPr lvl="0"/>
            <a:r>
              <a:rPr lang="en-US" sz="1200" kern="1200" dirty="0">
                <a:solidFill>
                  <a:schemeClr val="tx1"/>
                </a:solidFill>
                <a:effectLst/>
                <a:latin typeface="+mn-lt"/>
                <a:ea typeface="+mn-ea"/>
                <a:cs typeface="+mn-cs"/>
              </a:rPr>
              <a:t>Actively recruit volunteers during your term. </a:t>
            </a:r>
          </a:p>
          <a:p>
            <a:pPr lvl="0"/>
            <a:r>
              <a:rPr lang="en-US" sz="1200" kern="1200" dirty="0">
                <a:solidFill>
                  <a:schemeClr val="tx1"/>
                </a:solidFill>
                <a:effectLst/>
                <a:latin typeface="+mn-lt"/>
                <a:ea typeface="+mn-ea"/>
                <a:cs typeface="+mn-cs"/>
              </a:rPr>
              <a:t>Oversee activities of district officers, program committee, and tellers committee</a:t>
            </a:r>
          </a:p>
          <a:p>
            <a:pPr lvl="0"/>
            <a:r>
              <a:rPr lang="en-US" sz="1200" kern="1200" dirty="0">
                <a:solidFill>
                  <a:schemeClr val="tx1"/>
                </a:solidFill>
                <a:effectLst/>
                <a:latin typeface="+mn-lt"/>
                <a:ea typeface="+mn-ea"/>
                <a:cs typeface="+mn-cs"/>
              </a:rPr>
              <a:t>Make every effort to audit national board of directors meeting at ANFP’s Annual Conference in order to learn as much as possible about organizational goals, objectives, policies, and procedures. </a:t>
            </a:r>
          </a:p>
          <a:p>
            <a:pPr lvl="0"/>
            <a:r>
              <a:rPr lang="en-US" sz="1200" kern="1200" dirty="0">
                <a:solidFill>
                  <a:schemeClr val="tx1"/>
                </a:solidFill>
                <a:effectLst/>
                <a:latin typeface="+mn-lt"/>
                <a:ea typeface="+mn-ea"/>
                <a:cs typeface="+mn-cs"/>
              </a:rPr>
              <a:t>Serve as a member of chapter’s finance committee </a:t>
            </a:r>
          </a:p>
          <a:p>
            <a:pPr lvl="0"/>
            <a:r>
              <a:rPr lang="en-US" sz="1200" kern="1200" dirty="0">
                <a:solidFill>
                  <a:schemeClr val="tx1"/>
                </a:solidFill>
                <a:effectLst/>
                <a:latin typeface="+mn-lt"/>
                <a:ea typeface="+mn-ea"/>
                <a:cs typeface="+mn-cs"/>
              </a:rPr>
              <a:t>Write tasks of each committee and explain these to volunteers. These can include goals, budget, objectives, etc.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8</a:t>
            </a:fld>
            <a:endParaRPr lang="en-US" dirty="0"/>
          </a:p>
        </p:txBody>
      </p:sp>
    </p:spTree>
    <p:extLst>
      <p:ext uri="{BB962C8B-B14F-4D97-AF65-F5344CB8AC3E}">
        <p14:creationId xmlns:p14="http://schemas.microsoft.com/office/powerpoint/2010/main" val="46730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is the role of the secretary. The secretary is responsible for many of the business aspects of the board. They are responsible for notifying members of upcoming board and business meetings, and recording the minutes for these meetings. They assist the president-elect in staying updated on district activities (if applicable). The secretary ensures the chapter’s policies and procedures are kept up to date and national is made aware of any updates:</a:t>
            </a:r>
          </a:p>
          <a:p>
            <a:r>
              <a:rPr lang="en-US" sz="1200" kern="1200" dirty="0">
                <a:solidFill>
                  <a:schemeClr val="tx1"/>
                </a:solidFill>
                <a:effectLst/>
                <a:latin typeface="+mn-lt"/>
                <a:ea typeface="+mn-ea"/>
                <a:cs typeface="+mn-cs"/>
              </a:rPr>
              <a:t>When it comes to officer election time, the secretary also oversees the ballot or slate preparations and voting procedures (if applicable.)</a:t>
            </a:r>
          </a:p>
          <a:p>
            <a:r>
              <a:rPr lang="en-US" sz="1200" kern="1200" dirty="0">
                <a:solidFill>
                  <a:schemeClr val="tx1"/>
                </a:solidFill>
                <a:effectLst/>
                <a:latin typeface="+mn-lt"/>
                <a:ea typeface="+mn-ea"/>
                <a:cs typeface="+mn-cs"/>
              </a:rPr>
              <a:t>Other duties include:</a:t>
            </a:r>
          </a:p>
          <a:p>
            <a:pPr lvl="0"/>
            <a:r>
              <a:rPr lang="en-US" sz="1200" kern="1200" dirty="0">
                <a:solidFill>
                  <a:schemeClr val="tx1"/>
                </a:solidFill>
                <a:effectLst/>
                <a:latin typeface="+mn-lt"/>
                <a:ea typeface="+mn-ea"/>
                <a:cs typeface="+mn-cs"/>
              </a:rPr>
              <a:t>Oversee activities of newsletter editor and membership committee</a:t>
            </a:r>
          </a:p>
          <a:p>
            <a:pPr lvl="0"/>
            <a:r>
              <a:rPr lang="en-US" sz="1200" kern="1200" dirty="0">
                <a:solidFill>
                  <a:schemeClr val="tx1"/>
                </a:solidFill>
                <a:effectLst/>
                <a:latin typeface="+mn-lt"/>
                <a:ea typeface="+mn-ea"/>
                <a:cs typeface="+mn-cs"/>
              </a:rPr>
              <a:t>Invite students to state and district meetings and explain the benefits of ANFP membership and being a CDM </a:t>
            </a:r>
          </a:p>
          <a:p>
            <a:pPr lvl="0"/>
            <a:r>
              <a:rPr lang="en-US" sz="1200" kern="1200" dirty="0">
                <a:solidFill>
                  <a:schemeClr val="tx1"/>
                </a:solidFill>
                <a:effectLst/>
                <a:latin typeface="+mn-lt"/>
                <a:ea typeface="+mn-ea"/>
                <a:cs typeface="+mn-cs"/>
              </a:rPr>
              <a:t>Collaborate with membership committee to contact new, dropped, and potential members</a:t>
            </a:r>
          </a:p>
          <a:p>
            <a:r>
              <a:rPr lang="en-US" sz="1200" kern="1200" dirty="0">
                <a:solidFill>
                  <a:schemeClr val="tx1"/>
                </a:solidFill>
                <a:effectLst/>
                <a:latin typeface="+mn-lt"/>
                <a:ea typeface="+mn-ea"/>
                <a:cs typeface="+mn-cs"/>
              </a:rPr>
              <a:t>Any questions before we move on?</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9</a:t>
            </a:fld>
            <a:endParaRPr lang="en-US" dirty="0"/>
          </a:p>
        </p:txBody>
      </p:sp>
    </p:spTree>
    <p:extLst>
      <p:ext uri="{BB962C8B-B14F-4D97-AF65-F5344CB8AC3E}">
        <p14:creationId xmlns:p14="http://schemas.microsoft.com/office/powerpoint/2010/main" val="167108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03A8A4-546C-4706-B5EC-BA67DD78027D}"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25699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14850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59883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4953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03A8A4-546C-4706-B5EC-BA67DD78027D}"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2615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03A8A4-546C-4706-B5EC-BA67DD78027D}"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18099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03A8A4-546C-4706-B5EC-BA67DD78027D}" type="datetimeFigureOut">
              <a:rPr lang="en-US" smtClean="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221265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03A8A4-546C-4706-B5EC-BA67DD78027D}" type="datetimeFigureOut">
              <a:rPr lang="en-US" smtClean="0"/>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7924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3A8A4-546C-4706-B5EC-BA67DD78027D}" type="datetimeFigureOut">
              <a:rPr lang="en-US" smtClean="0"/>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09985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3A8A4-546C-4706-B5EC-BA67DD78027D}"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97634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3A8A4-546C-4706-B5EC-BA67DD78027D}"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55888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3A8A4-546C-4706-B5EC-BA67DD78027D}" type="datetimeFigureOut">
              <a:rPr lang="en-US" smtClean="0"/>
              <a:t>5/20/2021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3D250-8705-49C5-9B6F-1E6F00DCDAA6}" type="slidenum">
              <a:rPr lang="en-US" smtClean="0"/>
              <a:t>‹#›</a:t>
            </a:fld>
            <a:endParaRPr lang="en-US" dirty="0"/>
          </a:p>
        </p:txBody>
      </p:sp>
      <p:sp>
        <p:nvSpPr>
          <p:cNvPr id="7" name="Rectangle 6"/>
          <p:cNvSpPr/>
          <p:nvPr userDrawn="1"/>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2667000"/>
          </a:xfrm>
        </p:spPr>
        <p:txBody>
          <a:bodyPr>
            <a:normAutofit fontScale="90000"/>
          </a:bodyPr>
          <a:lstStyle/>
          <a:p>
            <a:pPr marL="0" indent="0"/>
            <a:r>
              <a:rPr lang="en-US" dirty="0"/>
              <a:t>Chapter </a:t>
            </a:r>
            <a:r>
              <a:rPr lang="en-US" dirty="0">
                <a:latin typeface="Arial" panose="020B0604020202020204" pitchFamily="34" charset="0"/>
                <a:cs typeface="Arial" panose="020B0604020202020204" pitchFamily="34" charset="0"/>
              </a:rPr>
              <a:t>Board of Directors Orientation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53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Treasurer</a:t>
            </a:r>
          </a:p>
        </p:txBody>
      </p:sp>
      <p:sp>
        <p:nvSpPr>
          <p:cNvPr id="3" name="Content Placeholder 2"/>
          <p:cNvSpPr>
            <a:spLocks noGrp="1"/>
          </p:cNvSpPr>
          <p:nvPr>
            <p:ph idx="1"/>
          </p:nvPr>
        </p:nvSpPr>
        <p:spPr>
          <a:xfrm>
            <a:off x="457200" y="1447800"/>
            <a:ext cx="8229600" cy="5105400"/>
          </a:xfrm>
        </p:spPr>
        <p:txBody>
          <a:bodyPr>
            <a:noAutofit/>
          </a:bodyPr>
          <a:lstStyle/>
          <a:p>
            <a:r>
              <a:rPr lang="en-US" sz="1800" dirty="0"/>
              <a:t>Prepare annual budget</a:t>
            </a:r>
          </a:p>
          <a:p>
            <a:r>
              <a:rPr lang="en-US" sz="1800" dirty="0"/>
              <a:t>Maintain financial records </a:t>
            </a:r>
          </a:p>
          <a:p>
            <a:r>
              <a:rPr lang="en-US" sz="1800" dirty="0"/>
              <a:t>Complete IRS Form 990 annually (for tax exemption)</a:t>
            </a:r>
          </a:p>
          <a:p>
            <a:r>
              <a:rPr lang="en-US" sz="1800" dirty="0"/>
              <a:t>Responsible for reimbursement, paying bills, financial reports, etc.</a:t>
            </a:r>
          </a:p>
          <a:p>
            <a:r>
              <a:rPr lang="en-US" sz="1800" dirty="0"/>
              <a:t>Report financial condition of chapter to board and membership </a:t>
            </a:r>
          </a:p>
          <a:p>
            <a:r>
              <a:rPr lang="en-US" sz="1800" dirty="0"/>
              <a:t>Develop use for excess funds to benefit ANFP members </a:t>
            </a:r>
          </a:p>
          <a:p>
            <a:r>
              <a:rPr lang="en-US" sz="1800" dirty="0"/>
              <a:t>Understand state’s policies and procedures for: bonding, signing checks with more than one signature, authorizing bills prior to payment, reimbursing officers and committee members, handling accounts for chapter meetings, depositing excess funds into interest-bearing accounts</a:t>
            </a:r>
          </a:p>
        </p:txBody>
      </p:sp>
    </p:spTree>
    <p:extLst>
      <p:ext uri="{BB962C8B-B14F-4D97-AF65-F5344CB8AC3E}">
        <p14:creationId xmlns:p14="http://schemas.microsoft.com/office/powerpoint/2010/main" val="325761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normAutofit fontScale="92500"/>
          </a:bodyPr>
          <a:lstStyle/>
          <a:p>
            <a:pPr marL="0" indent="0">
              <a:buNone/>
            </a:pPr>
            <a:r>
              <a:rPr lang="en-US" dirty="0"/>
              <a:t>Agreement between all chapters and ANFP National</a:t>
            </a:r>
          </a:p>
          <a:p>
            <a:pPr marL="0" indent="0">
              <a:buNone/>
            </a:pPr>
            <a:r>
              <a:rPr lang="en-US" dirty="0"/>
              <a:t>ANFP shall: </a:t>
            </a:r>
          </a:p>
          <a:p>
            <a:pPr lvl="1"/>
            <a:r>
              <a:rPr lang="en-US" dirty="0"/>
              <a:t>Grant to Chapter and the exclusive right to be affiliated with ANFP </a:t>
            </a:r>
          </a:p>
          <a:p>
            <a:pPr lvl="1"/>
            <a:r>
              <a:rPr lang="en-US" dirty="0"/>
              <a:t>Host and edit the approved chapter website;</a:t>
            </a:r>
          </a:p>
          <a:p>
            <a:pPr lvl="1"/>
            <a:r>
              <a:rPr lang="en-US" dirty="0"/>
              <a:t>Pay dues rebates to the Chapter in accordance </a:t>
            </a:r>
          </a:p>
          <a:p>
            <a:pPr lvl="1"/>
            <a:r>
              <a:rPr lang="en-US" dirty="0"/>
              <a:t>Dedicate ANFP staff to maintain and enhance the ANFP Chapter relationship </a:t>
            </a:r>
          </a:p>
        </p:txBody>
      </p:sp>
    </p:spTree>
    <p:extLst>
      <p:ext uri="{BB962C8B-B14F-4D97-AF65-F5344CB8AC3E}">
        <p14:creationId xmlns:p14="http://schemas.microsoft.com/office/powerpoint/2010/main" val="58451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lstStyle/>
          <a:p>
            <a:pPr marL="0" indent="0">
              <a:buNone/>
            </a:pPr>
            <a:r>
              <a:rPr lang="en-US" dirty="0"/>
              <a:t>The chapter shall:</a:t>
            </a:r>
          </a:p>
          <a:p>
            <a:pPr lvl="1"/>
            <a:r>
              <a:rPr lang="en-US" dirty="0"/>
              <a:t>Meet and maintain current Chapter Minimum Standards </a:t>
            </a:r>
          </a:p>
          <a:p>
            <a:pPr lvl="1"/>
            <a:r>
              <a:rPr lang="en-US" dirty="0"/>
              <a:t>Comply with ANFP and Chapter bylaws</a:t>
            </a:r>
          </a:p>
          <a:p>
            <a:pPr lvl="1"/>
            <a:r>
              <a:rPr lang="en-US" dirty="0"/>
              <a:t>Promote membership in ANFP and encourage the use of ANFP programs</a:t>
            </a:r>
          </a:p>
          <a:p>
            <a:pPr lvl="1"/>
            <a:r>
              <a:rPr lang="en-US" dirty="0"/>
              <a:t>Establish and practice sound fiscal policies and be self-sufficient</a:t>
            </a:r>
          </a:p>
          <a:p>
            <a:pPr lvl="1"/>
            <a:endParaRPr lang="en-US" dirty="0"/>
          </a:p>
        </p:txBody>
      </p:sp>
    </p:spTree>
    <p:extLst>
      <p:ext uri="{BB962C8B-B14F-4D97-AF65-F5344CB8AC3E}">
        <p14:creationId xmlns:p14="http://schemas.microsoft.com/office/powerpoint/2010/main" val="226288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normAutofit/>
          </a:bodyPr>
          <a:lstStyle/>
          <a:p>
            <a:r>
              <a:rPr lang="en-US" sz="2800" dirty="0"/>
              <a:t>Chapter shall complete the required IRS tax filings (Forms 990N, 990EZ, or 990 as appropriate) </a:t>
            </a:r>
          </a:p>
          <a:p>
            <a:pPr lvl="0"/>
            <a:r>
              <a:rPr lang="en-US" sz="2800" dirty="0"/>
              <a:t>Follow national’s fiscal year (June 1 – May 31)</a:t>
            </a:r>
          </a:p>
          <a:p>
            <a:r>
              <a:rPr lang="en-US" sz="2800" dirty="0"/>
              <a:t>The Chapter is not liable or responsible for the debts or obligations of ANFP, and ANFP is not liable or responsible for the debts or obligations of the Chapter.</a:t>
            </a:r>
          </a:p>
          <a:p>
            <a:endParaRPr lang="en-US" dirty="0"/>
          </a:p>
        </p:txBody>
      </p:sp>
    </p:spTree>
    <p:extLst>
      <p:ext uri="{BB962C8B-B14F-4D97-AF65-F5344CB8AC3E}">
        <p14:creationId xmlns:p14="http://schemas.microsoft.com/office/powerpoint/2010/main" val="361736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Policies &amp; Procedures</a:t>
            </a:r>
          </a:p>
        </p:txBody>
      </p:sp>
      <p:sp>
        <p:nvSpPr>
          <p:cNvPr id="3" name="Content Placeholder 2"/>
          <p:cNvSpPr>
            <a:spLocks noGrp="1"/>
          </p:cNvSpPr>
          <p:nvPr>
            <p:ph idx="1"/>
          </p:nvPr>
        </p:nvSpPr>
        <p:spPr>
          <a:xfrm>
            <a:off x="457200" y="2286000"/>
            <a:ext cx="8229600" cy="3840163"/>
          </a:xfrm>
        </p:spPr>
        <p:txBody>
          <a:bodyPr>
            <a:normAutofit/>
          </a:bodyPr>
          <a:lstStyle/>
          <a:p>
            <a:pPr marL="0" indent="0" algn="ctr">
              <a:buNone/>
            </a:pPr>
            <a:r>
              <a:rPr lang="en-US" dirty="0"/>
              <a:t>Policies and procedures define, regulate and inform the board how to run the chapter and ensure the chapter and their programs are managed effectively and efficiently.</a:t>
            </a:r>
          </a:p>
          <a:p>
            <a:endParaRPr lang="en-US" dirty="0"/>
          </a:p>
        </p:txBody>
      </p:sp>
    </p:spTree>
    <p:extLst>
      <p:ext uri="{BB962C8B-B14F-4D97-AF65-F5344CB8AC3E}">
        <p14:creationId xmlns:p14="http://schemas.microsoft.com/office/powerpoint/2010/main" val="205031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Bylaws</a:t>
            </a:r>
          </a:p>
        </p:txBody>
      </p:sp>
      <p:sp>
        <p:nvSpPr>
          <p:cNvPr id="3" name="Content Placeholder 2"/>
          <p:cNvSpPr>
            <a:spLocks noGrp="1"/>
          </p:cNvSpPr>
          <p:nvPr>
            <p:ph idx="1"/>
          </p:nvPr>
        </p:nvSpPr>
        <p:spPr/>
        <p:txBody>
          <a:bodyPr>
            <a:normAutofit/>
          </a:bodyPr>
          <a:lstStyle/>
          <a:p>
            <a:r>
              <a:rPr lang="en-US" dirty="0"/>
              <a:t>Bylaws are considered a legal document that dictates how the organization must be governed</a:t>
            </a:r>
          </a:p>
          <a:p>
            <a:r>
              <a:rPr lang="en-US" dirty="0"/>
              <a:t>Chapter bylaws have been adapted from the ANFP national bylaws</a:t>
            </a:r>
          </a:p>
          <a:p>
            <a:r>
              <a:rPr lang="en-US" dirty="0"/>
              <a:t>Reviewed annually</a:t>
            </a:r>
          </a:p>
          <a:p>
            <a:r>
              <a:rPr lang="en-US" dirty="0"/>
              <a:t>Understand what each and every provision means. </a:t>
            </a:r>
          </a:p>
        </p:txBody>
      </p:sp>
    </p:spTree>
    <p:extLst>
      <p:ext uri="{BB962C8B-B14F-4D97-AF65-F5344CB8AC3E}">
        <p14:creationId xmlns:p14="http://schemas.microsoft.com/office/powerpoint/2010/main" val="130544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Minimum Standards</a:t>
            </a:r>
          </a:p>
        </p:txBody>
      </p:sp>
      <p:sp>
        <p:nvSpPr>
          <p:cNvPr id="3" name="Content Placeholder 2"/>
          <p:cNvSpPr>
            <a:spLocks noGrp="1"/>
          </p:cNvSpPr>
          <p:nvPr>
            <p:ph idx="1"/>
          </p:nvPr>
        </p:nvSpPr>
        <p:spPr>
          <a:xfrm>
            <a:off x="457200" y="1295400"/>
            <a:ext cx="8229600" cy="4525963"/>
          </a:xfrm>
        </p:spPr>
        <p:txBody>
          <a:bodyPr>
            <a:noAutofit/>
          </a:bodyPr>
          <a:lstStyle/>
          <a:p>
            <a:r>
              <a:rPr lang="en-US" sz="1500" dirty="0"/>
              <a:t>Complete each submission (2 parts) of the Bi-annual Chapter report throughout the volunteer year, with final submission in by January 15</a:t>
            </a:r>
          </a:p>
          <a:p>
            <a:r>
              <a:rPr lang="en-US" sz="1500" dirty="0"/>
              <a:t>•Submit officer and committee volunteer names in the chapter portal for the upcoming volunteer year to ANFP headquarters by June 1; </a:t>
            </a:r>
          </a:p>
          <a:p>
            <a:r>
              <a:rPr lang="en-US" sz="1500" dirty="0"/>
              <a:t>Complete 990 IRS filing annually (for tax exemption)</a:t>
            </a:r>
          </a:p>
          <a:p>
            <a:r>
              <a:rPr lang="en-US" sz="1500" dirty="0"/>
              <a:t>Hold a Chapter educational meeting, utilizing the ANFP Approved Speaker Directory. </a:t>
            </a:r>
          </a:p>
          <a:p>
            <a:r>
              <a:rPr lang="en-US" sz="1500" dirty="0"/>
              <a:t>Maintain communication between the Chapter and the membership (i.e., meeting</a:t>
            </a:r>
          </a:p>
          <a:p>
            <a:r>
              <a:rPr lang="en-US" sz="1500" dirty="0"/>
              <a:t>announcements, newsletters, etc.), and send all Chapter member correspondence to ANFP Headquarters</a:t>
            </a:r>
          </a:p>
          <a:p>
            <a:r>
              <a:rPr lang="en-US" sz="1500" dirty="0"/>
              <a:t>Encourage attendance by at least one Chapter leader (preferably president-elect) at the Annual Conference</a:t>
            </a:r>
          </a:p>
          <a:p>
            <a:r>
              <a:rPr lang="en-US" sz="1500" dirty="0"/>
              <a:t>Hold regularly scheduled board of director’s meetings in accordance with Chapter bylaws.</a:t>
            </a:r>
          </a:p>
          <a:p>
            <a:r>
              <a:rPr lang="en-US" sz="1500" dirty="0"/>
              <a:t>Submit Chapter bylaws and policy and procedures to ANFP Headquarters after reviewing with state board annually; and</a:t>
            </a:r>
          </a:p>
          <a:p>
            <a:r>
              <a:rPr lang="en-US" sz="1500" dirty="0"/>
              <a:t>Hold board of director’s election each year, or as directed by Chapter bylaws, by mail or electronic ballot ensuring that each member has one vote or applying the slate process;</a:t>
            </a:r>
          </a:p>
        </p:txBody>
      </p:sp>
    </p:spTree>
    <p:extLst>
      <p:ext uri="{BB962C8B-B14F-4D97-AF65-F5344CB8AC3E}">
        <p14:creationId xmlns:p14="http://schemas.microsoft.com/office/powerpoint/2010/main" val="215956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8250-D49F-4227-82E8-6E5E2847E5DB}"/>
              </a:ext>
            </a:extLst>
          </p:cNvPr>
          <p:cNvSpPr>
            <a:spLocks noGrp="1"/>
          </p:cNvSpPr>
          <p:nvPr>
            <p:ph type="title"/>
          </p:nvPr>
        </p:nvSpPr>
        <p:spPr/>
        <p:txBody>
          <a:bodyPr/>
          <a:lstStyle/>
          <a:p>
            <a:r>
              <a:rPr lang="en-US" dirty="0"/>
              <a:t>Chapter Rebate Requirements</a:t>
            </a:r>
          </a:p>
        </p:txBody>
      </p:sp>
      <p:sp>
        <p:nvSpPr>
          <p:cNvPr id="3" name="Content Placeholder 2">
            <a:extLst>
              <a:ext uri="{FF2B5EF4-FFF2-40B4-BE49-F238E27FC236}">
                <a16:creationId xmlns:a16="http://schemas.microsoft.com/office/drawing/2014/main" id="{17BD2361-ED0B-45D5-AE64-F578DC2EC3A5}"/>
              </a:ext>
            </a:extLst>
          </p:cNvPr>
          <p:cNvSpPr>
            <a:spLocks noGrp="1"/>
          </p:cNvSpPr>
          <p:nvPr>
            <p:ph idx="1"/>
          </p:nvPr>
        </p:nvSpPr>
        <p:spPr/>
        <p:txBody>
          <a:bodyPr/>
          <a:lstStyle/>
          <a:p>
            <a:r>
              <a:rPr lang="en-US" dirty="0"/>
              <a:t>Also see chapter minimum standards</a:t>
            </a:r>
          </a:p>
          <a:p>
            <a:endParaRPr lang="en-US" dirty="0"/>
          </a:p>
          <a:p>
            <a:endParaRPr lang="en-US" dirty="0"/>
          </a:p>
        </p:txBody>
      </p:sp>
      <p:graphicFrame>
        <p:nvGraphicFramePr>
          <p:cNvPr id="5" name="Table 4">
            <a:extLst>
              <a:ext uri="{FF2B5EF4-FFF2-40B4-BE49-F238E27FC236}">
                <a16:creationId xmlns:a16="http://schemas.microsoft.com/office/drawing/2014/main" id="{6368DC31-BE5F-4BFA-9A75-C4F18F5EDE38}"/>
              </a:ext>
            </a:extLst>
          </p:cNvPr>
          <p:cNvGraphicFramePr>
            <a:graphicFrameLocks noGrp="1"/>
          </p:cNvGraphicFramePr>
          <p:nvPr>
            <p:extLst>
              <p:ext uri="{D42A27DB-BD31-4B8C-83A1-F6EECF244321}">
                <p14:modId xmlns:p14="http://schemas.microsoft.com/office/powerpoint/2010/main" val="3585047519"/>
              </p:ext>
            </p:extLst>
          </p:nvPr>
        </p:nvGraphicFramePr>
        <p:xfrm>
          <a:off x="685800" y="2209801"/>
          <a:ext cx="7620000" cy="3856419"/>
        </p:xfrm>
        <a:graphic>
          <a:graphicData uri="http://schemas.openxmlformats.org/drawingml/2006/table">
            <a:tbl>
              <a:tblPr firstRow="1" firstCol="1" bandRow="1">
                <a:tableStyleId>{5C22544A-7EE6-4342-B048-85BDC9FD1C3A}</a:tableStyleId>
              </a:tblPr>
              <a:tblGrid>
                <a:gridCol w="6661192">
                  <a:extLst>
                    <a:ext uri="{9D8B030D-6E8A-4147-A177-3AD203B41FA5}">
                      <a16:colId xmlns:a16="http://schemas.microsoft.com/office/drawing/2014/main" val="3154342939"/>
                    </a:ext>
                  </a:extLst>
                </a:gridCol>
                <a:gridCol w="958808">
                  <a:extLst>
                    <a:ext uri="{9D8B030D-6E8A-4147-A177-3AD203B41FA5}">
                      <a16:colId xmlns:a16="http://schemas.microsoft.com/office/drawing/2014/main" val="1890352233"/>
                    </a:ext>
                  </a:extLst>
                </a:gridCol>
              </a:tblGrid>
              <a:tr h="361517">
                <a:tc>
                  <a:txBody>
                    <a:bodyPr/>
                    <a:lstStyle/>
                    <a:p>
                      <a:pPr marL="0" marR="0">
                        <a:lnSpc>
                          <a:spcPct val="107000"/>
                        </a:lnSpc>
                        <a:spcBef>
                          <a:spcPts val="0"/>
                        </a:spcBef>
                        <a:spcAft>
                          <a:spcPts val="0"/>
                        </a:spcAft>
                      </a:pPr>
                      <a:r>
                        <a:rPr lang="en-US" sz="1100" dirty="0">
                          <a:effectLst/>
                        </a:rPr>
                        <a:t>Chapter Rebate Requirements &amp; Standards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a:txBody>
                    <a:bodyPr/>
                    <a:lstStyle/>
                    <a:p>
                      <a:pPr marL="0" marR="0">
                        <a:lnSpc>
                          <a:spcPct val="107000"/>
                        </a:lnSpc>
                        <a:spcBef>
                          <a:spcPts val="0"/>
                        </a:spcBef>
                        <a:spcAft>
                          <a:spcPts val="0"/>
                        </a:spcAft>
                      </a:pPr>
                      <a:r>
                        <a:rPr lang="en-US" sz="1100" dirty="0">
                          <a:effectLst/>
                        </a:rPr>
                        <a:t>Due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extLst>
                  <a:ext uri="{0D108BD9-81ED-4DB2-BD59-A6C34878D82A}">
                    <a16:rowId xmlns:a16="http://schemas.microsoft.com/office/drawing/2014/main" val="931097293"/>
                  </a:ext>
                </a:extLst>
              </a:tr>
              <a:tr h="199839">
                <a:tc>
                  <a:txBody>
                    <a:bodyPr/>
                    <a:lstStyle/>
                    <a:p>
                      <a:pPr marL="0" marR="0" algn="ctr">
                        <a:lnSpc>
                          <a:spcPct val="107000"/>
                        </a:lnSpc>
                        <a:spcBef>
                          <a:spcPts val="0"/>
                        </a:spcBef>
                        <a:spcAft>
                          <a:spcPts val="0"/>
                        </a:spcAft>
                      </a:pPr>
                      <a:r>
                        <a:rPr lang="en-US" sz="1100" dirty="0">
                          <a:effectLst/>
                        </a:rPr>
                        <a:t>Part 1 rebate distributions begin for eligible chapters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extLst>
                  <a:ext uri="{0D108BD9-81ED-4DB2-BD59-A6C34878D82A}">
                    <a16:rowId xmlns:a16="http://schemas.microsoft.com/office/drawing/2014/main" val="656343524"/>
                  </a:ext>
                </a:extLst>
              </a:tr>
              <a:tr h="252560">
                <a:tc>
                  <a:txBody>
                    <a:bodyPr/>
                    <a:lstStyle/>
                    <a:p>
                      <a:pPr marL="0" marR="0">
                        <a:lnSpc>
                          <a:spcPct val="107000"/>
                        </a:lnSpc>
                        <a:spcBef>
                          <a:spcPts val="0"/>
                        </a:spcBef>
                        <a:spcAft>
                          <a:spcPts val="0"/>
                        </a:spcAft>
                      </a:pPr>
                      <a:r>
                        <a:rPr lang="en-US" sz="1100" dirty="0">
                          <a:effectLst/>
                        </a:rPr>
                        <a:t>Submit bank statement for the month of April to ANFP Headquarters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a:txBody>
                    <a:bodyPr/>
                    <a:lstStyle/>
                    <a:p>
                      <a:pPr marL="0" marR="0" algn="ctr">
                        <a:lnSpc>
                          <a:spcPct val="107000"/>
                        </a:lnSpc>
                        <a:spcBef>
                          <a:spcPts val="0"/>
                        </a:spcBef>
                        <a:spcAft>
                          <a:spcPts val="0"/>
                        </a:spcAft>
                      </a:pPr>
                      <a:r>
                        <a:rPr lang="en-US" sz="1100" dirty="0">
                          <a:effectLst/>
                        </a:rPr>
                        <a:t>31-May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extLst>
                  <a:ext uri="{0D108BD9-81ED-4DB2-BD59-A6C34878D82A}">
                    <a16:rowId xmlns:a16="http://schemas.microsoft.com/office/drawing/2014/main" val="3092282145"/>
                  </a:ext>
                </a:extLst>
              </a:tr>
              <a:tr h="288838">
                <a:tc>
                  <a:txBody>
                    <a:bodyPr/>
                    <a:lstStyle/>
                    <a:p>
                      <a:pPr marL="0" marR="0">
                        <a:lnSpc>
                          <a:spcPct val="107000"/>
                        </a:lnSpc>
                        <a:spcBef>
                          <a:spcPts val="0"/>
                        </a:spcBef>
                        <a:spcAft>
                          <a:spcPts val="0"/>
                        </a:spcAft>
                      </a:pPr>
                      <a:r>
                        <a:rPr lang="en-US" sz="1100" dirty="0">
                          <a:effectLst/>
                        </a:rPr>
                        <a:t>Officers Entered in Chapter Portal for future volunteer year (June 1 - May 31) (Officers must be entered each year regardless of length of term.)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rowSpan="2">
                  <a:txBody>
                    <a:bodyPr/>
                    <a:lstStyle/>
                    <a:p>
                      <a:pPr marL="0" marR="0" algn="ctr">
                        <a:lnSpc>
                          <a:spcPct val="107000"/>
                        </a:lnSpc>
                        <a:spcBef>
                          <a:spcPts val="0"/>
                        </a:spcBef>
                        <a:spcAft>
                          <a:spcPts val="0"/>
                        </a:spcAft>
                      </a:pPr>
                      <a:r>
                        <a:rPr lang="en-US" sz="1100" dirty="0">
                          <a:effectLst/>
                        </a:rPr>
                        <a:t>1-Jun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extLst>
                  <a:ext uri="{0D108BD9-81ED-4DB2-BD59-A6C34878D82A}">
                    <a16:rowId xmlns:a16="http://schemas.microsoft.com/office/drawing/2014/main" val="615114512"/>
                  </a:ext>
                </a:extLst>
              </a:tr>
              <a:tr h="312813">
                <a:tc>
                  <a:txBody>
                    <a:bodyPr/>
                    <a:lstStyle/>
                    <a:p>
                      <a:pPr marL="0" marR="0">
                        <a:lnSpc>
                          <a:spcPct val="107000"/>
                        </a:lnSpc>
                        <a:spcBef>
                          <a:spcPts val="0"/>
                        </a:spcBef>
                        <a:spcAft>
                          <a:spcPts val="0"/>
                        </a:spcAft>
                      </a:pPr>
                      <a:r>
                        <a:rPr lang="en-US" sz="1100" dirty="0">
                          <a:effectLst/>
                        </a:rPr>
                        <a:t>Code of Conduct - Signed by Chapter President, President- Elect, Treasurer, Secretary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vMerge="1">
                  <a:txBody>
                    <a:bodyPr/>
                    <a:lstStyle/>
                    <a:p>
                      <a:endParaRPr lang="en-US"/>
                    </a:p>
                  </a:txBody>
                  <a:tcPr/>
                </a:tc>
                <a:extLst>
                  <a:ext uri="{0D108BD9-81ED-4DB2-BD59-A6C34878D82A}">
                    <a16:rowId xmlns:a16="http://schemas.microsoft.com/office/drawing/2014/main" val="2115401537"/>
                  </a:ext>
                </a:extLst>
              </a:tr>
              <a:tr h="199839">
                <a:tc>
                  <a:txBody>
                    <a:bodyPr/>
                    <a:lstStyle/>
                    <a:p>
                      <a:pPr marL="0" marR="0">
                        <a:lnSpc>
                          <a:spcPct val="107000"/>
                        </a:lnSpc>
                        <a:spcBef>
                          <a:spcPts val="0"/>
                        </a:spcBef>
                        <a:spcAft>
                          <a:spcPts val="0"/>
                        </a:spcAft>
                      </a:pPr>
                      <a:r>
                        <a:rPr lang="en-US" sz="1100" dirty="0">
                          <a:effectLst/>
                        </a:rPr>
                        <a:t>Affiliate Agreement – Reviewed, signed and submitted to National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a:txBody>
                    <a:bodyPr/>
                    <a:lstStyle/>
                    <a:p>
                      <a:pPr marL="0" marR="0" algn="ctr">
                        <a:lnSpc>
                          <a:spcPct val="107000"/>
                        </a:lnSpc>
                        <a:spcBef>
                          <a:spcPts val="0"/>
                        </a:spcBef>
                        <a:spcAft>
                          <a:spcPts val="0"/>
                        </a:spcAft>
                      </a:pPr>
                      <a:r>
                        <a:rPr lang="en-US" sz="1100" dirty="0">
                          <a:effectLst/>
                        </a:rPr>
                        <a:t>15-Jun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extLst>
                  <a:ext uri="{0D108BD9-81ED-4DB2-BD59-A6C34878D82A}">
                    <a16:rowId xmlns:a16="http://schemas.microsoft.com/office/drawing/2014/main" val="2660679805"/>
                  </a:ext>
                </a:extLst>
              </a:tr>
              <a:tr h="290218">
                <a:tc>
                  <a:txBody>
                    <a:bodyPr/>
                    <a:lstStyle/>
                    <a:p>
                      <a:pPr marL="0" marR="0">
                        <a:lnSpc>
                          <a:spcPct val="107000"/>
                        </a:lnSpc>
                        <a:spcBef>
                          <a:spcPts val="0"/>
                        </a:spcBef>
                        <a:spcAft>
                          <a:spcPts val="0"/>
                        </a:spcAft>
                      </a:pPr>
                      <a:r>
                        <a:rPr lang="en-US" sz="1100" dirty="0">
                          <a:effectLst/>
                        </a:rPr>
                        <a:t>Submit end of the year financial statement by June 30 each year (for the previous fiscal year) to ANFP Headquarters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a:txBody>
                    <a:bodyPr/>
                    <a:lstStyle/>
                    <a:p>
                      <a:pPr marL="0" marR="0" algn="ctr">
                        <a:lnSpc>
                          <a:spcPct val="107000"/>
                        </a:lnSpc>
                        <a:spcBef>
                          <a:spcPts val="0"/>
                        </a:spcBef>
                        <a:spcAft>
                          <a:spcPts val="0"/>
                        </a:spcAft>
                      </a:pPr>
                      <a:r>
                        <a:rPr lang="en-US" sz="1100" dirty="0">
                          <a:effectLst/>
                        </a:rPr>
                        <a:t>30-Jun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extLst>
                  <a:ext uri="{0D108BD9-81ED-4DB2-BD59-A6C34878D82A}">
                    <a16:rowId xmlns:a16="http://schemas.microsoft.com/office/drawing/2014/main" val="1339445894"/>
                  </a:ext>
                </a:extLst>
              </a:tr>
              <a:tr h="199839">
                <a:tc>
                  <a:txBody>
                    <a:bodyPr/>
                    <a:lstStyle/>
                    <a:p>
                      <a:pPr marL="0" marR="0">
                        <a:lnSpc>
                          <a:spcPct val="107000"/>
                        </a:lnSpc>
                        <a:spcBef>
                          <a:spcPts val="0"/>
                        </a:spcBef>
                        <a:spcAft>
                          <a:spcPts val="0"/>
                        </a:spcAft>
                      </a:pPr>
                      <a:r>
                        <a:rPr lang="en-US" sz="1100" dirty="0">
                          <a:effectLst/>
                        </a:rPr>
                        <a:t>Submitted to National: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rowSpan="4">
                  <a:txBody>
                    <a:bodyPr/>
                    <a:lstStyle/>
                    <a:p>
                      <a:pPr marL="0" marR="0" algn="ctr">
                        <a:lnSpc>
                          <a:spcPct val="107000"/>
                        </a:lnSpc>
                        <a:spcBef>
                          <a:spcPts val="0"/>
                        </a:spcBef>
                        <a:spcAft>
                          <a:spcPts val="0"/>
                        </a:spcAft>
                      </a:pPr>
                      <a:r>
                        <a:rPr lang="en-US" sz="1100" dirty="0">
                          <a:effectLst/>
                        </a:rPr>
                        <a:t>15-Jul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extLst>
                  <a:ext uri="{0D108BD9-81ED-4DB2-BD59-A6C34878D82A}">
                    <a16:rowId xmlns:a16="http://schemas.microsoft.com/office/drawing/2014/main" val="2656642698"/>
                  </a:ext>
                </a:extLst>
              </a:tr>
              <a:tr h="177244">
                <a:tc>
                  <a:txBody>
                    <a:bodyPr/>
                    <a:lstStyle/>
                    <a:p>
                      <a:pPr marL="0" marR="0">
                        <a:lnSpc>
                          <a:spcPct val="107000"/>
                        </a:lnSpc>
                        <a:spcBef>
                          <a:spcPts val="0"/>
                        </a:spcBef>
                        <a:spcAft>
                          <a:spcPts val="0"/>
                        </a:spcAft>
                      </a:pPr>
                      <a:r>
                        <a:rPr lang="en-US" sz="1100" dirty="0">
                          <a:effectLst/>
                        </a:rPr>
                        <a:t>Fall Meeting Dates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vMerge="1">
                  <a:txBody>
                    <a:bodyPr/>
                    <a:lstStyle/>
                    <a:p>
                      <a:endParaRPr lang="en-US"/>
                    </a:p>
                  </a:txBody>
                  <a:tcPr/>
                </a:tc>
                <a:extLst>
                  <a:ext uri="{0D108BD9-81ED-4DB2-BD59-A6C34878D82A}">
                    <a16:rowId xmlns:a16="http://schemas.microsoft.com/office/drawing/2014/main" val="607716375"/>
                  </a:ext>
                </a:extLst>
              </a:tr>
              <a:tr h="199839">
                <a:tc>
                  <a:txBody>
                    <a:bodyPr/>
                    <a:lstStyle/>
                    <a:p>
                      <a:pPr marL="0" marR="0">
                        <a:lnSpc>
                          <a:spcPct val="107000"/>
                        </a:lnSpc>
                        <a:spcBef>
                          <a:spcPts val="0"/>
                        </a:spcBef>
                        <a:spcAft>
                          <a:spcPts val="0"/>
                        </a:spcAft>
                      </a:pPr>
                      <a:r>
                        <a:rPr lang="en-US" sz="1100" dirty="0">
                          <a:effectLst/>
                        </a:rPr>
                        <a:t>990 filed and E-receipt submitted (Fiscal year June 1 - May 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vMerge="1">
                  <a:txBody>
                    <a:bodyPr/>
                    <a:lstStyle/>
                    <a:p>
                      <a:endParaRPr lang="en-US"/>
                    </a:p>
                  </a:txBody>
                  <a:tcPr/>
                </a:tc>
                <a:extLst>
                  <a:ext uri="{0D108BD9-81ED-4DB2-BD59-A6C34878D82A}">
                    <a16:rowId xmlns:a16="http://schemas.microsoft.com/office/drawing/2014/main" val="244759442"/>
                  </a:ext>
                </a:extLst>
              </a:tr>
              <a:tr h="180759">
                <a:tc>
                  <a:txBody>
                    <a:bodyPr/>
                    <a:lstStyle/>
                    <a:p>
                      <a:pPr marL="0" marR="0">
                        <a:lnSpc>
                          <a:spcPct val="107000"/>
                        </a:lnSpc>
                        <a:spcBef>
                          <a:spcPts val="0"/>
                        </a:spcBef>
                        <a:spcAft>
                          <a:spcPts val="0"/>
                        </a:spcAft>
                      </a:pPr>
                      <a:r>
                        <a:rPr lang="en-US" sz="1100" dirty="0">
                          <a:effectLst/>
                        </a:rPr>
                        <a:t>Bi-Annual Chapter Rebate Achievement Report - Part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vMerge="1">
                  <a:txBody>
                    <a:bodyPr/>
                    <a:lstStyle/>
                    <a:p>
                      <a:endParaRPr lang="en-US"/>
                    </a:p>
                  </a:txBody>
                  <a:tcPr/>
                </a:tc>
                <a:extLst>
                  <a:ext uri="{0D108BD9-81ED-4DB2-BD59-A6C34878D82A}">
                    <a16:rowId xmlns:a16="http://schemas.microsoft.com/office/drawing/2014/main" val="2723928718"/>
                  </a:ext>
                </a:extLst>
              </a:tr>
              <a:tr h="271138">
                <a:tc>
                  <a:txBody>
                    <a:bodyPr/>
                    <a:lstStyle/>
                    <a:p>
                      <a:pPr marL="0" marR="0">
                        <a:lnSpc>
                          <a:spcPct val="107000"/>
                        </a:lnSpc>
                        <a:spcBef>
                          <a:spcPts val="0"/>
                        </a:spcBef>
                        <a:spcAft>
                          <a:spcPts val="0"/>
                        </a:spcAft>
                      </a:pPr>
                      <a:r>
                        <a:rPr lang="en-US" sz="1100" dirty="0">
                          <a:effectLst/>
                        </a:rPr>
                        <a:t>Submit bank statements for the month of October to ANFP Headquarters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a:txBody>
                    <a:bodyPr/>
                    <a:lstStyle/>
                    <a:p>
                      <a:pPr marL="0" marR="0" algn="ctr">
                        <a:lnSpc>
                          <a:spcPct val="107000"/>
                        </a:lnSpc>
                        <a:spcBef>
                          <a:spcPts val="0"/>
                        </a:spcBef>
                        <a:spcAft>
                          <a:spcPts val="0"/>
                        </a:spcAft>
                      </a:pPr>
                      <a:r>
                        <a:rPr lang="en-US" sz="1100" dirty="0">
                          <a:effectLst/>
                        </a:rPr>
                        <a:t>30-Nov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extLst>
                  <a:ext uri="{0D108BD9-81ED-4DB2-BD59-A6C34878D82A}">
                    <a16:rowId xmlns:a16="http://schemas.microsoft.com/office/drawing/2014/main" val="669079801"/>
                  </a:ext>
                </a:extLst>
              </a:tr>
              <a:tr h="199839">
                <a:tc>
                  <a:txBody>
                    <a:bodyPr/>
                    <a:lstStyle/>
                    <a:p>
                      <a:pPr marL="0" marR="0">
                        <a:lnSpc>
                          <a:spcPct val="107000"/>
                        </a:lnSpc>
                        <a:spcBef>
                          <a:spcPts val="0"/>
                        </a:spcBef>
                        <a:spcAft>
                          <a:spcPts val="0"/>
                        </a:spcAft>
                      </a:pPr>
                      <a:r>
                        <a:rPr lang="en-US" sz="1100" dirty="0">
                          <a:effectLst/>
                        </a:rPr>
                        <a:t>Submitted to National: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rowSpan="4">
                  <a:txBody>
                    <a:bodyPr/>
                    <a:lstStyle/>
                    <a:p>
                      <a:pPr marL="0" marR="0" algn="ctr">
                        <a:lnSpc>
                          <a:spcPct val="107000"/>
                        </a:lnSpc>
                        <a:spcBef>
                          <a:spcPts val="0"/>
                        </a:spcBef>
                        <a:spcAft>
                          <a:spcPts val="0"/>
                        </a:spcAft>
                      </a:pPr>
                      <a:r>
                        <a:rPr lang="en-US" sz="1100" dirty="0">
                          <a:effectLst/>
                        </a:rPr>
                        <a:t>15-Jan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extLst>
                  <a:ext uri="{0D108BD9-81ED-4DB2-BD59-A6C34878D82A}">
                    <a16:rowId xmlns:a16="http://schemas.microsoft.com/office/drawing/2014/main" val="2525014899"/>
                  </a:ext>
                </a:extLst>
              </a:tr>
              <a:tr h="199839">
                <a:tc>
                  <a:txBody>
                    <a:bodyPr/>
                    <a:lstStyle/>
                    <a:p>
                      <a:pPr marL="0" marR="0">
                        <a:lnSpc>
                          <a:spcPct val="107000"/>
                        </a:lnSpc>
                        <a:spcBef>
                          <a:spcPts val="0"/>
                        </a:spcBef>
                        <a:spcAft>
                          <a:spcPts val="0"/>
                        </a:spcAft>
                      </a:pPr>
                      <a:r>
                        <a:rPr lang="en-US" sz="1100" dirty="0">
                          <a:effectLst/>
                        </a:rPr>
                        <a:t>Chapter Bylaws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vMerge="1">
                  <a:txBody>
                    <a:bodyPr/>
                    <a:lstStyle/>
                    <a:p>
                      <a:endParaRPr lang="en-US"/>
                    </a:p>
                  </a:txBody>
                  <a:tcPr/>
                </a:tc>
                <a:extLst>
                  <a:ext uri="{0D108BD9-81ED-4DB2-BD59-A6C34878D82A}">
                    <a16:rowId xmlns:a16="http://schemas.microsoft.com/office/drawing/2014/main" val="717023468"/>
                  </a:ext>
                </a:extLst>
              </a:tr>
              <a:tr h="199839">
                <a:tc>
                  <a:txBody>
                    <a:bodyPr/>
                    <a:lstStyle/>
                    <a:p>
                      <a:pPr marL="0" marR="0">
                        <a:lnSpc>
                          <a:spcPct val="107000"/>
                        </a:lnSpc>
                        <a:spcBef>
                          <a:spcPts val="0"/>
                        </a:spcBef>
                        <a:spcAft>
                          <a:spcPts val="0"/>
                        </a:spcAft>
                      </a:pPr>
                      <a:r>
                        <a:rPr lang="en-US" sz="1100" dirty="0">
                          <a:effectLst/>
                        </a:rPr>
                        <a:t>Policies &amp; Procedures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vMerge="1">
                  <a:txBody>
                    <a:bodyPr/>
                    <a:lstStyle/>
                    <a:p>
                      <a:endParaRPr lang="en-US"/>
                    </a:p>
                  </a:txBody>
                  <a:tcPr/>
                </a:tc>
                <a:extLst>
                  <a:ext uri="{0D108BD9-81ED-4DB2-BD59-A6C34878D82A}">
                    <a16:rowId xmlns:a16="http://schemas.microsoft.com/office/drawing/2014/main" val="3067388499"/>
                  </a:ext>
                </a:extLst>
              </a:tr>
              <a:tr h="199839">
                <a:tc>
                  <a:txBody>
                    <a:bodyPr/>
                    <a:lstStyle/>
                    <a:p>
                      <a:pPr marL="0" marR="0">
                        <a:lnSpc>
                          <a:spcPct val="107000"/>
                        </a:lnSpc>
                        <a:spcBef>
                          <a:spcPts val="0"/>
                        </a:spcBef>
                        <a:spcAft>
                          <a:spcPts val="0"/>
                        </a:spcAft>
                      </a:pPr>
                      <a:r>
                        <a:rPr lang="en-US" sz="1100" dirty="0">
                          <a:effectLst/>
                        </a:rPr>
                        <a:t>Bi-Annual Chapter Rebate Achievement Report - Part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68" marR="65868" marT="0" marB="0" anchor="ctr"/>
                </a:tc>
                <a:tc vMerge="1">
                  <a:txBody>
                    <a:bodyPr/>
                    <a:lstStyle/>
                    <a:p>
                      <a:endParaRPr lang="en-US"/>
                    </a:p>
                  </a:txBody>
                  <a:tcPr/>
                </a:tc>
                <a:extLst>
                  <a:ext uri="{0D108BD9-81ED-4DB2-BD59-A6C34878D82A}">
                    <a16:rowId xmlns:a16="http://schemas.microsoft.com/office/drawing/2014/main" val="1140988908"/>
                  </a:ext>
                </a:extLst>
              </a:tr>
            </a:tbl>
          </a:graphicData>
        </a:graphic>
      </p:graphicFrame>
      <p:sp>
        <p:nvSpPr>
          <p:cNvPr id="6" name="Rectangle 1">
            <a:extLst>
              <a:ext uri="{FF2B5EF4-FFF2-40B4-BE49-F238E27FC236}">
                <a16:creationId xmlns:a16="http://schemas.microsoft.com/office/drawing/2014/main" id="{2B6B8A3D-2B6B-4619-BB23-DF7FAD1C1C71}"/>
              </a:ext>
            </a:extLst>
          </p:cNvPr>
          <p:cNvSpPr>
            <a:spLocks noChangeArrowheads="1"/>
          </p:cNvSpPr>
          <p:nvPr/>
        </p:nvSpPr>
        <p:spPr bwMode="auto">
          <a:xfrm>
            <a:off x="686332" y="2209151"/>
            <a:ext cx="126099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63993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Rebates</a:t>
            </a:r>
          </a:p>
        </p:txBody>
      </p:sp>
      <p:graphicFrame>
        <p:nvGraphicFramePr>
          <p:cNvPr id="6" name="Content Placeholder 5"/>
          <p:cNvGraphicFramePr>
            <a:graphicFrameLocks noGrp="1"/>
          </p:cNvGraphicFramePr>
          <p:nvPr>
            <p:ph idx="1"/>
          </p:nvPr>
        </p:nvGraphicFramePr>
        <p:xfrm>
          <a:off x="990600" y="1295400"/>
          <a:ext cx="7162800" cy="4404040"/>
        </p:xfrm>
        <a:graphic>
          <a:graphicData uri="http://schemas.openxmlformats.org/drawingml/2006/table">
            <a:tbl>
              <a:tblPr firstRow="1" firstCol="1" bandRow="1">
                <a:tableStyleId>{5C22544A-7EE6-4342-B048-85BDC9FD1C3A}</a:tableStyleId>
              </a:tblPr>
              <a:tblGrid>
                <a:gridCol w="3429000">
                  <a:extLst>
                    <a:ext uri="{9D8B030D-6E8A-4147-A177-3AD203B41FA5}">
                      <a16:colId xmlns:a16="http://schemas.microsoft.com/office/drawing/2014/main" val="3682100708"/>
                    </a:ext>
                  </a:extLst>
                </a:gridCol>
                <a:gridCol w="3733800">
                  <a:extLst>
                    <a:ext uri="{9D8B030D-6E8A-4147-A177-3AD203B41FA5}">
                      <a16:colId xmlns:a16="http://schemas.microsoft.com/office/drawing/2014/main" val="337658670"/>
                    </a:ext>
                  </a:extLst>
                </a:gridCol>
              </a:tblGrid>
              <a:tr h="880808">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Number of members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New Amount *</a:t>
                      </a:r>
                    </a:p>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(Annually)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69424208"/>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0 - 74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$1,100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86021018"/>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75-149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$1,500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3134422"/>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150 - 225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$2,000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48572030"/>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226 - 299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$2,200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82173909"/>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300 - 399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$2,800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8723960"/>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400-499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$3,000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2237574"/>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500-799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$3,500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9375774"/>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800-1091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$4,600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83817579"/>
                  </a:ext>
                </a:extLst>
              </a:tr>
            </a:tbl>
          </a:graphicData>
        </a:graphic>
      </p:graphicFrame>
    </p:spTree>
    <p:extLst>
      <p:ext uri="{BB962C8B-B14F-4D97-AF65-F5344CB8AC3E}">
        <p14:creationId xmlns:p14="http://schemas.microsoft.com/office/powerpoint/2010/main" val="1189024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6084"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087" name="Rectangle 2"/>
          <p:cNvSpPr>
            <a:spLocks noGrp="1" noChangeArrowheads="1"/>
          </p:cNvSpPr>
          <p:nvPr>
            <p:ph type="title"/>
          </p:nvPr>
        </p:nvSpPr>
        <p:spPr>
          <a:xfrm>
            <a:off x="76200" y="363538"/>
            <a:ext cx="8991600" cy="1139825"/>
          </a:xfrm>
        </p:spPr>
        <p:txBody>
          <a:bodyPr>
            <a:normAutofit/>
          </a:bodyPr>
          <a:lstStyle/>
          <a:p>
            <a:r>
              <a:rPr lang="en-US" altLang="en-US" sz="3100" dirty="0">
                <a:latin typeface="Arial" charset="0"/>
                <a:cs typeface="Arial" charset="0"/>
              </a:rPr>
              <a:t>Strategic Plan - What Are We Working Towards?</a:t>
            </a:r>
            <a:endParaRPr lang="en-US" altLang="en-US" dirty="0">
              <a:latin typeface="Arial" charset="0"/>
              <a:cs typeface="Arial" charset="0"/>
            </a:endParaRPr>
          </a:p>
        </p:txBody>
      </p:sp>
      <p:sp>
        <p:nvSpPr>
          <p:cNvPr id="3" name="TextBox 2"/>
          <p:cNvSpPr txBox="1"/>
          <p:nvPr/>
        </p:nvSpPr>
        <p:spPr>
          <a:xfrm>
            <a:off x="914400" y="1524000"/>
            <a:ext cx="7543800" cy="4034951"/>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strategic plan is your roadmap:  it tells you where you want to go, how to get there, and what a successful journey will look like.</a:t>
            </a:r>
          </a:p>
          <a:p>
            <a:pPr>
              <a:lnSpc>
                <a:spcPct val="90000"/>
              </a:lnSpc>
            </a:pPr>
            <a:endParaRPr lang="en-US" dirty="0">
              <a:latin typeface="Arial" panose="020B0604020202020204" pitchFamily="34" charset="0"/>
              <a:cs typeface="Arial" panose="020B0604020202020204" pitchFamily="34" charset="0"/>
            </a:endParaRPr>
          </a:p>
          <a:p>
            <a:r>
              <a:rPr lang="en-US" sz="2400" b="1" i="1" dirty="0">
                <a:latin typeface="Arial" panose="020B0604020202020204" pitchFamily="34" charset="0"/>
                <a:cs typeface="Arial" panose="020B0604020202020204" pitchFamily="34" charset="0"/>
              </a:rPr>
              <a:t>Vision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Certified Dietary Manager is the cornerstone of the collaborative Dietetics profession.</a:t>
            </a:r>
          </a:p>
          <a:p>
            <a:endParaRPr lang="en-US" sz="2400" dirty="0">
              <a:latin typeface="Arial" panose="020B0604020202020204" pitchFamily="34" charset="0"/>
              <a:cs typeface="Arial" panose="020B0604020202020204" pitchFamily="34" charset="0"/>
            </a:endParaRPr>
          </a:p>
          <a:p>
            <a:r>
              <a:rPr lang="en-US" sz="2400" b="1" i="1" dirty="0">
                <a:latin typeface="Arial" panose="020B0604020202020204" pitchFamily="34" charset="0"/>
                <a:cs typeface="Arial" panose="020B0604020202020204" pitchFamily="34" charset="0"/>
              </a:rPr>
              <a:t>Mission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Position the Certified Dietary Manager as the expert in foodservice management and food safety</a:t>
            </a:r>
            <a:endParaRPr lang="en-US" sz="2400" dirty="0"/>
          </a:p>
        </p:txBody>
      </p:sp>
    </p:spTree>
    <p:extLst>
      <p:ext uri="{BB962C8B-B14F-4D97-AF65-F5344CB8AC3E}">
        <p14:creationId xmlns:p14="http://schemas.microsoft.com/office/powerpoint/2010/main" val="382508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4000" dirty="0"/>
              <a:t>Current State of the Chapter </a:t>
            </a:r>
            <a:br>
              <a:rPr lang="en-US" dirty="0"/>
            </a:br>
            <a:r>
              <a:rPr lang="en-US" dirty="0"/>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905000"/>
            <a:ext cx="7772400" cy="533400"/>
          </a:xfrm>
        </p:spPr>
        <p:txBody>
          <a:bodyPr>
            <a:normAutofit/>
          </a:bodyPr>
          <a:lstStyle/>
          <a:p>
            <a:pPr marL="0" indent="0" fontAlgn="t">
              <a:buNone/>
            </a:pPr>
            <a:r>
              <a:rPr lang="en-US" sz="2200" dirty="0">
                <a:latin typeface="Arial" panose="020B0604020202020204" pitchFamily="34" charset="0"/>
                <a:cs typeface="Arial" panose="020B0604020202020204" pitchFamily="34" charset="0"/>
              </a:rPr>
              <a:t>Membership by Type</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11382112"/>
              </p:ext>
            </p:extLst>
          </p:nvPr>
        </p:nvGraphicFramePr>
        <p:xfrm>
          <a:off x="952500" y="2590800"/>
          <a:ext cx="6781800" cy="1798320"/>
        </p:xfrm>
        <a:graphic>
          <a:graphicData uri="http://schemas.openxmlformats.org/drawingml/2006/table">
            <a:tbl>
              <a:tblPr>
                <a:tableStyleId>{5C22544A-7EE6-4342-B048-85BDC9FD1C3A}</a:tableStyleId>
              </a:tblPr>
              <a:tblGrid>
                <a:gridCol w="27431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1">
                  <a:extLst>
                    <a:ext uri="{9D8B030D-6E8A-4147-A177-3AD203B41FA5}">
                      <a16:colId xmlns:a16="http://schemas.microsoft.com/office/drawing/2014/main" val="20003"/>
                    </a:ext>
                  </a:extLst>
                </a:gridCol>
              </a:tblGrid>
              <a:tr h="482600">
                <a:tc>
                  <a:txBody>
                    <a:bodyPr/>
                    <a:lstStyle/>
                    <a:p>
                      <a:pPr algn="l" rtl="0" fontAlgn="t"/>
                      <a:r>
                        <a:rPr lang="en-US" sz="1600" b="1" u="none" strike="noStrike" dirty="0">
                          <a:effectLst/>
                          <a:latin typeface="Arial" panose="020B0604020202020204" pitchFamily="34" charset="0"/>
                          <a:cs typeface="Arial" panose="020B0604020202020204" pitchFamily="34" charset="0"/>
                        </a:rPr>
                        <a:t>Member Type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Not Certified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Certified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Total</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0"/>
                  </a:ext>
                </a:extLst>
              </a:tr>
              <a:tr h="127000">
                <a:tc>
                  <a:txBody>
                    <a:bodyPr/>
                    <a:lstStyle/>
                    <a:p>
                      <a:pPr algn="l" rtl="0" fontAlgn="t"/>
                      <a:r>
                        <a:rPr lang="en-US" sz="1600" u="none" strike="noStrike" dirty="0">
                          <a:effectLst/>
                          <a:latin typeface="Arial" panose="020B0604020202020204" pitchFamily="34" charset="0"/>
                          <a:cs typeface="Arial" panose="020B0604020202020204" pitchFamily="34" charset="0"/>
                        </a:rPr>
                        <a:t>Allied 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1"/>
                  </a:ext>
                </a:extLst>
              </a:tr>
              <a:tr h="270785">
                <a:tc>
                  <a:txBody>
                    <a:bodyPr/>
                    <a:lstStyle/>
                    <a:p>
                      <a:pPr algn="l" rtl="0" fontAlgn="t"/>
                      <a:r>
                        <a:rPr lang="en-US" sz="1600" u="none" strike="noStrike" dirty="0">
                          <a:effectLst/>
                          <a:latin typeface="Arial" panose="020B0604020202020204" pitchFamily="34" charset="0"/>
                          <a:cs typeface="Arial" panose="020B0604020202020204" pitchFamily="34" charset="0"/>
                        </a:rPr>
                        <a:t>Pre-Professional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2"/>
                  </a:ext>
                </a:extLst>
              </a:tr>
              <a:tr h="288015">
                <a:tc>
                  <a:txBody>
                    <a:bodyPr/>
                    <a:lstStyle/>
                    <a:p>
                      <a:pPr algn="l" rtl="0" fontAlgn="t"/>
                      <a:r>
                        <a:rPr lang="en-US" sz="1600" u="none" strike="noStrike" dirty="0">
                          <a:effectLst/>
                          <a:latin typeface="Arial" panose="020B0604020202020204" pitchFamily="34" charset="0"/>
                          <a:cs typeface="Arial" panose="020B0604020202020204" pitchFamily="34" charset="0"/>
                        </a:rPr>
                        <a:t>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3"/>
                  </a:ext>
                </a:extLst>
              </a:tr>
              <a:tr h="254000">
                <a:tc>
                  <a:txBody>
                    <a:bodyPr/>
                    <a:lstStyle/>
                    <a:p>
                      <a:pPr algn="l" rtl="0" fontAlgn="t"/>
                      <a:r>
                        <a:rPr lang="en-US" sz="1600" u="none" strike="noStrike" dirty="0">
                          <a:effectLst/>
                          <a:latin typeface="Arial" panose="020B0604020202020204" pitchFamily="34" charset="0"/>
                          <a:cs typeface="Arial" panose="020B0604020202020204" pitchFamily="34" charset="0"/>
                        </a:rPr>
                        <a:t>Retired 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4"/>
                  </a:ext>
                </a:extLst>
              </a:tr>
              <a:tr h="245534">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TOTAL</a:t>
                      </a: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7409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9700"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07"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ANFP Strategic Plan</a:t>
            </a:r>
          </a:p>
        </p:txBody>
      </p:sp>
      <p:sp>
        <p:nvSpPr>
          <p:cNvPr id="7" name="TextBox 6">
            <a:extLst>
              <a:ext uri="{FF2B5EF4-FFF2-40B4-BE49-F238E27FC236}">
                <a16:creationId xmlns:a16="http://schemas.microsoft.com/office/drawing/2014/main" id="{9AB727B9-F93C-4E86-A501-52D26D6F71C0}"/>
              </a:ext>
            </a:extLst>
          </p:cNvPr>
          <p:cNvSpPr txBox="1"/>
          <p:nvPr/>
        </p:nvSpPr>
        <p:spPr>
          <a:xfrm>
            <a:off x="685800" y="1666268"/>
            <a:ext cx="7543800" cy="3435684"/>
          </a:xfrm>
          <a:prstGeom prst="rect">
            <a:avLst/>
          </a:prstGeom>
          <a:noFill/>
        </p:spPr>
        <p:txBody>
          <a:bodyPr wrap="square" rtlCol="0">
            <a:spAutoFit/>
          </a:bodyPr>
          <a:lstStyle/>
          <a:p>
            <a:pPr marL="0" marR="0">
              <a:spcBef>
                <a:spcPts val="0"/>
              </a:spcBef>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Goal 1: The CDM, CFPP is a required staffing qualification in non-commercial foodservice management. </a:t>
            </a:r>
          </a:p>
          <a:p>
            <a:pPr marL="0" marR="0">
              <a:spcBef>
                <a:spcPts val="0"/>
              </a:spcBef>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Goal 2: CDM, CFPPs maintain continued professional competence.  </a:t>
            </a:r>
          </a:p>
          <a:p>
            <a:pPr marL="0" marR="0">
              <a:spcBef>
                <a:spcPts val="0"/>
              </a:spcBef>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Goal 3: ANFP is a source for foodservice management and food safety data.</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Goal 4: The future of the food and nutrition profession is secured through increased member engagement.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solidFill>
                  <a:srgbClr val="EC1C24"/>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0733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Portal</a:t>
            </a:r>
          </a:p>
        </p:txBody>
      </p:sp>
      <p:pic>
        <p:nvPicPr>
          <p:cNvPr id="6" name="Picture 5">
            <a:extLst>
              <a:ext uri="{FF2B5EF4-FFF2-40B4-BE49-F238E27FC236}">
                <a16:creationId xmlns:a16="http://schemas.microsoft.com/office/drawing/2014/main" id="{861863AD-00B0-47A9-BECE-C0F09DB88C5A}"/>
              </a:ext>
            </a:extLst>
          </p:cNvPr>
          <p:cNvPicPr>
            <a:picLocks noChangeAspect="1"/>
          </p:cNvPicPr>
          <p:nvPr/>
        </p:nvPicPr>
        <p:blipFill>
          <a:blip r:embed="rId3"/>
          <a:stretch>
            <a:fillRect/>
          </a:stretch>
        </p:blipFill>
        <p:spPr>
          <a:xfrm>
            <a:off x="762000" y="1507901"/>
            <a:ext cx="7817341" cy="3842197"/>
          </a:xfrm>
          <a:prstGeom prst="rect">
            <a:avLst/>
          </a:prstGeom>
        </p:spPr>
      </p:pic>
      <p:sp>
        <p:nvSpPr>
          <p:cNvPr id="3" name="Oval 2">
            <a:extLst>
              <a:ext uri="{FF2B5EF4-FFF2-40B4-BE49-F238E27FC236}">
                <a16:creationId xmlns:a16="http://schemas.microsoft.com/office/drawing/2014/main" id="{28658544-D4BD-4116-AD25-5BC71DBF5DB2}"/>
              </a:ext>
            </a:extLst>
          </p:cNvPr>
          <p:cNvSpPr/>
          <p:nvPr/>
        </p:nvSpPr>
        <p:spPr>
          <a:xfrm flipV="1">
            <a:off x="6248400" y="4724400"/>
            <a:ext cx="960119"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088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3463-78CF-4D1F-97D8-85BCF017F071}"/>
              </a:ext>
            </a:extLst>
          </p:cNvPr>
          <p:cNvSpPr>
            <a:spLocks noGrp="1"/>
          </p:cNvSpPr>
          <p:nvPr>
            <p:ph type="title"/>
          </p:nvPr>
        </p:nvSpPr>
        <p:spPr/>
        <p:txBody>
          <a:bodyPr/>
          <a:lstStyle/>
          <a:p>
            <a:r>
              <a:rPr lang="en-US" dirty="0"/>
              <a:t>Chapter Portal</a:t>
            </a:r>
          </a:p>
        </p:txBody>
      </p:sp>
      <p:pic>
        <p:nvPicPr>
          <p:cNvPr id="6" name="Picture 5">
            <a:extLst>
              <a:ext uri="{FF2B5EF4-FFF2-40B4-BE49-F238E27FC236}">
                <a16:creationId xmlns:a16="http://schemas.microsoft.com/office/drawing/2014/main" id="{223CB803-FE17-43A9-8371-2DFDA06E0CBA}"/>
              </a:ext>
            </a:extLst>
          </p:cNvPr>
          <p:cNvPicPr>
            <a:picLocks noChangeAspect="1"/>
          </p:cNvPicPr>
          <p:nvPr/>
        </p:nvPicPr>
        <p:blipFill rotWithShape="1">
          <a:blip r:embed="rId3"/>
          <a:srcRect t="5556" b="5556"/>
          <a:stretch/>
        </p:blipFill>
        <p:spPr>
          <a:xfrm>
            <a:off x="990600" y="1905000"/>
            <a:ext cx="7162800" cy="3581400"/>
          </a:xfrm>
          <a:prstGeom prst="rect">
            <a:avLst/>
          </a:prstGeom>
        </p:spPr>
      </p:pic>
    </p:spTree>
    <p:extLst>
      <p:ext uri="{BB962C8B-B14F-4D97-AF65-F5344CB8AC3E}">
        <p14:creationId xmlns:p14="http://schemas.microsoft.com/office/powerpoint/2010/main" val="1986782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647-4E23-41E7-AE80-C05F9E1115D1}"/>
              </a:ext>
            </a:extLst>
          </p:cNvPr>
          <p:cNvSpPr>
            <a:spLocks noGrp="1"/>
          </p:cNvSpPr>
          <p:nvPr>
            <p:ph type="title"/>
          </p:nvPr>
        </p:nvSpPr>
        <p:spPr/>
        <p:txBody>
          <a:bodyPr/>
          <a:lstStyle/>
          <a:p>
            <a:r>
              <a:rPr lang="en-US" dirty="0"/>
              <a:t>Chapter Portal</a:t>
            </a:r>
          </a:p>
        </p:txBody>
      </p:sp>
      <p:pic>
        <p:nvPicPr>
          <p:cNvPr id="9" name="Content Placeholder 8">
            <a:extLst>
              <a:ext uri="{FF2B5EF4-FFF2-40B4-BE49-F238E27FC236}">
                <a16:creationId xmlns:a16="http://schemas.microsoft.com/office/drawing/2014/main" id="{4D1D791A-978B-49A8-BDF5-5124C0E79623}"/>
              </a:ext>
            </a:extLst>
          </p:cNvPr>
          <p:cNvPicPr>
            <a:picLocks noGrp="1" noChangeAspect="1"/>
          </p:cNvPicPr>
          <p:nvPr>
            <p:ph idx="1"/>
          </p:nvPr>
        </p:nvPicPr>
        <p:blipFill rotWithShape="1">
          <a:blip r:embed="rId3"/>
          <a:srcRect t="5051" b="7401"/>
          <a:stretch/>
        </p:blipFill>
        <p:spPr>
          <a:xfrm>
            <a:off x="548922" y="1828801"/>
            <a:ext cx="8046156" cy="3962400"/>
          </a:xfrm>
        </p:spPr>
      </p:pic>
    </p:spTree>
    <p:extLst>
      <p:ext uri="{BB962C8B-B14F-4D97-AF65-F5344CB8AC3E}">
        <p14:creationId xmlns:p14="http://schemas.microsoft.com/office/powerpoint/2010/main" val="46207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647-4E23-41E7-AE80-C05F9E1115D1}"/>
              </a:ext>
            </a:extLst>
          </p:cNvPr>
          <p:cNvSpPr>
            <a:spLocks noGrp="1"/>
          </p:cNvSpPr>
          <p:nvPr>
            <p:ph type="title"/>
          </p:nvPr>
        </p:nvSpPr>
        <p:spPr/>
        <p:txBody>
          <a:bodyPr/>
          <a:lstStyle/>
          <a:p>
            <a:r>
              <a:rPr lang="en-US" dirty="0"/>
              <a:t>Chapter Portal</a:t>
            </a:r>
          </a:p>
        </p:txBody>
      </p:sp>
      <p:pic>
        <p:nvPicPr>
          <p:cNvPr id="4" name="Picture 3">
            <a:extLst>
              <a:ext uri="{FF2B5EF4-FFF2-40B4-BE49-F238E27FC236}">
                <a16:creationId xmlns:a16="http://schemas.microsoft.com/office/drawing/2014/main" id="{1916C8FB-5810-4B90-895A-086DD4B45BBD}"/>
              </a:ext>
            </a:extLst>
          </p:cNvPr>
          <p:cNvPicPr>
            <a:picLocks noChangeAspect="1"/>
          </p:cNvPicPr>
          <p:nvPr/>
        </p:nvPicPr>
        <p:blipFill rotWithShape="1">
          <a:blip r:embed="rId3"/>
          <a:srcRect t="5556" b="5556"/>
          <a:stretch/>
        </p:blipFill>
        <p:spPr>
          <a:xfrm>
            <a:off x="609600" y="1524000"/>
            <a:ext cx="8077200" cy="4038600"/>
          </a:xfrm>
          <a:prstGeom prst="rect">
            <a:avLst/>
          </a:prstGeom>
        </p:spPr>
      </p:pic>
    </p:spTree>
    <p:extLst>
      <p:ext uri="{BB962C8B-B14F-4D97-AF65-F5344CB8AC3E}">
        <p14:creationId xmlns:p14="http://schemas.microsoft.com/office/powerpoint/2010/main" val="1527643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3579-A633-4ABB-923E-6FCFB1F946D0}"/>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F843A9CB-92BA-4530-918D-DE17FFD5ABE0}"/>
              </a:ext>
            </a:extLst>
          </p:cNvPr>
          <p:cNvPicPr>
            <a:picLocks noGrp="1" noChangeAspect="1"/>
          </p:cNvPicPr>
          <p:nvPr>
            <p:ph idx="1"/>
          </p:nvPr>
        </p:nvPicPr>
        <p:blipFill rotWithShape="1">
          <a:blip r:embed="rId3"/>
          <a:srcRect t="5051" b="7401"/>
          <a:stretch/>
        </p:blipFill>
        <p:spPr>
          <a:xfrm>
            <a:off x="548922" y="1828801"/>
            <a:ext cx="8046156" cy="3962400"/>
          </a:xfrm>
        </p:spPr>
      </p:pic>
    </p:spTree>
    <p:extLst>
      <p:ext uri="{BB962C8B-B14F-4D97-AF65-F5344CB8AC3E}">
        <p14:creationId xmlns:p14="http://schemas.microsoft.com/office/powerpoint/2010/main" val="3029426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F564-BA26-4507-9AB1-20721FC89BF0}"/>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1A971D31-16F9-4E55-9239-0F9E32153F0B}"/>
              </a:ext>
            </a:extLst>
          </p:cNvPr>
          <p:cNvPicPr>
            <a:picLocks noGrp="1" noChangeAspect="1"/>
          </p:cNvPicPr>
          <p:nvPr>
            <p:ph idx="1"/>
          </p:nvPr>
        </p:nvPicPr>
        <p:blipFill rotWithShape="1">
          <a:blip r:embed="rId3"/>
          <a:srcRect t="8419" b="5717"/>
          <a:stretch/>
        </p:blipFill>
        <p:spPr>
          <a:xfrm>
            <a:off x="548922" y="1981201"/>
            <a:ext cx="8046156" cy="3886200"/>
          </a:xfrm>
        </p:spPr>
      </p:pic>
    </p:spTree>
    <p:extLst>
      <p:ext uri="{BB962C8B-B14F-4D97-AF65-F5344CB8AC3E}">
        <p14:creationId xmlns:p14="http://schemas.microsoft.com/office/powerpoint/2010/main" val="1567372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85F2-D552-4557-A2E5-B831C51EA53A}"/>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7EC38E43-1587-4046-BD59-D78A2823F418}"/>
              </a:ext>
            </a:extLst>
          </p:cNvPr>
          <p:cNvPicPr>
            <a:picLocks noGrp="1" noChangeAspect="1"/>
          </p:cNvPicPr>
          <p:nvPr>
            <p:ph idx="1"/>
          </p:nvPr>
        </p:nvPicPr>
        <p:blipFill rotWithShape="1">
          <a:blip r:embed="rId3"/>
          <a:srcRect t="5051" b="5717"/>
          <a:stretch/>
        </p:blipFill>
        <p:spPr>
          <a:xfrm>
            <a:off x="548922" y="1828801"/>
            <a:ext cx="8046156" cy="4038600"/>
          </a:xfrm>
        </p:spPr>
      </p:pic>
    </p:spTree>
    <p:extLst>
      <p:ext uri="{BB962C8B-B14F-4D97-AF65-F5344CB8AC3E}">
        <p14:creationId xmlns:p14="http://schemas.microsoft.com/office/powerpoint/2010/main" val="3128704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52FF-DFF7-4BE0-ADEB-B712C6A8647F}"/>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057EBABF-A63F-4238-B746-E0FE53EAFF1E}"/>
              </a:ext>
            </a:extLst>
          </p:cNvPr>
          <p:cNvPicPr>
            <a:picLocks noGrp="1" noChangeAspect="1"/>
          </p:cNvPicPr>
          <p:nvPr>
            <p:ph idx="1"/>
          </p:nvPr>
        </p:nvPicPr>
        <p:blipFill rotWithShape="1">
          <a:blip r:embed="rId3"/>
          <a:srcRect t="5051" b="5717"/>
          <a:stretch/>
        </p:blipFill>
        <p:spPr>
          <a:xfrm>
            <a:off x="548922" y="1828801"/>
            <a:ext cx="8046156" cy="4038600"/>
          </a:xfrm>
        </p:spPr>
      </p:pic>
    </p:spTree>
    <p:extLst>
      <p:ext uri="{BB962C8B-B14F-4D97-AF65-F5344CB8AC3E}">
        <p14:creationId xmlns:p14="http://schemas.microsoft.com/office/powerpoint/2010/main" val="505386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12549-9DB4-42D2-8BAD-4AFD420FFB48}"/>
              </a:ext>
            </a:extLst>
          </p:cNvPr>
          <p:cNvSpPr>
            <a:spLocks noGrp="1"/>
          </p:cNvSpPr>
          <p:nvPr>
            <p:ph type="title"/>
          </p:nvPr>
        </p:nvSpPr>
        <p:spPr/>
        <p:txBody>
          <a:bodyPr/>
          <a:lstStyle/>
          <a:p>
            <a:r>
              <a:rPr lang="en-US" dirty="0"/>
              <a:t>ANFPConnect</a:t>
            </a:r>
          </a:p>
        </p:txBody>
      </p:sp>
      <p:pic>
        <p:nvPicPr>
          <p:cNvPr id="8" name="Content Placeholder 7">
            <a:extLst>
              <a:ext uri="{FF2B5EF4-FFF2-40B4-BE49-F238E27FC236}">
                <a16:creationId xmlns:a16="http://schemas.microsoft.com/office/drawing/2014/main" id="{A458A98B-1F7F-4518-B609-66AE198CC4E2}"/>
              </a:ext>
            </a:extLst>
          </p:cNvPr>
          <p:cNvPicPr>
            <a:picLocks noGrp="1" noChangeAspect="1"/>
          </p:cNvPicPr>
          <p:nvPr>
            <p:ph idx="1"/>
          </p:nvPr>
        </p:nvPicPr>
        <p:blipFill rotWithShape="1">
          <a:blip r:embed="rId3"/>
          <a:srcRect t="5051" b="5717"/>
          <a:stretch/>
        </p:blipFill>
        <p:spPr>
          <a:xfrm>
            <a:off x="304800" y="1524000"/>
            <a:ext cx="4746834" cy="2382574"/>
          </a:xfrm>
          <a:prstGeom prst="rect">
            <a:avLst/>
          </a:prstGeom>
        </p:spPr>
      </p:pic>
      <p:pic>
        <p:nvPicPr>
          <p:cNvPr id="9" name="Picture 8">
            <a:extLst>
              <a:ext uri="{FF2B5EF4-FFF2-40B4-BE49-F238E27FC236}">
                <a16:creationId xmlns:a16="http://schemas.microsoft.com/office/drawing/2014/main" id="{596E6753-2CF2-4693-BE3A-732BD14C71B1}"/>
              </a:ext>
            </a:extLst>
          </p:cNvPr>
          <p:cNvPicPr>
            <a:picLocks noChangeAspect="1"/>
          </p:cNvPicPr>
          <p:nvPr/>
        </p:nvPicPr>
        <p:blipFill rotWithShape="1">
          <a:blip r:embed="rId4"/>
          <a:srcRect t="4075" b="5555"/>
          <a:stretch/>
        </p:blipFill>
        <p:spPr>
          <a:xfrm>
            <a:off x="3810000" y="2857500"/>
            <a:ext cx="5246557" cy="2667000"/>
          </a:xfrm>
          <a:prstGeom prst="rect">
            <a:avLst/>
          </a:prstGeom>
        </p:spPr>
      </p:pic>
    </p:spTree>
    <p:extLst>
      <p:ext uri="{BB962C8B-B14F-4D97-AF65-F5344CB8AC3E}">
        <p14:creationId xmlns:p14="http://schemas.microsoft.com/office/powerpoint/2010/main" val="114871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Overview of the Board</a:t>
            </a:r>
            <a:endParaRPr lang="en-US" dirty="0"/>
          </a:p>
        </p:txBody>
      </p:sp>
      <p:sp>
        <p:nvSpPr>
          <p:cNvPr id="3" name="Content Placeholder 2"/>
          <p:cNvSpPr>
            <a:spLocks noGrp="1"/>
          </p:cNvSpPr>
          <p:nvPr>
            <p:ph idx="1"/>
          </p:nvPr>
        </p:nvSpPr>
        <p:spPr>
          <a:xfrm>
            <a:off x="457200" y="2057400"/>
            <a:ext cx="8229600" cy="4068763"/>
          </a:xfrm>
        </p:spPr>
        <p:txBody>
          <a:bodyPr/>
          <a:lstStyle/>
          <a:p>
            <a:pPr marL="800100" lvl="1" indent="-168275">
              <a:buFont typeface="Arial" pitchFamily="34" charset="0"/>
              <a:buChar char="•"/>
            </a:pPr>
            <a:r>
              <a:rPr lang="en-US" sz="3600" dirty="0"/>
              <a:t> Governance</a:t>
            </a:r>
          </a:p>
          <a:p>
            <a:pPr marL="800100" lvl="1" indent="-168275">
              <a:buFont typeface="Arial" pitchFamily="34" charset="0"/>
              <a:buChar char="•"/>
            </a:pPr>
            <a:r>
              <a:rPr lang="en-US" sz="3600" dirty="0"/>
              <a:t> Leadership</a:t>
            </a:r>
          </a:p>
          <a:p>
            <a:pPr marL="800100" lvl="1" indent="-168275">
              <a:buFont typeface="Arial" pitchFamily="34" charset="0"/>
              <a:buChar char="•"/>
              <a:tabLst>
                <a:tab pos="5089525" algn="l"/>
              </a:tabLst>
            </a:pPr>
            <a:r>
              <a:rPr lang="en-US" sz="3600" dirty="0"/>
              <a:t> Stewardship</a:t>
            </a:r>
          </a:p>
          <a:p>
            <a:endParaRPr lang="en-US" dirty="0"/>
          </a:p>
        </p:txBody>
      </p:sp>
    </p:spTree>
    <p:extLst>
      <p:ext uri="{BB962C8B-B14F-4D97-AF65-F5344CB8AC3E}">
        <p14:creationId xmlns:p14="http://schemas.microsoft.com/office/powerpoint/2010/main" val="21369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EC2D-6FB3-4EC4-A63B-072E1B90F978}"/>
              </a:ext>
            </a:extLst>
          </p:cNvPr>
          <p:cNvSpPr>
            <a:spLocks noGrp="1"/>
          </p:cNvSpPr>
          <p:nvPr>
            <p:ph type="title"/>
          </p:nvPr>
        </p:nvSpPr>
        <p:spPr/>
        <p:txBody>
          <a:bodyPr/>
          <a:lstStyle/>
          <a:p>
            <a:r>
              <a:rPr lang="en-US" dirty="0"/>
              <a:t>ANFPConnect</a:t>
            </a:r>
          </a:p>
        </p:txBody>
      </p:sp>
      <p:pic>
        <p:nvPicPr>
          <p:cNvPr id="7" name="Picture 6">
            <a:extLst>
              <a:ext uri="{FF2B5EF4-FFF2-40B4-BE49-F238E27FC236}">
                <a16:creationId xmlns:a16="http://schemas.microsoft.com/office/drawing/2014/main" id="{80FA707A-F5AD-41CF-AAEC-277E13F97D52}"/>
              </a:ext>
            </a:extLst>
          </p:cNvPr>
          <p:cNvPicPr>
            <a:picLocks noChangeAspect="1"/>
          </p:cNvPicPr>
          <p:nvPr/>
        </p:nvPicPr>
        <p:blipFill rotWithShape="1">
          <a:blip r:embed="rId3"/>
          <a:srcRect t="5556" b="5556"/>
          <a:stretch/>
        </p:blipFill>
        <p:spPr>
          <a:xfrm>
            <a:off x="990600" y="1752600"/>
            <a:ext cx="7239000" cy="3619500"/>
          </a:xfrm>
          <a:prstGeom prst="rect">
            <a:avLst/>
          </a:prstGeom>
        </p:spPr>
      </p:pic>
    </p:spTree>
    <p:extLst>
      <p:ext uri="{BB962C8B-B14F-4D97-AF65-F5344CB8AC3E}">
        <p14:creationId xmlns:p14="http://schemas.microsoft.com/office/powerpoint/2010/main" val="2038698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6FB3-8C1C-42C6-A139-29F66B733F9C}"/>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1589B911-2F3F-4C33-8720-CECC022E8E1F}"/>
              </a:ext>
            </a:extLst>
          </p:cNvPr>
          <p:cNvPicPr>
            <a:picLocks noGrp="1" noChangeAspect="1"/>
          </p:cNvPicPr>
          <p:nvPr>
            <p:ph idx="1"/>
          </p:nvPr>
        </p:nvPicPr>
        <p:blipFill rotWithShape="1">
          <a:blip r:embed="rId3"/>
          <a:srcRect t="3367" b="5718"/>
          <a:stretch/>
        </p:blipFill>
        <p:spPr>
          <a:xfrm>
            <a:off x="548922" y="1752601"/>
            <a:ext cx="8046156" cy="4114800"/>
          </a:xfrm>
        </p:spPr>
      </p:pic>
    </p:spTree>
    <p:extLst>
      <p:ext uri="{BB962C8B-B14F-4D97-AF65-F5344CB8AC3E}">
        <p14:creationId xmlns:p14="http://schemas.microsoft.com/office/powerpoint/2010/main" val="2681489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C6D6-B856-4A60-8ACE-A25984A7C07C}"/>
              </a:ext>
            </a:extLst>
          </p:cNvPr>
          <p:cNvSpPr>
            <a:spLocks noGrp="1"/>
          </p:cNvSpPr>
          <p:nvPr>
            <p:ph type="title"/>
          </p:nvPr>
        </p:nvSpPr>
        <p:spPr/>
        <p:txBody>
          <a:bodyPr/>
          <a:lstStyle/>
          <a:p>
            <a:r>
              <a:rPr lang="en-US" dirty="0"/>
              <a:t>ANFPConnect</a:t>
            </a:r>
          </a:p>
        </p:txBody>
      </p:sp>
      <p:pic>
        <p:nvPicPr>
          <p:cNvPr id="7" name="Picture 6">
            <a:extLst>
              <a:ext uri="{FF2B5EF4-FFF2-40B4-BE49-F238E27FC236}">
                <a16:creationId xmlns:a16="http://schemas.microsoft.com/office/drawing/2014/main" id="{B5C5D33B-AF20-4FCA-8F1D-3F9A0C6B0F6D}"/>
              </a:ext>
            </a:extLst>
          </p:cNvPr>
          <p:cNvPicPr>
            <a:picLocks noChangeAspect="1"/>
          </p:cNvPicPr>
          <p:nvPr/>
        </p:nvPicPr>
        <p:blipFill rotWithShape="1">
          <a:blip r:embed="rId3"/>
          <a:srcRect l="-2500" t="3115" r="28333" b="24291"/>
          <a:stretch/>
        </p:blipFill>
        <p:spPr>
          <a:xfrm>
            <a:off x="1181100" y="1417638"/>
            <a:ext cx="6781800" cy="3733800"/>
          </a:xfrm>
          <a:prstGeom prst="rect">
            <a:avLst/>
          </a:prstGeom>
        </p:spPr>
      </p:pic>
    </p:spTree>
    <p:extLst>
      <p:ext uri="{BB962C8B-B14F-4D97-AF65-F5344CB8AC3E}">
        <p14:creationId xmlns:p14="http://schemas.microsoft.com/office/powerpoint/2010/main" val="4127885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FD61-E18D-4BA4-A7F6-D5941402190B}"/>
              </a:ext>
            </a:extLst>
          </p:cNvPr>
          <p:cNvSpPr>
            <a:spLocks noGrp="1"/>
          </p:cNvSpPr>
          <p:nvPr>
            <p:ph type="title"/>
          </p:nvPr>
        </p:nvSpPr>
        <p:spPr/>
        <p:txBody>
          <a:bodyPr/>
          <a:lstStyle/>
          <a:p>
            <a:r>
              <a:rPr lang="en-US" dirty="0"/>
              <a:t>ANFPConnect</a:t>
            </a:r>
          </a:p>
        </p:txBody>
      </p:sp>
      <p:pic>
        <p:nvPicPr>
          <p:cNvPr id="6" name="Content Placeholder 5">
            <a:extLst>
              <a:ext uri="{FF2B5EF4-FFF2-40B4-BE49-F238E27FC236}">
                <a16:creationId xmlns:a16="http://schemas.microsoft.com/office/drawing/2014/main" id="{9E60FE2B-FEB6-41DD-A237-78DA06BEFD15}"/>
              </a:ext>
            </a:extLst>
          </p:cNvPr>
          <p:cNvPicPr>
            <a:picLocks noGrp="1" noChangeAspect="1"/>
          </p:cNvPicPr>
          <p:nvPr>
            <p:ph idx="1"/>
          </p:nvPr>
        </p:nvPicPr>
        <p:blipFill rotWithShape="1">
          <a:blip r:embed="rId3"/>
          <a:srcRect t="5051" b="5717"/>
          <a:stretch/>
        </p:blipFill>
        <p:spPr>
          <a:xfrm>
            <a:off x="548922" y="1828801"/>
            <a:ext cx="8046156" cy="4038600"/>
          </a:xfrm>
        </p:spPr>
      </p:pic>
    </p:spTree>
    <p:extLst>
      <p:ext uri="{BB962C8B-B14F-4D97-AF65-F5344CB8AC3E}">
        <p14:creationId xmlns:p14="http://schemas.microsoft.com/office/powerpoint/2010/main" val="1635063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6BB2-E665-4CCB-AC61-20E1EA73A251}"/>
              </a:ext>
            </a:extLst>
          </p:cNvPr>
          <p:cNvSpPr>
            <a:spLocks noGrp="1"/>
          </p:cNvSpPr>
          <p:nvPr>
            <p:ph type="title"/>
          </p:nvPr>
        </p:nvSpPr>
        <p:spPr/>
        <p:txBody>
          <a:bodyPr/>
          <a:lstStyle/>
          <a:p>
            <a:r>
              <a:rPr lang="en-US" dirty="0"/>
              <a:t>ANFPConnect</a:t>
            </a:r>
          </a:p>
        </p:txBody>
      </p:sp>
      <p:pic>
        <p:nvPicPr>
          <p:cNvPr id="7" name="Picture 6">
            <a:extLst>
              <a:ext uri="{FF2B5EF4-FFF2-40B4-BE49-F238E27FC236}">
                <a16:creationId xmlns:a16="http://schemas.microsoft.com/office/drawing/2014/main" id="{3245BCC5-C703-4CB9-9EB2-DA830951A100}"/>
              </a:ext>
            </a:extLst>
          </p:cNvPr>
          <p:cNvPicPr>
            <a:picLocks noChangeAspect="1"/>
          </p:cNvPicPr>
          <p:nvPr/>
        </p:nvPicPr>
        <p:blipFill rotWithShape="1">
          <a:blip r:embed="rId3"/>
          <a:srcRect l="-5000" t="4598" r="30000" b="10957"/>
          <a:stretch/>
        </p:blipFill>
        <p:spPr>
          <a:xfrm>
            <a:off x="762000" y="1295400"/>
            <a:ext cx="6858000" cy="4343400"/>
          </a:xfrm>
          <a:prstGeom prst="rect">
            <a:avLst/>
          </a:prstGeom>
        </p:spPr>
      </p:pic>
    </p:spTree>
    <p:extLst>
      <p:ext uri="{BB962C8B-B14F-4D97-AF65-F5344CB8AC3E}">
        <p14:creationId xmlns:p14="http://schemas.microsoft.com/office/powerpoint/2010/main" val="1797136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7DB3-DE91-44AA-A970-00C9D1C155DD}"/>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3F4CAB6E-B424-4E8F-B28B-6AF530B22A7E}"/>
              </a:ext>
            </a:extLst>
          </p:cNvPr>
          <p:cNvPicPr>
            <a:picLocks noGrp="1" noChangeAspect="1"/>
          </p:cNvPicPr>
          <p:nvPr>
            <p:ph idx="1"/>
          </p:nvPr>
        </p:nvPicPr>
        <p:blipFill rotWithShape="1">
          <a:blip r:embed="rId3"/>
          <a:srcRect t="5051" b="5717"/>
          <a:stretch/>
        </p:blipFill>
        <p:spPr>
          <a:xfrm>
            <a:off x="548922" y="1828801"/>
            <a:ext cx="8046156" cy="4038600"/>
          </a:xfrm>
        </p:spPr>
      </p:pic>
    </p:spTree>
    <p:extLst>
      <p:ext uri="{BB962C8B-B14F-4D97-AF65-F5344CB8AC3E}">
        <p14:creationId xmlns:p14="http://schemas.microsoft.com/office/powerpoint/2010/main" val="1538582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748A-06D8-4D5C-9D4A-19089A24B74A}"/>
              </a:ext>
            </a:extLst>
          </p:cNvPr>
          <p:cNvSpPr>
            <a:spLocks noGrp="1"/>
          </p:cNvSpPr>
          <p:nvPr>
            <p:ph type="title"/>
          </p:nvPr>
        </p:nvSpPr>
        <p:spPr/>
        <p:txBody>
          <a:bodyPr/>
          <a:lstStyle/>
          <a:p>
            <a:r>
              <a:rPr lang="en-US" dirty="0"/>
              <a:t>ANFPConnect</a:t>
            </a:r>
          </a:p>
        </p:txBody>
      </p:sp>
      <p:pic>
        <p:nvPicPr>
          <p:cNvPr id="5" name="Content Placeholder 4">
            <a:extLst>
              <a:ext uri="{FF2B5EF4-FFF2-40B4-BE49-F238E27FC236}">
                <a16:creationId xmlns:a16="http://schemas.microsoft.com/office/drawing/2014/main" id="{8E866C13-9D6C-44BD-8BB5-E81A4FE38308}"/>
              </a:ext>
            </a:extLst>
          </p:cNvPr>
          <p:cNvPicPr>
            <a:picLocks noGrp="1" noChangeAspect="1"/>
          </p:cNvPicPr>
          <p:nvPr>
            <p:ph idx="1"/>
          </p:nvPr>
        </p:nvPicPr>
        <p:blipFill rotWithShape="1">
          <a:blip r:embed="rId3"/>
          <a:srcRect t="3366" b="7401"/>
          <a:stretch/>
        </p:blipFill>
        <p:spPr>
          <a:xfrm>
            <a:off x="548922" y="1752601"/>
            <a:ext cx="8046156" cy="4038600"/>
          </a:xfrm>
        </p:spPr>
      </p:pic>
    </p:spTree>
    <p:extLst>
      <p:ext uri="{BB962C8B-B14F-4D97-AF65-F5344CB8AC3E}">
        <p14:creationId xmlns:p14="http://schemas.microsoft.com/office/powerpoint/2010/main" val="1558995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708D-56AE-463F-9203-59E75BE69C3B}"/>
              </a:ext>
            </a:extLst>
          </p:cNvPr>
          <p:cNvSpPr>
            <a:spLocks noGrp="1"/>
          </p:cNvSpPr>
          <p:nvPr>
            <p:ph type="title"/>
          </p:nvPr>
        </p:nvSpPr>
        <p:spPr/>
        <p:txBody>
          <a:bodyPr/>
          <a:lstStyle/>
          <a:p>
            <a:r>
              <a:rPr lang="en-US" dirty="0"/>
              <a:t>ANFPConnect</a:t>
            </a:r>
          </a:p>
        </p:txBody>
      </p:sp>
      <p:pic>
        <p:nvPicPr>
          <p:cNvPr id="5" name="Content Placeholder 4">
            <a:extLst>
              <a:ext uri="{FF2B5EF4-FFF2-40B4-BE49-F238E27FC236}">
                <a16:creationId xmlns:a16="http://schemas.microsoft.com/office/drawing/2014/main" id="{A768FE98-B395-4884-B715-5D15E737DA1A}"/>
              </a:ext>
            </a:extLst>
          </p:cNvPr>
          <p:cNvPicPr>
            <a:picLocks noGrp="1" noChangeAspect="1"/>
          </p:cNvPicPr>
          <p:nvPr>
            <p:ph idx="1"/>
          </p:nvPr>
        </p:nvPicPr>
        <p:blipFill rotWithShape="1">
          <a:blip r:embed="rId3"/>
          <a:srcRect t="5051" b="7401"/>
          <a:stretch/>
        </p:blipFill>
        <p:spPr>
          <a:xfrm>
            <a:off x="548922" y="1828801"/>
            <a:ext cx="8046156" cy="3962400"/>
          </a:xfrm>
        </p:spPr>
      </p:pic>
    </p:spTree>
    <p:extLst>
      <p:ext uri="{BB962C8B-B14F-4D97-AF65-F5344CB8AC3E}">
        <p14:creationId xmlns:p14="http://schemas.microsoft.com/office/powerpoint/2010/main" val="3465889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CF18-D420-4EB6-93E1-5153E7659112}"/>
              </a:ext>
            </a:extLst>
          </p:cNvPr>
          <p:cNvSpPr>
            <a:spLocks noGrp="1"/>
          </p:cNvSpPr>
          <p:nvPr>
            <p:ph type="title"/>
          </p:nvPr>
        </p:nvSpPr>
        <p:spPr/>
        <p:txBody>
          <a:bodyPr/>
          <a:lstStyle/>
          <a:p>
            <a:r>
              <a:rPr lang="en-US" dirty="0"/>
              <a:t>LMS Online Courses</a:t>
            </a:r>
          </a:p>
        </p:txBody>
      </p:sp>
      <p:pic>
        <p:nvPicPr>
          <p:cNvPr id="4" name="Content Placeholder 3">
            <a:extLst>
              <a:ext uri="{FF2B5EF4-FFF2-40B4-BE49-F238E27FC236}">
                <a16:creationId xmlns:a16="http://schemas.microsoft.com/office/drawing/2014/main" id="{54A4B945-C794-4162-8FB9-559FC0649A0C}"/>
              </a:ext>
            </a:extLst>
          </p:cNvPr>
          <p:cNvPicPr>
            <a:picLocks noGrp="1" noChangeAspect="1"/>
          </p:cNvPicPr>
          <p:nvPr>
            <p:ph idx="1"/>
          </p:nvPr>
        </p:nvPicPr>
        <p:blipFill rotWithShape="1">
          <a:blip r:embed="rId3"/>
          <a:srcRect b="5717"/>
          <a:stretch/>
        </p:blipFill>
        <p:spPr>
          <a:xfrm>
            <a:off x="548922" y="1600201"/>
            <a:ext cx="8046156" cy="4267200"/>
          </a:xfrm>
          <a:prstGeom prst="rect">
            <a:avLst/>
          </a:prstGeom>
        </p:spPr>
      </p:pic>
    </p:spTree>
    <p:extLst>
      <p:ext uri="{BB962C8B-B14F-4D97-AF65-F5344CB8AC3E}">
        <p14:creationId xmlns:p14="http://schemas.microsoft.com/office/powerpoint/2010/main" val="4028302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Guidelines</a:t>
            </a:r>
          </a:p>
        </p:txBody>
      </p:sp>
      <p:sp>
        <p:nvSpPr>
          <p:cNvPr id="3" name="Content Placeholder 2"/>
          <p:cNvSpPr>
            <a:spLocks noGrp="1"/>
          </p:cNvSpPr>
          <p:nvPr>
            <p:ph idx="1"/>
          </p:nvPr>
        </p:nvSpPr>
        <p:spPr/>
        <p:txBody>
          <a:bodyPr>
            <a:normAutofit fontScale="85000" lnSpcReduction="20000"/>
          </a:bodyPr>
          <a:lstStyle/>
          <a:p>
            <a:r>
              <a:rPr lang="en-US" dirty="0"/>
              <a:t>Listen and respect the opportunities and suggestions</a:t>
            </a:r>
          </a:p>
          <a:p>
            <a:r>
              <a:rPr lang="en-US" dirty="0"/>
              <a:t>Use active listening skills during discussions </a:t>
            </a:r>
          </a:p>
          <a:p>
            <a:r>
              <a:rPr lang="en-US" dirty="0"/>
              <a:t>Prepare the goals and objectives </a:t>
            </a:r>
          </a:p>
          <a:p>
            <a:r>
              <a:rPr lang="en-US" dirty="0"/>
              <a:t>Take the initiative to ask for feedback</a:t>
            </a:r>
          </a:p>
          <a:p>
            <a:r>
              <a:rPr lang="en-US" dirty="0"/>
              <a:t>Always be considerate and respect your mentor’s time as you do your own. </a:t>
            </a:r>
          </a:p>
          <a:p>
            <a:r>
              <a:rPr lang="en-US" dirty="0"/>
              <a:t>Return phone calls promptly and be on time with commitments or meetings </a:t>
            </a:r>
          </a:p>
          <a:p>
            <a:r>
              <a:rPr lang="en-US" dirty="0"/>
              <a:t>Seriously consider all advice or suggestions you receive.</a:t>
            </a:r>
          </a:p>
        </p:txBody>
      </p:sp>
    </p:spTree>
    <p:extLst>
      <p:ext uri="{BB962C8B-B14F-4D97-AF65-F5344CB8AC3E}">
        <p14:creationId xmlns:p14="http://schemas.microsoft.com/office/powerpoint/2010/main" val="146094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altLang="en-US" dirty="0">
                <a:latin typeface="Arial" charset="0"/>
                <a:cs typeface="Arial" charset="0"/>
              </a:rPr>
              <a:t>Governance</a:t>
            </a:r>
            <a:endParaRPr lang="en-US" dirty="0"/>
          </a:p>
        </p:txBody>
      </p:sp>
      <p:sp>
        <p:nvSpPr>
          <p:cNvPr id="3" name="Content Placeholder 2"/>
          <p:cNvSpPr>
            <a:spLocks noGrp="1"/>
          </p:cNvSpPr>
          <p:nvPr>
            <p:ph idx="1"/>
          </p:nvPr>
        </p:nvSpPr>
        <p:spPr>
          <a:xfrm>
            <a:off x="457200" y="1600201"/>
            <a:ext cx="8229600" cy="4191000"/>
          </a:xfrm>
        </p:spPr>
        <p:txBody>
          <a:bodyPr>
            <a:normAutofit fontScale="85000" lnSpcReduction="20000"/>
          </a:bodyPr>
          <a:lstStyle/>
          <a:p>
            <a:pPr marL="0" indent="0">
              <a:buNone/>
            </a:pPr>
            <a:r>
              <a:rPr lang="en-US" sz="3100" b="1" dirty="0">
                <a:latin typeface="Arial" panose="020B0604020202020204" pitchFamily="34" charset="0"/>
                <a:cs typeface="Arial" panose="020B0604020202020204" pitchFamily="34" charset="0"/>
              </a:rPr>
              <a:t>Governance - setting policy and making decisions.</a:t>
            </a:r>
          </a:p>
          <a:p>
            <a:pPr marL="0" indent="0">
              <a:buNone/>
            </a:pPr>
            <a:endParaRPr lang="en-US" sz="3100" b="1" dirty="0">
              <a:latin typeface="Arial" panose="020B0604020202020204" pitchFamily="34" charset="0"/>
              <a:cs typeface="Arial" panose="020B0604020202020204" pitchFamily="34" charset="0"/>
            </a:endParaRPr>
          </a:p>
          <a:p>
            <a:pPr marL="406400" indent="-406400"/>
            <a:r>
              <a:rPr lang="en-US" sz="3100" dirty="0">
                <a:latin typeface="Arial" panose="020B0604020202020204" pitchFamily="34" charset="0"/>
                <a:cs typeface="Arial" panose="020B0604020202020204" pitchFamily="34" charset="0"/>
              </a:rPr>
              <a:t>The board governs on behalf of people who are not seated at the table</a:t>
            </a:r>
          </a:p>
          <a:p>
            <a:pPr marL="406400" indent="-406400"/>
            <a:r>
              <a:rPr lang="en-US" sz="3100" dirty="0">
                <a:latin typeface="Arial" panose="020B0604020202020204" pitchFamily="34" charset="0"/>
                <a:cs typeface="Arial" panose="020B0604020202020204" pitchFamily="34" charset="0"/>
              </a:rPr>
              <a:t>Think of “trustee”… what are you entrusted to do?  </a:t>
            </a:r>
          </a:p>
          <a:p>
            <a:pPr marL="406400" indent="-406400"/>
            <a:r>
              <a:rPr lang="en-US" sz="3100" dirty="0">
                <a:latin typeface="Arial" panose="020B0604020202020204" pitchFamily="34" charset="0"/>
                <a:cs typeface="Arial" panose="020B0604020202020204" pitchFamily="34" charset="0"/>
              </a:rPr>
              <a:t>Defining and achieving results </a:t>
            </a:r>
          </a:p>
          <a:p>
            <a:pPr marL="406400" indent="-406400"/>
            <a:r>
              <a:rPr lang="en-US" sz="3100" dirty="0">
                <a:latin typeface="Arial" panose="020B0604020202020204" pitchFamily="34" charset="0"/>
                <a:cs typeface="Arial" panose="020B0604020202020204" pitchFamily="34" charset="0"/>
              </a:rPr>
              <a:t>Set policy  </a:t>
            </a:r>
          </a:p>
          <a:p>
            <a:pPr marL="406400" indent="-406400"/>
            <a:r>
              <a:rPr lang="en-US" sz="3100" dirty="0">
                <a:latin typeface="Arial" panose="020B0604020202020204" pitchFamily="34" charset="0"/>
                <a:cs typeface="Arial" panose="020B0604020202020204" pitchFamily="34" charset="0"/>
              </a:rPr>
              <a:t>Make decisions </a:t>
            </a:r>
          </a:p>
          <a:p>
            <a:pPr marL="406400" indent="-406400"/>
            <a:r>
              <a:rPr lang="en-US" sz="3100" dirty="0">
                <a:latin typeface="Arial" panose="020B0604020202020204" pitchFamily="34" charset="0"/>
                <a:cs typeface="Arial" panose="020B0604020202020204" pitchFamily="34" charset="0"/>
              </a:rPr>
              <a:t>Work as a team to gather info; communicate w/ stakeholders Interactions w/ stakeholders; represent the organization to the public</a:t>
            </a:r>
          </a:p>
          <a:p>
            <a:endParaRPr lang="en-US" dirty="0"/>
          </a:p>
        </p:txBody>
      </p:sp>
    </p:spTree>
    <p:extLst>
      <p:ext uri="{BB962C8B-B14F-4D97-AF65-F5344CB8AC3E}">
        <p14:creationId xmlns:p14="http://schemas.microsoft.com/office/powerpoint/2010/main" val="2096678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normAutofit lnSpcReduction="10000"/>
          </a:bodyPr>
          <a:lstStyle/>
          <a:p>
            <a:pPr lvl="0"/>
            <a:r>
              <a:rPr lang="en-US" dirty="0"/>
              <a:t>ANFPConnect – Volunteer 101</a:t>
            </a:r>
          </a:p>
          <a:p>
            <a:pPr lvl="0"/>
            <a:r>
              <a:rPr lang="en-US" dirty="0"/>
              <a:t>LMS Online Courses</a:t>
            </a:r>
          </a:p>
          <a:p>
            <a:pPr lvl="0"/>
            <a:r>
              <a:rPr lang="en-US" dirty="0"/>
              <a:t>Archived Webinars/Chapter Chats</a:t>
            </a:r>
          </a:p>
          <a:p>
            <a:pPr lvl="0"/>
            <a:r>
              <a:rPr lang="en-US" dirty="0"/>
              <a:t>Volunteer Leader &amp; Handbook</a:t>
            </a:r>
          </a:p>
          <a:p>
            <a:pPr lvl="0"/>
            <a:r>
              <a:rPr lang="en-US" dirty="0"/>
              <a:t>Chapter Best Practices</a:t>
            </a:r>
          </a:p>
          <a:p>
            <a:r>
              <a:rPr lang="en-US" dirty="0"/>
              <a:t>Chapter Leadership Team</a:t>
            </a:r>
          </a:p>
          <a:p>
            <a:pPr lvl="0"/>
            <a:r>
              <a:rPr lang="en-US" dirty="0"/>
              <a:t>Other Chapter Leaders</a:t>
            </a:r>
          </a:p>
          <a:p>
            <a:pPr lvl="0"/>
            <a:r>
              <a:rPr lang="en-US" dirty="0"/>
              <a:t>ANFP Staff</a:t>
            </a:r>
          </a:p>
        </p:txBody>
      </p:sp>
    </p:spTree>
    <p:extLst>
      <p:ext uri="{BB962C8B-B14F-4D97-AF65-F5344CB8AC3E}">
        <p14:creationId xmlns:p14="http://schemas.microsoft.com/office/powerpoint/2010/main" val="1234831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a:bodyPr>
          <a:lstStyle/>
          <a:p>
            <a:pPr marL="346075" lvl="1" indent="-346075">
              <a:buFont typeface="Arial" panose="020B0604020202020204" pitchFamily="34" charset="0"/>
              <a:buChar char="•"/>
            </a:pPr>
            <a:r>
              <a:rPr lang="en-US" sz="3200" dirty="0"/>
              <a:t>Determine conference call/meeting schedule</a:t>
            </a:r>
          </a:p>
          <a:p>
            <a:r>
              <a:rPr lang="en-US" dirty="0"/>
              <a:t>Survey members</a:t>
            </a:r>
          </a:p>
          <a:p>
            <a:r>
              <a:rPr lang="en-US" dirty="0"/>
              <a:t>Recruit, engage and retain!</a:t>
            </a:r>
          </a:p>
        </p:txBody>
      </p:sp>
    </p:spTree>
    <p:extLst>
      <p:ext uri="{BB962C8B-B14F-4D97-AF65-F5344CB8AC3E}">
        <p14:creationId xmlns:p14="http://schemas.microsoft.com/office/powerpoint/2010/main" val="392358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388"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3"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Leadership</a:t>
            </a:r>
          </a:p>
        </p:txBody>
      </p:sp>
      <p:sp>
        <p:nvSpPr>
          <p:cNvPr id="2" name="TextBox 1"/>
          <p:cNvSpPr txBox="1"/>
          <p:nvPr/>
        </p:nvSpPr>
        <p:spPr>
          <a:xfrm>
            <a:off x="762000" y="1437971"/>
            <a:ext cx="8077200" cy="363176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Leadership - serving as a ‘think tank’ for the organization and defining opportunities.</a:t>
            </a: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Board role is strategic leadership </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The board continuously acts as a “think tank” for what the organization can achieve</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Observe the industry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Help develop strategic alliances; define opportunities</a:t>
            </a:r>
          </a:p>
          <a:p>
            <a:r>
              <a:rPr lang="en-US" sz="2400" dirty="0"/>
              <a:t> </a:t>
            </a:r>
          </a:p>
          <a:p>
            <a:endParaRPr lang="en-US" dirty="0"/>
          </a:p>
        </p:txBody>
      </p:sp>
    </p:spTree>
    <p:extLst>
      <p:ext uri="{BB962C8B-B14F-4D97-AF65-F5344CB8AC3E}">
        <p14:creationId xmlns:p14="http://schemas.microsoft.com/office/powerpoint/2010/main" val="363302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12"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7"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Stewardship</a:t>
            </a:r>
          </a:p>
        </p:txBody>
      </p:sp>
      <p:sp>
        <p:nvSpPr>
          <p:cNvPr id="2" name="TextBox 1"/>
          <p:cNvSpPr txBox="1"/>
          <p:nvPr/>
        </p:nvSpPr>
        <p:spPr>
          <a:xfrm>
            <a:off x="533400" y="1676400"/>
            <a:ext cx="8305800" cy="443198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Stewardship - ensuring accountability for use of resources and approving the budget.</a:t>
            </a:r>
          </a:p>
          <a:p>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Commitment to the mission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should the organization use its resources (time, budget money, etc.)?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do we ensure accountability?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do we stay informed and up-to-speed (e.g., review of reports, metrics)?  Ensure the organization is carrying out its mission.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Evaluate/assess effectiveness</a:t>
            </a:r>
          </a:p>
          <a:p>
            <a:endParaRPr lang="en-US" dirty="0"/>
          </a:p>
        </p:txBody>
      </p:sp>
    </p:spTree>
    <p:extLst>
      <p:ext uri="{BB962C8B-B14F-4D97-AF65-F5344CB8AC3E}">
        <p14:creationId xmlns:p14="http://schemas.microsoft.com/office/powerpoint/2010/main" val="399347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President</a:t>
            </a:r>
          </a:p>
        </p:txBody>
      </p:sp>
      <p:sp>
        <p:nvSpPr>
          <p:cNvPr id="3" name="Content Placeholder 2"/>
          <p:cNvSpPr>
            <a:spLocks noGrp="1"/>
          </p:cNvSpPr>
          <p:nvPr>
            <p:ph idx="1"/>
          </p:nvPr>
        </p:nvSpPr>
        <p:spPr>
          <a:xfrm>
            <a:off x="457200" y="1371600"/>
            <a:ext cx="8229600" cy="4571999"/>
          </a:xfrm>
        </p:spPr>
        <p:txBody>
          <a:bodyPr>
            <a:normAutofit/>
          </a:bodyPr>
          <a:lstStyle/>
          <a:p>
            <a:endParaRPr lang="en-US" sz="1600" dirty="0"/>
          </a:p>
          <a:p>
            <a:r>
              <a:rPr lang="en-US" sz="1600" dirty="0"/>
              <a:t>Have a working knowledge of officer and committee roles and be willing to help other volunteers understand their duties </a:t>
            </a:r>
          </a:p>
          <a:p>
            <a:r>
              <a:rPr lang="en-US" sz="1600" dirty="0"/>
              <a:t>Create agenda for board and business meetings </a:t>
            </a:r>
          </a:p>
          <a:p>
            <a:r>
              <a:rPr lang="en-US" sz="1600" dirty="0"/>
              <a:t>Chair board and business meetings and do so using ‘Robert’s Rules of Order’ </a:t>
            </a:r>
          </a:p>
          <a:p>
            <a:r>
              <a:rPr lang="en-US" sz="1600" dirty="0"/>
              <a:t>Oversee committee activities </a:t>
            </a:r>
          </a:p>
          <a:p>
            <a:r>
              <a:rPr lang="en-US" sz="1600" dirty="0"/>
              <a:t>Train president-elect to competently take over after your tenure </a:t>
            </a:r>
          </a:p>
          <a:p>
            <a:r>
              <a:rPr lang="en-US" sz="1600" dirty="0"/>
              <a:t>Communicate with membership on a regular basis (e.g. via the newsletter)</a:t>
            </a:r>
          </a:p>
          <a:p>
            <a:r>
              <a:rPr lang="en-US" sz="1600" dirty="0"/>
              <a:t>Submit required chapter forms to ANFP Chapter Relations (see chapter minimum standards) </a:t>
            </a:r>
          </a:p>
          <a:p>
            <a:r>
              <a:rPr lang="en-US" sz="1600" dirty="0"/>
              <a:t>Delegate required chapter forms (or appropriate sections) to board members </a:t>
            </a:r>
          </a:p>
          <a:p>
            <a:r>
              <a:rPr lang="en-US" sz="1600" dirty="0"/>
              <a:t>Understand and communicate expectations of affiliate agreement to board members</a:t>
            </a:r>
          </a:p>
          <a:p>
            <a:r>
              <a:rPr lang="en-US" sz="1600" dirty="0"/>
              <a:t>Lead chapter</a:t>
            </a:r>
          </a:p>
          <a:p>
            <a:r>
              <a:rPr lang="en-US" sz="1600" dirty="0"/>
              <a:t>Establish annual goals</a:t>
            </a:r>
          </a:p>
        </p:txBody>
      </p:sp>
    </p:spTree>
    <p:extLst>
      <p:ext uri="{BB962C8B-B14F-4D97-AF65-F5344CB8AC3E}">
        <p14:creationId xmlns:p14="http://schemas.microsoft.com/office/powerpoint/2010/main" val="222457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President-Elect</a:t>
            </a:r>
          </a:p>
        </p:txBody>
      </p:sp>
      <p:sp>
        <p:nvSpPr>
          <p:cNvPr id="3" name="Content Placeholder 2"/>
          <p:cNvSpPr>
            <a:spLocks noGrp="1"/>
          </p:cNvSpPr>
          <p:nvPr>
            <p:ph idx="1"/>
          </p:nvPr>
        </p:nvSpPr>
        <p:spPr>
          <a:xfrm>
            <a:off x="457200" y="1371600"/>
            <a:ext cx="8229600" cy="4648200"/>
          </a:xfrm>
        </p:spPr>
        <p:txBody>
          <a:bodyPr>
            <a:noAutofit/>
          </a:bodyPr>
          <a:lstStyle/>
          <a:p>
            <a:r>
              <a:rPr lang="en-US" sz="1700" dirty="0"/>
              <a:t>Learn president’s responsibilities</a:t>
            </a:r>
          </a:p>
          <a:p>
            <a:r>
              <a:rPr lang="en-US" sz="1700" dirty="0"/>
              <a:t>Assume duties of president in her/his absence or disability </a:t>
            </a:r>
          </a:p>
          <a:p>
            <a:r>
              <a:rPr lang="en-US" sz="1700" dirty="0"/>
              <a:t>Oversee activities of district officers, program committee, and tellers committee</a:t>
            </a:r>
          </a:p>
          <a:p>
            <a:r>
              <a:rPr lang="en-US" sz="1700" dirty="0"/>
              <a:t>Make every effort to audit national board of directors meeting at ANFP’s Annual Conference in order to learn as much as possible about organizational goals, objectives, policies, and procedures. </a:t>
            </a:r>
          </a:p>
          <a:p>
            <a:r>
              <a:rPr lang="en-US" sz="1700" dirty="0"/>
              <a:t>Attend all chapter board and business meetings </a:t>
            </a:r>
          </a:p>
          <a:p>
            <a:r>
              <a:rPr lang="en-US" sz="1700" dirty="0"/>
              <a:t>Serve as a member of chapter’s finance committee </a:t>
            </a:r>
          </a:p>
          <a:p>
            <a:r>
              <a:rPr lang="en-US" sz="1700" dirty="0"/>
              <a:t>Appoint committee chairs and members the spring before your year as president</a:t>
            </a:r>
          </a:p>
          <a:p>
            <a:r>
              <a:rPr lang="en-US" sz="1700" dirty="0"/>
              <a:t>Write tasks of each committee and explain these to volunteers. These can include goals, budget, objectives, etc. </a:t>
            </a:r>
          </a:p>
          <a:p>
            <a:r>
              <a:rPr lang="en-US" sz="1700" dirty="0"/>
              <a:t>Actively recruit volunteers during your term. Succession planning is essential to continue an active chapter. </a:t>
            </a:r>
          </a:p>
          <a:p>
            <a:r>
              <a:rPr lang="en-US" sz="1700" dirty="0"/>
              <a:t>Create a plan to implement plans immediately upon installation. </a:t>
            </a:r>
          </a:p>
        </p:txBody>
      </p:sp>
    </p:spTree>
    <p:extLst>
      <p:ext uri="{BB962C8B-B14F-4D97-AF65-F5344CB8AC3E}">
        <p14:creationId xmlns:p14="http://schemas.microsoft.com/office/powerpoint/2010/main" val="6194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Role of the Secretary</a:t>
            </a:r>
          </a:p>
        </p:txBody>
      </p:sp>
      <p:sp>
        <p:nvSpPr>
          <p:cNvPr id="3" name="Content Placeholder 2"/>
          <p:cNvSpPr>
            <a:spLocks noGrp="1"/>
          </p:cNvSpPr>
          <p:nvPr>
            <p:ph idx="1"/>
          </p:nvPr>
        </p:nvSpPr>
        <p:spPr>
          <a:xfrm>
            <a:off x="457200" y="1600200"/>
            <a:ext cx="8229600" cy="4525963"/>
          </a:xfrm>
        </p:spPr>
        <p:txBody>
          <a:bodyPr>
            <a:normAutofit fontScale="70000" lnSpcReduction="20000"/>
          </a:bodyPr>
          <a:lstStyle/>
          <a:p>
            <a:r>
              <a:rPr lang="en-US" dirty="0"/>
              <a:t>Notify invitees of board/business meetings at least 10 days in advance</a:t>
            </a:r>
          </a:p>
          <a:p>
            <a:r>
              <a:rPr lang="en-US" dirty="0"/>
              <a:t>Take, prepare and distribute meeting minutes. </a:t>
            </a:r>
          </a:p>
          <a:p>
            <a:r>
              <a:rPr lang="en-US" dirty="0"/>
              <a:t>Update chapter policies and procedures when needed. Forward document to ANFP Chapter Relations. </a:t>
            </a:r>
          </a:p>
          <a:p>
            <a:r>
              <a:rPr lang="en-US" dirty="0"/>
              <a:t>Oversee activities of newsletter editor and membership committee</a:t>
            </a:r>
          </a:p>
          <a:p>
            <a:r>
              <a:rPr lang="en-US" dirty="0"/>
              <a:t>Assist president-elect in staying updated on district activities (if applicable) </a:t>
            </a:r>
          </a:p>
          <a:p>
            <a:r>
              <a:rPr lang="en-US" dirty="0"/>
              <a:t>Invite students to state and district meetings and explain the benefits of ANFP membership and being a CDM </a:t>
            </a:r>
          </a:p>
          <a:p>
            <a:r>
              <a:rPr lang="en-US" dirty="0"/>
              <a:t>Oversee ballot preparations and voting procedures</a:t>
            </a:r>
          </a:p>
          <a:p>
            <a:r>
              <a:rPr lang="en-US" dirty="0"/>
              <a:t>Collaborate with membership committee to contact new, dropped, and potential members</a:t>
            </a:r>
          </a:p>
        </p:txBody>
      </p:sp>
    </p:spTree>
    <p:extLst>
      <p:ext uri="{BB962C8B-B14F-4D97-AF65-F5344CB8AC3E}">
        <p14:creationId xmlns:p14="http://schemas.microsoft.com/office/powerpoint/2010/main" val="223792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3364</TotalTime>
  <Words>7801</Words>
  <Application>Microsoft Office PowerPoint</Application>
  <PresentationFormat>On-screen Show (4:3)</PresentationFormat>
  <Paragraphs>586</Paragraphs>
  <Slides>41</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Gotham-Book</vt:lpstr>
      <vt:lpstr>Helvetica Neue</vt:lpstr>
      <vt:lpstr>Office Theme</vt:lpstr>
      <vt:lpstr>Chapter Board of Directors Orientation  </vt:lpstr>
      <vt:lpstr>Current State of the Chapter   </vt:lpstr>
      <vt:lpstr>Overview of the Board</vt:lpstr>
      <vt:lpstr>Governance</vt:lpstr>
      <vt:lpstr>Leadership</vt:lpstr>
      <vt:lpstr>Stewardship</vt:lpstr>
      <vt:lpstr>Role of the President</vt:lpstr>
      <vt:lpstr>Role of President-Elect</vt:lpstr>
      <vt:lpstr>Role of the Secretary</vt:lpstr>
      <vt:lpstr>Role of the Treasurer</vt:lpstr>
      <vt:lpstr>Affiliate Agreement</vt:lpstr>
      <vt:lpstr>Affiliate Agreement</vt:lpstr>
      <vt:lpstr>Affiliate Agreement</vt:lpstr>
      <vt:lpstr>Policies &amp; Procedures</vt:lpstr>
      <vt:lpstr>Bylaws</vt:lpstr>
      <vt:lpstr>Chapter Minimum Standards</vt:lpstr>
      <vt:lpstr>Chapter Rebate Requirements</vt:lpstr>
      <vt:lpstr>Rebates</vt:lpstr>
      <vt:lpstr>Strategic Plan - What Are We Working Towards?</vt:lpstr>
      <vt:lpstr>ANFP Strategic Plan</vt:lpstr>
      <vt:lpstr>Chapter Portal</vt:lpstr>
      <vt:lpstr>Chapter Portal</vt:lpstr>
      <vt:lpstr>Chapter Portal</vt:lpstr>
      <vt:lpstr>Chapter Portal</vt:lpstr>
      <vt:lpstr>Chapter Portal</vt:lpstr>
      <vt:lpstr>Chapter Portal</vt:lpstr>
      <vt:lpstr>Chapter Portal</vt:lpstr>
      <vt:lpstr>Chapter Portal</vt:lpstr>
      <vt:lpstr>ANFPConnect</vt:lpstr>
      <vt:lpstr>ANFPConnect</vt:lpstr>
      <vt:lpstr>ANFPConnect</vt:lpstr>
      <vt:lpstr>ANFPConnect</vt:lpstr>
      <vt:lpstr>ANFPConnect</vt:lpstr>
      <vt:lpstr>ANFPConnect</vt:lpstr>
      <vt:lpstr>ANFPConnect</vt:lpstr>
      <vt:lpstr>ANFPConnect</vt:lpstr>
      <vt:lpstr>ANFPConnect</vt:lpstr>
      <vt:lpstr>LMS Online Courses</vt:lpstr>
      <vt:lpstr>Mentor Guidelines</vt:lpstr>
      <vt:lpstr>Additional Resources</vt:lpstr>
      <vt:lpstr>Next Steps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Meetings  Best Practices</dc:title>
  <dc:creator>Abigail Solazzo</dc:creator>
  <cp:lastModifiedBy>Abigail Solazzo</cp:lastModifiedBy>
  <cp:revision>121</cp:revision>
  <dcterms:created xsi:type="dcterms:W3CDTF">2016-03-16T19:31:23Z</dcterms:created>
  <dcterms:modified xsi:type="dcterms:W3CDTF">2021-05-20T14:41:19Z</dcterms:modified>
</cp:coreProperties>
</file>