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4" r:id="rId3"/>
    <p:sldId id="299" r:id="rId4"/>
    <p:sldId id="267" r:id="rId5"/>
    <p:sldId id="293" r:id="rId6"/>
    <p:sldId id="269" r:id="rId7"/>
    <p:sldId id="270" r:id="rId8"/>
    <p:sldId id="271" r:id="rId9"/>
    <p:sldId id="306" r:id="rId10"/>
    <p:sldId id="307" r:id="rId11"/>
    <p:sldId id="273" r:id="rId12"/>
    <p:sldId id="303" r:id="rId13"/>
    <p:sldId id="275" r:id="rId14"/>
    <p:sldId id="276" r:id="rId15"/>
    <p:sldId id="277" r:id="rId16"/>
    <p:sldId id="278" r:id="rId17"/>
    <p:sldId id="309" r:id="rId18"/>
    <p:sldId id="304" r:id="rId19"/>
    <p:sldId id="308" r:id="rId20"/>
    <p:sldId id="280" r:id="rId21"/>
    <p:sldId id="281" r:id="rId22"/>
    <p:sldId id="282" r:id="rId23"/>
    <p:sldId id="283" r:id="rId24"/>
    <p:sldId id="284" r:id="rId25"/>
    <p:sldId id="285" r:id="rId26"/>
    <p:sldId id="297" r:id="rId27"/>
    <p:sldId id="286" r:id="rId28"/>
    <p:sldId id="287" r:id="rId29"/>
    <p:sldId id="294" r:id="rId30"/>
    <p:sldId id="295" r:id="rId31"/>
    <p:sldId id="288" r:id="rId32"/>
    <p:sldId id="289" r:id="rId33"/>
    <p:sldId id="290" r:id="rId34"/>
    <p:sldId id="305" r:id="rId35"/>
    <p:sldId id="291" r:id="rId36"/>
    <p:sldId id="266"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0F599-251F-4E9B-A9A9-8D58490C6128}" v="772" dt="2025-03-03T17:15:22.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0" autoAdjust="0"/>
    <p:restoredTop sz="70448" autoAdjust="0"/>
  </p:normalViewPr>
  <p:slideViewPr>
    <p:cSldViewPr>
      <p:cViewPr varScale="1">
        <p:scale>
          <a:sx n="42" d="100"/>
          <a:sy n="42" d="100"/>
        </p:scale>
        <p:origin x="160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ndy Zemko" userId="VcB3iRz0L9hJrvoV9gMSHZ9hktj8SujnzLqcQgBouos=" providerId="None" clId="Web-{6210F599-251F-4E9B-A9A9-8D58490C6128}"/>
    <pc:docChg chg="addSld modSld sldOrd">
      <pc:chgData name="Cindy Zemko" userId="VcB3iRz0L9hJrvoV9gMSHZ9hktj8SujnzLqcQgBouos=" providerId="None" clId="Web-{6210F599-251F-4E9B-A9A9-8D58490C6128}" dt="2025-03-03T17:15:19.266" v="1000"/>
      <pc:docMkLst>
        <pc:docMk/>
      </pc:docMkLst>
      <pc:sldChg chg="modNotes">
        <pc:chgData name="Cindy Zemko" userId="VcB3iRz0L9hJrvoV9gMSHZ9hktj8SujnzLqcQgBouos=" providerId="None" clId="Web-{6210F599-251F-4E9B-A9A9-8D58490C6128}" dt="2025-03-03T17:15:19.266" v="1000"/>
        <pc:sldMkLst>
          <pc:docMk/>
          <pc:sldMk cId="3735174504" sldId="280"/>
        </pc:sldMkLst>
      </pc:sldChg>
      <pc:sldChg chg="addSp delSp modSp modNotes">
        <pc:chgData name="Cindy Zemko" userId="VcB3iRz0L9hJrvoV9gMSHZ9hktj8SujnzLqcQgBouos=" providerId="None" clId="Web-{6210F599-251F-4E9B-A9A9-8D58490C6128}" dt="2025-03-03T17:10:41.994" v="651"/>
        <pc:sldMkLst>
          <pc:docMk/>
          <pc:sldMk cId="3175384881" sldId="304"/>
        </pc:sldMkLst>
        <pc:spChg chg="del">
          <ac:chgData name="Cindy Zemko" userId="VcB3iRz0L9hJrvoV9gMSHZ9hktj8SujnzLqcQgBouos=" providerId="None" clId="Web-{6210F599-251F-4E9B-A9A9-8D58490C6128}" dt="2025-03-03T16:16:41.587" v="17"/>
          <ac:spMkLst>
            <pc:docMk/>
            <pc:sldMk cId="3175384881" sldId="304"/>
            <ac:spMk id="2" creationId="{D6506A40-339F-CAD6-BACD-429096FBFD82}"/>
          </ac:spMkLst>
        </pc:spChg>
        <pc:spChg chg="add mod">
          <ac:chgData name="Cindy Zemko" userId="VcB3iRz0L9hJrvoV9gMSHZ9hktj8SujnzLqcQgBouos=" providerId="None" clId="Web-{6210F599-251F-4E9B-A9A9-8D58490C6128}" dt="2025-03-03T16:35:07.175" v="411" actId="20577"/>
          <ac:spMkLst>
            <pc:docMk/>
            <pc:sldMk cId="3175384881" sldId="304"/>
            <ac:spMk id="3" creationId="{BEFC9273-1D69-814D-72B3-C3E81FD6C35F}"/>
          </ac:spMkLst>
        </pc:spChg>
        <pc:spChg chg="del mod">
          <ac:chgData name="Cindy Zemko" userId="VcB3iRz0L9hJrvoV9gMSHZ9hktj8SujnzLqcQgBouos=" providerId="None" clId="Web-{6210F599-251F-4E9B-A9A9-8D58490C6128}" dt="2025-03-03T16:16:51.182" v="20"/>
          <ac:spMkLst>
            <pc:docMk/>
            <pc:sldMk cId="3175384881" sldId="304"/>
            <ac:spMk id="4" creationId="{46A03328-2BF7-DC40-736F-172DE2D1DB70}"/>
          </ac:spMkLst>
        </pc:spChg>
        <pc:spChg chg="mod">
          <ac:chgData name="Cindy Zemko" userId="VcB3iRz0L9hJrvoV9gMSHZ9hktj8SujnzLqcQgBouos=" providerId="None" clId="Web-{6210F599-251F-4E9B-A9A9-8D58490C6128}" dt="2025-03-03T16:20:42.228" v="69" actId="14100"/>
          <ac:spMkLst>
            <pc:docMk/>
            <pc:sldMk cId="3175384881" sldId="304"/>
            <ac:spMk id="16386" creationId="{C4C6D484-9E74-4243-BABF-30C9A636F2DF}"/>
          </ac:spMkLst>
        </pc:spChg>
        <pc:picChg chg="add del mod">
          <ac:chgData name="Cindy Zemko" userId="VcB3iRz0L9hJrvoV9gMSHZ9hktj8SujnzLqcQgBouos=" providerId="None" clId="Web-{6210F599-251F-4E9B-A9A9-8D58490C6128}" dt="2025-03-03T16:34:04.045" v="386"/>
          <ac:picMkLst>
            <pc:docMk/>
            <pc:sldMk cId="3175384881" sldId="304"/>
            <ac:picMk id="5" creationId="{E602B1DB-1AF5-366F-8971-A5F77694B574}"/>
          </ac:picMkLst>
        </pc:picChg>
      </pc:sldChg>
      <pc:sldChg chg="addSp delSp modSp add replId modNotes">
        <pc:chgData name="Cindy Zemko" userId="VcB3iRz0L9hJrvoV9gMSHZ9hktj8SujnzLqcQgBouos=" providerId="None" clId="Web-{6210F599-251F-4E9B-A9A9-8D58490C6128}" dt="2025-03-03T17:15:15.172" v="999"/>
        <pc:sldMkLst>
          <pc:docMk/>
          <pc:sldMk cId="3224691442" sldId="308"/>
        </pc:sldMkLst>
        <pc:spChg chg="mod">
          <ac:chgData name="Cindy Zemko" userId="VcB3iRz0L9hJrvoV9gMSHZ9hktj8SujnzLqcQgBouos=" providerId="None" clId="Web-{6210F599-251F-4E9B-A9A9-8D58490C6128}" dt="2025-03-03T16:24:13.882" v="161" actId="1076"/>
          <ac:spMkLst>
            <pc:docMk/>
            <pc:sldMk cId="3224691442" sldId="308"/>
            <ac:spMk id="2" creationId="{CCF39D1A-1370-8C9B-C925-AC22FCF12E95}"/>
          </ac:spMkLst>
        </pc:spChg>
        <pc:spChg chg="add mod">
          <ac:chgData name="Cindy Zemko" userId="VcB3iRz0L9hJrvoV9gMSHZ9hktj8SujnzLqcQgBouos=" providerId="None" clId="Web-{6210F599-251F-4E9B-A9A9-8D58490C6128}" dt="2025-03-03T16:26:56.783" v="272" actId="20577"/>
          <ac:spMkLst>
            <pc:docMk/>
            <pc:sldMk cId="3224691442" sldId="308"/>
            <ac:spMk id="3" creationId="{39A4798D-7D33-AD1E-630A-AE87D7CFB5BC}"/>
          </ac:spMkLst>
        </pc:spChg>
        <pc:spChg chg="del">
          <ac:chgData name="Cindy Zemko" userId="VcB3iRz0L9hJrvoV9gMSHZ9hktj8SujnzLqcQgBouos=" providerId="None" clId="Web-{6210F599-251F-4E9B-A9A9-8D58490C6128}" dt="2025-03-03T16:16:35.681" v="16"/>
          <ac:spMkLst>
            <pc:docMk/>
            <pc:sldMk cId="3224691442" sldId="308"/>
            <ac:spMk id="4" creationId="{BEFC9273-1D69-814D-72B3-C3E81FD6C35F}"/>
          </ac:spMkLst>
        </pc:spChg>
      </pc:sldChg>
      <pc:sldChg chg="addSp modSp add ord replId modNotes">
        <pc:chgData name="Cindy Zemko" userId="VcB3iRz0L9hJrvoV9gMSHZ9hktj8SujnzLqcQgBouos=" providerId="None" clId="Web-{6210F599-251F-4E9B-A9A9-8D58490C6128}" dt="2025-03-03T16:59:11.572" v="573"/>
        <pc:sldMkLst>
          <pc:docMk/>
          <pc:sldMk cId="2575466448" sldId="309"/>
        </pc:sldMkLst>
        <pc:spChg chg="add mod">
          <ac:chgData name="Cindy Zemko" userId="VcB3iRz0L9hJrvoV9gMSHZ9hktj8SujnzLqcQgBouos=" providerId="None" clId="Web-{6210F599-251F-4E9B-A9A9-8D58490C6128}" dt="2025-03-03T16:39:46.068" v="459" actId="1076"/>
          <ac:spMkLst>
            <pc:docMk/>
            <pc:sldMk cId="2575466448" sldId="309"/>
            <ac:spMk id="2" creationId="{660352A0-5C47-1A9D-67D4-CAF5BF7635A3}"/>
          </ac:spMkLst>
        </pc:spChg>
        <pc:spChg chg="mod">
          <ac:chgData name="Cindy Zemko" userId="VcB3iRz0L9hJrvoV9gMSHZ9hktj8SujnzLqcQgBouos=" providerId="None" clId="Web-{6210F599-251F-4E9B-A9A9-8D58490C6128}" dt="2025-03-03T16:39:30.535" v="457" actId="14100"/>
          <ac:spMkLst>
            <pc:docMk/>
            <pc:sldMk cId="2575466448" sldId="309"/>
            <ac:spMk id="3" creationId="{462F60C6-60BE-C472-3BD4-91421261F554}"/>
          </ac:spMkLst>
        </pc:spChg>
        <pc:picChg chg="mod">
          <ac:chgData name="Cindy Zemko" userId="VcB3iRz0L9hJrvoV9gMSHZ9hktj8SujnzLqcQgBouos=" providerId="None" clId="Web-{6210F599-251F-4E9B-A9A9-8D58490C6128}" dt="2025-03-03T16:39:42.145" v="458" actId="1076"/>
          <ac:picMkLst>
            <pc:docMk/>
            <pc:sldMk cId="2575466448" sldId="309"/>
            <ac:picMk id="5" creationId="{984C5994-5C97-AF58-A22B-EF2C4B1B616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A79556-4F82-4335-8D10-25761C0193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a:extLst>
              <a:ext uri="{FF2B5EF4-FFF2-40B4-BE49-F238E27FC236}">
                <a16:creationId xmlns:a16="http://schemas.microsoft.com/office/drawing/2014/main" id="{C9A8489B-3B62-4BBA-865E-FAE18ACFE72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E2B4D43-C27F-42C4-8324-8228263480B9}" type="datetimeFigureOut">
              <a:rPr lang="en-US"/>
              <a:pPr>
                <a:defRPr/>
              </a:pPr>
              <a:t>3/5/2025</a:t>
            </a:fld>
            <a:endParaRPr lang="en-US" dirty="0"/>
          </a:p>
        </p:txBody>
      </p:sp>
      <p:sp>
        <p:nvSpPr>
          <p:cNvPr id="4" name="Slide Image Placeholder 3">
            <a:extLst>
              <a:ext uri="{FF2B5EF4-FFF2-40B4-BE49-F238E27FC236}">
                <a16:creationId xmlns:a16="http://schemas.microsoft.com/office/drawing/2014/main" id="{ED9DA8BE-9DEF-4DCF-AA01-A4D0D549226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09FCB23F-B9F0-4E84-85F4-4E305C53F9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73632FD-C4A0-4FAB-BABF-E39166F3C2E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a:extLst>
              <a:ext uri="{FF2B5EF4-FFF2-40B4-BE49-F238E27FC236}">
                <a16:creationId xmlns:a16="http://schemas.microsoft.com/office/drawing/2014/main" id="{95C5DB99-8D48-4662-AFAE-6A0D679CFE8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1B56946-2FC7-4C22-B4C0-2257EF6F624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5C309604-5CFB-49F3-B201-4853EA5D42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7B7E3FC8-FBD2-490C-878B-82E86A70A2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3" name="Slide Number Placeholder 3">
            <a:extLst>
              <a:ext uri="{FF2B5EF4-FFF2-40B4-BE49-F238E27FC236}">
                <a16:creationId xmlns:a16="http://schemas.microsoft.com/office/drawing/2014/main" id="{04DEE7A8-BCE7-4B6C-81F3-62CDF3FF22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505521C-DC73-435C-BD07-C3A100542A22}"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Same</a:t>
            </a:r>
          </a:p>
        </p:txBody>
      </p:sp>
      <p:sp>
        <p:nvSpPr>
          <p:cNvPr id="4" name="Slide Number Placeholder 3"/>
          <p:cNvSpPr>
            <a:spLocks noGrp="1"/>
          </p:cNvSpPr>
          <p:nvPr>
            <p:ph type="sldNum" sz="quarter" idx="5"/>
          </p:nvPr>
        </p:nvSpPr>
        <p:spPr/>
        <p:txBody>
          <a:bodyPr/>
          <a:lstStyle/>
          <a:p>
            <a:pPr>
              <a:defRPr/>
            </a:pPr>
            <a:fld id="{11B56946-2FC7-4C22-B4C0-2257EF6F6243}" type="slidenum">
              <a:rPr lang="en-US" altLang="en-US"/>
              <a:pPr>
                <a:defRPr/>
              </a:pPr>
              <a:t>20</a:t>
            </a:fld>
            <a:endParaRPr lang="en-US" altLang="en-US" dirty="0"/>
          </a:p>
        </p:txBody>
      </p:sp>
    </p:spTree>
    <p:extLst>
      <p:ext uri="{BB962C8B-B14F-4D97-AF65-F5344CB8AC3E}">
        <p14:creationId xmlns:p14="http://schemas.microsoft.com/office/powerpoint/2010/main" val="236382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21</a:t>
            </a:fld>
            <a:endParaRPr lang="en-US" altLang="en-US" dirty="0"/>
          </a:p>
        </p:txBody>
      </p:sp>
    </p:spTree>
    <p:extLst>
      <p:ext uri="{BB962C8B-B14F-4D97-AF65-F5344CB8AC3E}">
        <p14:creationId xmlns:p14="http://schemas.microsoft.com/office/powerpoint/2010/main" val="4257320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31</a:t>
            </a:fld>
            <a:endParaRPr lang="en-US" altLang="en-US" dirty="0"/>
          </a:p>
        </p:txBody>
      </p:sp>
    </p:spTree>
    <p:extLst>
      <p:ext uri="{BB962C8B-B14F-4D97-AF65-F5344CB8AC3E}">
        <p14:creationId xmlns:p14="http://schemas.microsoft.com/office/powerpoint/2010/main" val="1439028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B56946-2FC7-4C22-B4C0-2257EF6F6243}" type="slidenum">
              <a:rPr lang="en-US" altLang="en-US" smtClean="0"/>
              <a:pPr>
                <a:defRPr/>
              </a:pPr>
              <a:t>36</a:t>
            </a:fld>
            <a:endParaRPr lang="en-US" altLang="en-US" dirty="0"/>
          </a:p>
        </p:txBody>
      </p:sp>
    </p:spTree>
    <p:extLst>
      <p:ext uri="{BB962C8B-B14F-4D97-AF65-F5344CB8AC3E}">
        <p14:creationId xmlns:p14="http://schemas.microsoft.com/office/powerpoint/2010/main" val="66230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a:t>
            </a:fld>
            <a:endParaRPr lang="en-US" altLang="en-US" dirty="0"/>
          </a:p>
        </p:txBody>
      </p:sp>
    </p:spTree>
    <p:extLst>
      <p:ext uri="{BB962C8B-B14F-4D97-AF65-F5344CB8AC3E}">
        <p14:creationId xmlns:p14="http://schemas.microsoft.com/office/powerpoint/2010/main" val="395805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7</a:t>
            </a:fld>
            <a:endParaRPr lang="en-US" altLang="en-US" dirty="0"/>
          </a:p>
        </p:txBody>
      </p:sp>
    </p:spTree>
    <p:extLst>
      <p:ext uri="{BB962C8B-B14F-4D97-AF65-F5344CB8AC3E}">
        <p14:creationId xmlns:p14="http://schemas.microsoft.com/office/powerpoint/2010/main" val="17568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13</a:t>
            </a:fld>
            <a:endParaRPr lang="en-US" altLang="en-US" dirty="0"/>
          </a:p>
        </p:txBody>
      </p:sp>
    </p:spTree>
    <p:extLst>
      <p:ext uri="{BB962C8B-B14F-4D97-AF65-F5344CB8AC3E}">
        <p14:creationId xmlns:p14="http://schemas.microsoft.com/office/powerpoint/2010/main" val="280254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16</a:t>
            </a:fld>
            <a:endParaRPr lang="en-US" altLang="en-US" dirty="0"/>
          </a:p>
        </p:txBody>
      </p:sp>
    </p:spTree>
    <p:extLst>
      <p:ext uri="{BB962C8B-B14F-4D97-AF65-F5344CB8AC3E}">
        <p14:creationId xmlns:p14="http://schemas.microsoft.com/office/powerpoint/2010/main" val="252383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new online course offered by ANFP provides the "why" and "how" to networking.  Listen to short videos from a live event session at ACE 2024, to learn skills and strategies to cultivate a thriving professional network.</a:t>
            </a:r>
          </a:p>
        </p:txBody>
      </p:sp>
      <p:sp>
        <p:nvSpPr>
          <p:cNvPr id="4" name="Slide Number Placeholder 3"/>
          <p:cNvSpPr>
            <a:spLocks noGrp="1"/>
          </p:cNvSpPr>
          <p:nvPr>
            <p:ph type="sldNum" sz="quarter" idx="5"/>
          </p:nvPr>
        </p:nvSpPr>
        <p:spPr/>
        <p:txBody>
          <a:bodyPr/>
          <a:lstStyle/>
          <a:p>
            <a:pPr>
              <a:defRPr/>
            </a:pPr>
            <a:fld id="{11B56946-2FC7-4C22-B4C0-2257EF6F6243}" type="slidenum">
              <a:rPr lang="en-US" altLang="en-US"/>
              <a:pPr>
                <a:defRPr/>
              </a:pPr>
              <a:t>17</a:t>
            </a:fld>
            <a:endParaRPr lang="en-US" altLang="en-US" dirty="0"/>
          </a:p>
        </p:txBody>
      </p:sp>
    </p:spTree>
    <p:extLst>
      <p:ext uri="{BB962C8B-B14F-4D97-AF65-F5344CB8AC3E}">
        <p14:creationId xmlns:p14="http://schemas.microsoft.com/office/powerpoint/2010/main" val="1913383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ANFP is dedicated to celebrating diversity, equity and inclusion and is proud to recognize the past, present and future of Pride.  ANFP is proud to offer this course to focus on historical events that have shaped pride and how to remain authentic supporters of LGBTQ+ rights.</a:t>
            </a:r>
          </a:p>
        </p:txBody>
      </p:sp>
      <p:sp>
        <p:nvSpPr>
          <p:cNvPr id="4" name="Slide Number Placeholder 3"/>
          <p:cNvSpPr>
            <a:spLocks noGrp="1"/>
          </p:cNvSpPr>
          <p:nvPr>
            <p:ph type="sldNum" sz="quarter" idx="5"/>
          </p:nvPr>
        </p:nvSpPr>
        <p:spPr/>
        <p:txBody>
          <a:bodyPr/>
          <a:lstStyle/>
          <a:p>
            <a:pPr>
              <a:defRPr/>
            </a:pPr>
            <a:fld id="{11B56946-2FC7-4C22-B4C0-2257EF6F6243}" type="slidenum">
              <a:rPr lang="en-US" altLang="en-US"/>
              <a:pPr>
                <a:defRPr/>
              </a:pPr>
              <a:t>18</a:t>
            </a:fld>
            <a:endParaRPr lang="en-US" altLang="en-US" dirty="0"/>
          </a:p>
        </p:txBody>
      </p:sp>
    </p:spTree>
    <p:extLst>
      <p:ext uri="{BB962C8B-B14F-4D97-AF65-F5344CB8AC3E}">
        <p14:creationId xmlns:p14="http://schemas.microsoft.com/office/powerpoint/2010/main" val="303521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 new exam content outline became effective March 1, 2025.  With the new outline, new textbook editions and study materials are now available to reflect the new outline.  This includes the 4th edition of Foodservice Management – By Design, and Nutrition Fundamentals and Medical Nutrition Therapy. Also available are exam study preparation material with options in hard copy and online.</a:t>
            </a:r>
            <a:endParaRPr lang="en-US" dirty="0"/>
          </a:p>
          <a:p>
            <a:endParaRPr lang="en-US" dirty="0">
              <a:ea typeface="Calibri"/>
              <a:cs typeface="Calibri"/>
            </a:endParaRPr>
          </a:p>
          <a:p>
            <a:r>
              <a:rPr lang="en-US" dirty="0">
                <a:ea typeface="Calibri"/>
                <a:cs typeface="Calibri"/>
              </a:rPr>
              <a:t>If you know a student preparing for the exam, direct them to the ANFP marketplace to view options.</a:t>
            </a:r>
          </a:p>
          <a:p>
            <a:endParaRPr lang="en-US" dirty="0">
              <a:ea typeface="Calibri"/>
              <a:cs typeface="Calibri"/>
            </a:endParaRPr>
          </a:p>
          <a:p>
            <a:r>
              <a:rPr lang="en-US" dirty="0">
                <a:ea typeface="Calibri"/>
                <a:cs typeface="Calibri"/>
              </a:rPr>
              <a:t>Even if you are a seasoned CDM, CFPP, the latest edition of the textbooks offer a great resource on the latest FDA Food Code and nutrition-related research to keep you updated and relevant in the field.</a:t>
            </a:r>
          </a:p>
        </p:txBody>
      </p:sp>
      <p:sp>
        <p:nvSpPr>
          <p:cNvPr id="4" name="Slide Number Placeholder 3"/>
          <p:cNvSpPr>
            <a:spLocks noGrp="1"/>
          </p:cNvSpPr>
          <p:nvPr>
            <p:ph type="sldNum" sz="quarter" idx="5"/>
          </p:nvPr>
        </p:nvSpPr>
        <p:spPr/>
        <p:txBody>
          <a:bodyPr/>
          <a:lstStyle/>
          <a:p>
            <a:pPr>
              <a:defRPr/>
            </a:pPr>
            <a:fld id="{11B56946-2FC7-4C22-B4C0-2257EF6F6243}" type="slidenum">
              <a:rPr lang="en-US" altLang="en-US"/>
              <a:pPr>
                <a:defRPr/>
              </a:pPr>
              <a:t>19</a:t>
            </a:fld>
            <a:endParaRPr lang="en-US" altLang="en-US" dirty="0"/>
          </a:p>
        </p:txBody>
      </p:sp>
    </p:spTree>
    <p:extLst>
      <p:ext uri="{BB962C8B-B14F-4D97-AF65-F5344CB8AC3E}">
        <p14:creationId xmlns:p14="http://schemas.microsoft.com/office/powerpoint/2010/main" val="4135301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C0331E-EC39-4F53-B6F8-DBCB75592DA2}"/>
              </a:ext>
            </a:extLst>
          </p:cNvPr>
          <p:cNvSpPr>
            <a:spLocks noGrp="1"/>
          </p:cNvSpPr>
          <p:nvPr>
            <p:ph type="dt" sz="half" idx="10"/>
          </p:nvPr>
        </p:nvSpPr>
        <p:spPr/>
        <p:txBody>
          <a:bodyPr/>
          <a:lstStyle>
            <a:lvl1pPr>
              <a:defRPr/>
            </a:lvl1pPr>
          </a:lstStyle>
          <a:p>
            <a:pPr>
              <a:defRPr/>
            </a:pPr>
            <a:fld id="{30DEA5C6-8D7F-4A81-B1F3-87DC00BC12B8}" type="datetimeFigureOut">
              <a:rPr lang="en-US"/>
              <a:pPr>
                <a:defRPr/>
              </a:pPr>
              <a:t>3/5/2025</a:t>
            </a:fld>
            <a:endParaRPr lang="en-US" dirty="0"/>
          </a:p>
        </p:txBody>
      </p:sp>
      <p:sp>
        <p:nvSpPr>
          <p:cNvPr id="5" name="Footer Placeholder 4">
            <a:extLst>
              <a:ext uri="{FF2B5EF4-FFF2-40B4-BE49-F238E27FC236}">
                <a16:creationId xmlns:a16="http://schemas.microsoft.com/office/drawing/2014/main" id="{119E8954-EB59-491D-B1FA-CFA3F9C8BB1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FE7A1E9-EA77-46C8-B843-AE69AF98A5FC}"/>
              </a:ext>
            </a:extLst>
          </p:cNvPr>
          <p:cNvSpPr>
            <a:spLocks noGrp="1"/>
          </p:cNvSpPr>
          <p:nvPr>
            <p:ph type="sldNum" sz="quarter" idx="12"/>
          </p:nvPr>
        </p:nvSpPr>
        <p:spPr/>
        <p:txBody>
          <a:bodyPr/>
          <a:lstStyle>
            <a:lvl1pPr>
              <a:defRPr/>
            </a:lvl1pPr>
          </a:lstStyle>
          <a:p>
            <a:pPr>
              <a:defRPr/>
            </a:pPr>
            <a:fld id="{ACE7C6B3-290C-4D91-ABEC-3D1A39156E72}" type="slidenum">
              <a:rPr lang="en-US" altLang="en-US"/>
              <a:pPr>
                <a:defRPr/>
              </a:pPr>
              <a:t>‹#›</a:t>
            </a:fld>
            <a:endParaRPr lang="en-US" altLang="en-US" dirty="0"/>
          </a:p>
        </p:txBody>
      </p:sp>
    </p:spTree>
    <p:extLst>
      <p:ext uri="{BB962C8B-B14F-4D97-AF65-F5344CB8AC3E}">
        <p14:creationId xmlns:p14="http://schemas.microsoft.com/office/powerpoint/2010/main" val="99176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3D202-FD3D-4E54-899B-948C1BC89698}"/>
              </a:ext>
            </a:extLst>
          </p:cNvPr>
          <p:cNvSpPr>
            <a:spLocks noGrp="1"/>
          </p:cNvSpPr>
          <p:nvPr>
            <p:ph type="dt" sz="half" idx="10"/>
          </p:nvPr>
        </p:nvSpPr>
        <p:spPr/>
        <p:txBody>
          <a:bodyPr/>
          <a:lstStyle>
            <a:lvl1pPr>
              <a:defRPr/>
            </a:lvl1pPr>
          </a:lstStyle>
          <a:p>
            <a:pPr>
              <a:defRPr/>
            </a:pPr>
            <a:fld id="{B1ED3001-0C48-4827-A1FC-19C5AC4B07D5}" type="datetimeFigureOut">
              <a:rPr lang="en-US"/>
              <a:pPr>
                <a:defRPr/>
              </a:pPr>
              <a:t>3/5/2025</a:t>
            </a:fld>
            <a:endParaRPr lang="en-US" dirty="0"/>
          </a:p>
        </p:txBody>
      </p:sp>
      <p:sp>
        <p:nvSpPr>
          <p:cNvPr id="5" name="Footer Placeholder 4">
            <a:extLst>
              <a:ext uri="{FF2B5EF4-FFF2-40B4-BE49-F238E27FC236}">
                <a16:creationId xmlns:a16="http://schemas.microsoft.com/office/drawing/2014/main" id="{84EE6839-A5E1-4BCD-9FBC-416F978C82A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EE11430-5DD7-440F-9ED4-6C95F1B81EF2}"/>
              </a:ext>
            </a:extLst>
          </p:cNvPr>
          <p:cNvSpPr>
            <a:spLocks noGrp="1"/>
          </p:cNvSpPr>
          <p:nvPr>
            <p:ph type="sldNum" sz="quarter" idx="12"/>
          </p:nvPr>
        </p:nvSpPr>
        <p:spPr/>
        <p:txBody>
          <a:bodyPr/>
          <a:lstStyle>
            <a:lvl1pPr>
              <a:defRPr/>
            </a:lvl1pPr>
          </a:lstStyle>
          <a:p>
            <a:pPr>
              <a:defRPr/>
            </a:pPr>
            <a:fld id="{A9820C71-4B1D-4E39-8E13-5F92496D8703}" type="slidenum">
              <a:rPr lang="en-US" altLang="en-US"/>
              <a:pPr>
                <a:defRPr/>
              </a:pPr>
              <a:t>‹#›</a:t>
            </a:fld>
            <a:endParaRPr lang="en-US" altLang="en-US" dirty="0"/>
          </a:p>
        </p:txBody>
      </p:sp>
    </p:spTree>
    <p:extLst>
      <p:ext uri="{BB962C8B-B14F-4D97-AF65-F5344CB8AC3E}">
        <p14:creationId xmlns:p14="http://schemas.microsoft.com/office/powerpoint/2010/main" val="406708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B8D60-5CE7-4BD3-8020-D08C607FD744}"/>
              </a:ext>
            </a:extLst>
          </p:cNvPr>
          <p:cNvSpPr>
            <a:spLocks noGrp="1"/>
          </p:cNvSpPr>
          <p:nvPr>
            <p:ph type="dt" sz="half" idx="10"/>
          </p:nvPr>
        </p:nvSpPr>
        <p:spPr/>
        <p:txBody>
          <a:bodyPr/>
          <a:lstStyle>
            <a:lvl1pPr>
              <a:defRPr/>
            </a:lvl1pPr>
          </a:lstStyle>
          <a:p>
            <a:pPr>
              <a:defRPr/>
            </a:pPr>
            <a:fld id="{5F2BC1F7-1503-475B-8407-158861790203}" type="datetimeFigureOut">
              <a:rPr lang="en-US"/>
              <a:pPr>
                <a:defRPr/>
              </a:pPr>
              <a:t>3/5/2025</a:t>
            </a:fld>
            <a:endParaRPr lang="en-US" dirty="0"/>
          </a:p>
        </p:txBody>
      </p:sp>
      <p:sp>
        <p:nvSpPr>
          <p:cNvPr id="5" name="Footer Placeholder 4">
            <a:extLst>
              <a:ext uri="{FF2B5EF4-FFF2-40B4-BE49-F238E27FC236}">
                <a16:creationId xmlns:a16="http://schemas.microsoft.com/office/drawing/2014/main" id="{333DCC5B-984E-4164-8CF8-29197CEB238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1981BC6-A22A-48BB-8AEC-35936DF3B3E2}"/>
              </a:ext>
            </a:extLst>
          </p:cNvPr>
          <p:cNvSpPr>
            <a:spLocks noGrp="1"/>
          </p:cNvSpPr>
          <p:nvPr>
            <p:ph type="sldNum" sz="quarter" idx="12"/>
          </p:nvPr>
        </p:nvSpPr>
        <p:spPr/>
        <p:txBody>
          <a:bodyPr/>
          <a:lstStyle>
            <a:lvl1pPr>
              <a:defRPr/>
            </a:lvl1pPr>
          </a:lstStyle>
          <a:p>
            <a:pPr>
              <a:defRPr/>
            </a:pPr>
            <a:fld id="{82C05278-A5D3-44D4-A37C-D3DF64E0AF22}" type="slidenum">
              <a:rPr lang="en-US" altLang="en-US"/>
              <a:pPr>
                <a:defRPr/>
              </a:pPr>
              <a:t>‹#›</a:t>
            </a:fld>
            <a:endParaRPr lang="en-US" altLang="en-US" dirty="0"/>
          </a:p>
        </p:txBody>
      </p:sp>
    </p:spTree>
    <p:extLst>
      <p:ext uri="{BB962C8B-B14F-4D97-AF65-F5344CB8AC3E}">
        <p14:creationId xmlns:p14="http://schemas.microsoft.com/office/powerpoint/2010/main" val="365483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2676D-1D36-4DE7-8653-90AF1B518949}"/>
              </a:ext>
            </a:extLst>
          </p:cNvPr>
          <p:cNvSpPr>
            <a:spLocks noGrp="1"/>
          </p:cNvSpPr>
          <p:nvPr>
            <p:ph type="dt" sz="half" idx="10"/>
          </p:nvPr>
        </p:nvSpPr>
        <p:spPr/>
        <p:txBody>
          <a:bodyPr/>
          <a:lstStyle>
            <a:lvl1pPr>
              <a:defRPr/>
            </a:lvl1pPr>
          </a:lstStyle>
          <a:p>
            <a:pPr>
              <a:defRPr/>
            </a:pPr>
            <a:fld id="{CC106AC5-C27D-46E1-9A93-6691330CE866}" type="datetimeFigureOut">
              <a:rPr lang="en-US"/>
              <a:pPr>
                <a:defRPr/>
              </a:pPr>
              <a:t>3/5/2025</a:t>
            </a:fld>
            <a:endParaRPr lang="en-US" dirty="0"/>
          </a:p>
        </p:txBody>
      </p:sp>
      <p:sp>
        <p:nvSpPr>
          <p:cNvPr id="5" name="Footer Placeholder 4">
            <a:extLst>
              <a:ext uri="{FF2B5EF4-FFF2-40B4-BE49-F238E27FC236}">
                <a16:creationId xmlns:a16="http://schemas.microsoft.com/office/drawing/2014/main" id="{E39DD809-4046-4414-92DF-D32EE7CC803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74D11CF-33EF-4BF8-92B3-4D39D49A61CD}"/>
              </a:ext>
            </a:extLst>
          </p:cNvPr>
          <p:cNvSpPr>
            <a:spLocks noGrp="1"/>
          </p:cNvSpPr>
          <p:nvPr>
            <p:ph type="sldNum" sz="quarter" idx="12"/>
          </p:nvPr>
        </p:nvSpPr>
        <p:spPr/>
        <p:txBody>
          <a:bodyPr/>
          <a:lstStyle>
            <a:lvl1pPr>
              <a:defRPr/>
            </a:lvl1pPr>
          </a:lstStyle>
          <a:p>
            <a:pPr>
              <a:defRPr/>
            </a:pPr>
            <a:fld id="{3E107472-9931-43AC-9313-2BB3146E8076}" type="slidenum">
              <a:rPr lang="en-US" altLang="en-US"/>
              <a:pPr>
                <a:defRPr/>
              </a:pPr>
              <a:t>‹#›</a:t>
            </a:fld>
            <a:endParaRPr lang="en-US" altLang="en-US" dirty="0"/>
          </a:p>
        </p:txBody>
      </p:sp>
    </p:spTree>
    <p:extLst>
      <p:ext uri="{BB962C8B-B14F-4D97-AF65-F5344CB8AC3E}">
        <p14:creationId xmlns:p14="http://schemas.microsoft.com/office/powerpoint/2010/main" val="901114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D3FDD-B307-4B6E-B0E5-D26F5F96C3D1}"/>
              </a:ext>
            </a:extLst>
          </p:cNvPr>
          <p:cNvSpPr>
            <a:spLocks noGrp="1"/>
          </p:cNvSpPr>
          <p:nvPr>
            <p:ph type="dt" sz="half" idx="10"/>
          </p:nvPr>
        </p:nvSpPr>
        <p:spPr/>
        <p:txBody>
          <a:bodyPr/>
          <a:lstStyle>
            <a:lvl1pPr>
              <a:defRPr/>
            </a:lvl1pPr>
          </a:lstStyle>
          <a:p>
            <a:pPr>
              <a:defRPr/>
            </a:pPr>
            <a:fld id="{02DCC4FB-14FB-48AE-9BAC-D2AE2F9DEA5C}" type="datetimeFigureOut">
              <a:rPr lang="en-US"/>
              <a:pPr>
                <a:defRPr/>
              </a:pPr>
              <a:t>3/5/2025</a:t>
            </a:fld>
            <a:endParaRPr lang="en-US" dirty="0"/>
          </a:p>
        </p:txBody>
      </p:sp>
      <p:sp>
        <p:nvSpPr>
          <p:cNvPr id="5" name="Footer Placeholder 4">
            <a:extLst>
              <a:ext uri="{FF2B5EF4-FFF2-40B4-BE49-F238E27FC236}">
                <a16:creationId xmlns:a16="http://schemas.microsoft.com/office/drawing/2014/main" id="{28F40759-2053-444C-9035-FD04799889D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06A34B7-875F-4E0B-8677-F71D82A3B866}"/>
              </a:ext>
            </a:extLst>
          </p:cNvPr>
          <p:cNvSpPr>
            <a:spLocks noGrp="1"/>
          </p:cNvSpPr>
          <p:nvPr>
            <p:ph type="sldNum" sz="quarter" idx="12"/>
          </p:nvPr>
        </p:nvSpPr>
        <p:spPr/>
        <p:txBody>
          <a:bodyPr/>
          <a:lstStyle>
            <a:lvl1pPr>
              <a:defRPr/>
            </a:lvl1pPr>
          </a:lstStyle>
          <a:p>
            <a:pPr>
              <a:defRPr/>
            </a:pPr>
            <a:fld id="{4252868A-3171-400C-BFE9-27F0D7F8ABE0}" type="slidenum">
              <a:rPr lang="en-US" altLang="en-US"/>
              <a:pPr>
                <a:defRPr/>
              </a:pPr>
              <a:t>‹#›</a:t>
            </a:fld>
            <a:endParaRPr lang="en-US" altLang="en-US" dirty="0"/>
          </a:p>
        </p:txBody>
      </p:sp>
    </p:spTree>
    <p:extLst>
      <p:ext uri="{BB962C8B-B14F-4D97-AF65-F5344CB8AC3E}">
        <p14:creationId xmlns:p14="http://schemas.microsoft.com/office/powerpoint/2010/main" val="3859249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CEAB01-CB25-4524-8F30-F969416828C0}"/>
              </a:ext>
            </a:extLst>
          </p:cNvPr>
          <p:cNvSpPr>
            <a:spLocks noGrp="1"/>
          </p:cNvSpPr>
          <p:nvPr>
            <p:ph type="dt" sz="half" idx="10"/>
          </p:nvPr>
        </p:nvSpPr>
        <p:spPr/>
        <p:txBody>
          <a:bodyPr/>
          <a:lstStyle>
            <a:lvl1pPr>
              <a:defRPr/>
            </a:lvl1pPr>
          </a:lstStyle>
          <a:p>
            <a:pPr>
              <a:defRPr/>
            </a:pPr>
            <a:fld id="{7F82071F-5577-4EC5-A0D5-1E8BE46A9B94}" type="datetimeFigureOut">
              <a:rPr lang="en-US"/>
              <a:pPr>
                <a:defRPr/>
              </a:pPr>
              <a:t>3/5/2025</a:t>
            </a:fld>
            <a:endParaRPr lang="en-US" dirty="0"/>
          </a:p>
        </p:txBody>
      </p:sp>
      <p:sp>
        <p:nvSpPr>
          <p:cNvPr id="6" name="Footer Placeholder 4">
            <a:extLst>
              <a:ext uri="{FF2B5EF4-FFF2-40B4-BE49-F238E27FC236}">
                <a16:creationId xmlns:a16="http://schemas.microsoft.com/office/drawing/2014/main" id="{B059D40E-8ABB-4896-B1B5-F206A4D4FFB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821BC1B-38C6-488C-950A-43A00770FCC1}"/>
              </a:ext>
            </a:extLst>
          </p:cNvPr>
          <p:cNvSpPr>
            <a:spLocks noGrp="1"/>
          </p:cNvSpPr>
          <p:nvPr>
            <p:ph type="sldNum" sz="quarter" idx="12"/>
          </p:nvPr>
        </p:nvSpPr>
        <p:spPr/>
        <p:txBody>
          <a:bodyPr/>
          <a:lstStyle>
            <a:lvl1pPr>
              <a:defRPr/>
            </a:lvl1pPr>
          </a:lstStyle>
          <a:p>
            <a:pPr>
              <a:defRPr/>
            </a:pPr>
            <a:fld id="{07EC2A20-0E95-421E-8CBC-7C4F22B064DB}" type="slidenum">
              <a:rPr lang="en-US" altLang="en-US"/>
              <a:pPr>
                <a:defRPr/>
              </a:pPr>
              <a:t>‹#›</a:t>
            </a:fld>
            <a:endParaRPr lang="en-US" altLang="en-US" dirty="0"/>
          </a:p>
        </p:txBody>
      </p:sp>
    </p:spTree>
    <p:extLst>
      <p:ext uri="{BB962C8B-B14F-4D97-AF65-F5344CB8AC3E}">
        <p14:creationId xmlns:p14="http://schemas.microsoft.com/office/powerpoint/2010/main" val="340768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031EC50-58DA-41B5-BB5C-1F17AF8E47D1}"/>
              </a:ext>
            </a:extLst>
          </p:cNvPr>
          <p:cNvSpPr>
            <a:spLocks noGrp="1"/>
          </p:cNvSpPr>
          <p:nvPr>
            <p:ph type="dt" sz="half" idx="10"/>
          </p:nvPr>
        </p:nvSpPr>
        <p:spPr/>
        <p:txBody>
          <a:bodyPr/>
          <a:lstStyle>
            <a:lvl1pPr>
              <a:defRPr/>
            </a:lvl1pPr>
          </a:lstStyle>
          <a:p>
            <a:pPr>
              <a:defRPr/>
            </a:pPr>
            <a:fld id="{56445860-F27A-4CF9-9D06-C4D3C3298AA1}" type="datetimeFigureOut">
              <a:rPr lang="en-US"/>
              <a:pPr>
                <a:defRPr/>
              </a:pPr>
              <a:t>3/5/2025</a:t>
            </a:fld>
            <a:endParaRPr lang="en-US" dirty="0"/>
          </a:p>
        </p:txBody>
      </p:sp>
      <p:sp>
        <p:nvSpPr>
          <p:cNvPr id="8" name="Footer Placeholder 4">
            <a:extLst>
              <a:ext uri="{FF2B5EF4-FFF2-40B4-BE49-F238E27FC236}">
                <a16:creationId xmlns:a16="http://schemas.microsoft.com/office/drawing/2014/main" id="{0AA994F2-EFD8-4613-B5CE-6A5B213FD178}"/>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E0CB8520-9F62-46B1-94CC-A987380D2472}"/>
              </a:ext>
            </a:extLst>
          </p:cNvPr>
          <p:cNvSpPr>
            <a:spLocks noGrp="1"/>
          </p:cNvSpPr>
          <p:nvPr>
            <p:ph type="sldNum" sz="quarter" idx="12"/>
          </p:nvPr>
        </p:nvSpPr>
        <p:spPr/>
        <p:txBody>
          <a:bodyPr/>
          <a:lstStyle>
            <a:lvl1pPr>
              <a:defRPr/>
            </a:lvl1pPr>
          </a:lstStyle>
          <a:p>
            <a:pPr>
              <a:defRPr/>
            </a:pPr>
            <a:fld id="{0D4525C5-05C4-420E-B9F2-96A4D8F80E45}" type="slidenum">
              <a:rPr lang="en-US" altLang="en-US"/>
              <a:pPr>
                <a:defRPr/>
              </a:pPr>
              <a:t>‹#›</a:t>
            </a:fld>
            <a:endParaRPr lang="en-US" altLang="en-US" dirty="0"/>
          </a:p>
        </p:txBody>
      </p:sp>
    </p:spTree>
    <p:extLst>
      <p:ext uri="{BB962C8B-B14F-4D97-AF65-F5344CB8AC3E}">
        <p14:creationId xmlns:p14="http://schemas.microsoft.com/office/powerpoint/2010/main" val="284436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4CF12F5-FCF3-4CAF-8A1C-409CBABC07EA}"/>
              </a:ext>
            </a:extLst>
          </p:cNvPr>
          <p:cNvSpPr>
            <a:spLocks noGrp="1"/>
          </p:cNvSpPr>
          <p:nvPr>
            <p:ph type="dt" sz="half" idx="10"/>
          </p:nvPr>
        </p:nvSpPr>
        <p:spPr/>
        <p:txBody>
          <a:bodyPr/>
          <a:lstStyle>
            <a:lvl1pPr>
              <a:defRPr/>
            </a:lvl1pPr>
          </a:lstStyle>
          <a:p>
            <a:pPr>
              <a:defRPr/>
            </a:pPr>
            <a:fld id="{B7F3C9CA-78F0-4C9F-91BF-0804D48474E0}" type="datetimeFigureOut">
              <a:rPr lang="en-US"/>
              <a:pPr>
                <a:defRPr/>
              </a:pPr>
              <a:t>3/5/2025</a:t>
            </a:fld>
            <a:endParaRPr lang="en-US" dirty="0"/>
          </a:p>
        </p:txBody>
      </p:sp>
      <p:sp>
        <p:nvSpPr>
          <p:cNvPr id="4" name="Footer Placeholder 4">
            <a:extLst>
              <a:ext uri="{FF2B5EF4-FFF2-40B4-BE49-F238E27FC236}">
                <a16:creationId xmlns:a16="http://schemas.microsoft.com/office/drawing/2014/main" id="{24C7383F-2488-429D-8FDA-DFBA9FAEDBB0}"/>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0621B8A1-0CA5-453A-A0A4-7DF3A47BE6A4}"/>
              </a:ext>
            </a:extLst>
          </p:cNvPr>
          <p:cNvSpPr>
            <a:spLocks noGrp="1"/>
          </p:cNvSpPr>
          <p:nvPr>
            <p:ph type="sldNum" sz="quarter" idx="12"/>
          </p:nvPr>
        </p:nvSpPr>
        <p:spPr/>
        <p:txBody>
          <a:bodyPr/>
          <a:lstStyle>
            <a:lvl1pPr>
              <a:defRPr/>
            </a:lvl1pPr>
          </a:lstStyle>
          <a:p>
            <a:pPr>
              <a:defRPr/>
            </a:pPr>
            <a:fld id="{E570EA0B-C061-4262-A021-835921174B80}" type="slidenum">
              <a:rPr lang="en-US" altLang="en-US"/>
              <a:pPr>
                <a:defRPr/>
              </a:pPr>
              <a:t>‹#›</a:t>
            </a:fld>
            <a:endParaRPr lang="en-US" altLang="en-US" dirty="0"/>
          </a:p>
        </p:txBody>
      </p:sp>
    </p:spTree>
    <p:extLst>
      <p:ext uri="{BB962C8B-B14F-4D97-AF65-F5344CB8AC3E}">
        <p14:creationId xmlns:p14="http://schemas.microsoft.com/office/powerpoint/2010/main" val="91448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918859-0906-4D2D-866B-54964B40F9D1}"/>
              </a:ext>
            </a:extLst>
          </p:cNvPr>
          <p:cNvSpPr>
            <a:spLocks noGrp="1"/>
          </p:cNvSpPr>
          <p:nvPr>
            <p:ph type="dt" sz="half" idx="10"/>
          </p:nvPr>
        </p:nvSpPr>
        <p:spPr/>
        <p:txBody>
          <a:bodyPr/>
          <a:lstStyle>
            <a:lvl1pPr>
              <a:defRPr/>
            </a:lvl1pPr>
          </a:lstStyle>
          <a:p>
            <a:pPr>
              <a:defRPr/>
            </a:pPr>
            <a:fld id="{77CE7D06-BEE0-4149-AE6D-DAC583899850}" type="datetimeFigureOut">
              <a:rPr lang="en-US"/>
              <a:pPr>
                <a:defRPr/>
              </a:pPr>
              <a:t>3/5/2025</a:t>
            </a:fld>
            <a:endParaRPr lang="en-US" dirty="0"/>
          </a:p>
        </p:txBody>
      </p:sp>
      <p:sp>
        <p:nvSpPr>
          <p:cNvPr id="3" name="Footer Placeholder 4">
            <a:extLst>
              <a:ext uri="{FF2B5EF4-FFF2-40B4-BE49-F238E27FC236}">
                <a16:creationId xmlns:a16="http://schemas.microsoft.com/office/drawing/2014/main" id="{D473B6E0-9261-4E86-83BF-6EDEB15E6B5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9C449C8B-D0D5-4FAA-989E-83C86AF9BFB8}"/>
              </a:ext>
            </a:extLst>
          </p:cNvPr>
          <p:cNvSpPr>
            <a:spLocks noGrp="1"/>
          </p:cNvSpPr>
          <p:nvPr>
            <p:ph type="sldNum" sz="quarter" idx="12"/>
          </p:nvPr>
        </p:nvSpPr>
        <p:spPr/>
        <p:txBody>
          <a:bodyPr/>
          <a:lstStyle>
            <a:lvl1pPr>
              <a:defRPr/>
            </a:lvl1pPr>
          </a:lstStyle>
          <a:p>
            <a:pPr>
              <a:defRPr/>
            </a:pPr>
            <a:fld id="{096B2ACE-68C4-4200-8E39-2D29CA6951A8}" type="slidenum">
              <a:rPr lang="en-US" altLang="en-US"/>
              <a:pPr>
                <a:defRPr/>
              </a:pPr>
              <a:t>‹#›</a:t>
            </a:fld>
            <a:endParaRPr lang="en-US" altLang="en-US" dirty="0"/>
          </a:p>
        </p:txBody>
      </p:sp>
    </p:spTree>
    <p:extLst>
      <p:ext uri="{BB962C8B-B14F-4D97-AF65-F5344CB8AC3E}">
        <p14:creationId xmlns:p14="http://schemas.microsoft.com/office/powerpoint/2010/main" val="95204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730DE-3909-4020-8AAB-8A9A3D545941}"/>
              </a:ext>
            </a:extLst>
          </p:cNvPr>
          <p:cNvSpPr>
            <a:spLocks noGrp="1"/>
          </p:cNvSpPr>
          <p:nvPr>
            <p:ph type="dt" sz="half" idx="10"/>
          </p:nvPr>
        </p:nvSpPr>
        <p:spPr/>
        <p:txBody>
          <a:bodyPr/>
          <a:lstStyle>
            <a:lvl1pPr>
              <a:defRPr/>
            </a:lvl1pPr>
          </a:lstStyle>
          <a:p>
            <a:pPr>
              <a:defRPr/>
            </a:pPr>
            <a:fld id="{08D1B159-451B-47B7-98CE-CA2100E1F09A}" type="datetimeFigureOut">
              <a:rPr lang="en-US"/>
              <a:pPr>
                <a:defRPr/>
              </a:pPr>
              <a:t>3/5/2025</a:t>
            </a:fld>
            <a:endParaRPr lang="en-US" dirty="0"/>
          </a:p>
        </p:txBody>
      </p:sp>
      <p:sp>
        <p:nvSpPr>
          <p:cNvPr id="6" name="Footer Placeholder 4">
            <a:extLst>
              <a:ext uri="{FF2B5EF4-FFF2-40B4-BE49-F238E27FC236}">
                <a16:creationId xmlns:a16="http://schemas.microsoft.com/office/drawing/2014/main" id="{E21EEDB7-3CB5-4E14-B337-745D90E6141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3B7C911-369E-424B-B757-272547F1B9AF}"/>
              </a:ext>
            </a:extLst>
          </p:cNvPr>
          <p:cNvSpPr>
            <a:spLocks noGrp="1"/>
          </p:cNvSpPr>
          <p:nvPr>
            <p:ph type="sldNum" sz="quarter" idx="12"/>
          </p:nvPr>
        </p:nvSpPr>
        <p:spPr/>
        <p:txBody>
          <a:bodyPr/>
          <a:lstStyle>
            <a:lvl1pPr>
              <a:defRPr/>
            </a:lvl1pPr>
          </a:lstStyle>
          <a:p>
            <a:pPr>
              <a:defRPr/>
            </a:pPr>
            <a:fld id="{195C57AB-84A4-4B73-B3BE-7D3901092093}" type="slidenum">
              <a:rPr lang="en-US" altLang="en-US"/>
              <a:pPr>
                <a:defRPr/>
              </a:pPr>
              <a:t>‹#›</a:t>
            </a:fld>
            <a:endParaRPr lang="en-US" altLang="en-US" dirty="0"/>
          </a:p>
        </p:txBody>
      </p:sp>
    </p:spTree>
    <p:extLst>
      <p:ext uri="{BB962C8B-B14F-4D97-AF65-F5344CB8AC3E}">
        <p14:creationId xmlns:p14="http://schemas.microsoft.com/office/powerpoint/2010/main" val="246603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DDB203-783D-4B1C-B311-AEFD09508FAB}"/>
              </a:ext>
            </a:extLst>
          </p:cNvPr>
          <p:cNvSpPr>
            <a:spLocks noGrp="1"/>
          </p:cNvSpPr>
          <p:nvPr>
            <p:ph type="dt" sz="half" idx="10"/>
          </p:nvPr>
        </p:nvSpPr>
        <p:spPr/>
        <p:txBody>
          <a:bodyPr/>
          <a:lstStyle>
            <a:lvl1pPr>
              <a:defRPr/>
            </a:lvl1pPr>
          </a:lstStyle>
          <a:p>
            <a:pPr>
              <a:defRPr/>
            </a:pPr>
            <a:fld id="{2B29871E-F41E-473C-97D0-F95D053D1F89}" type="datetimeFigureOut">
              <a:rPr lang="en-US"/>
              <a:pPr>
                <a:defRPr/>
              </a:pPr>
              <a:t>3/5/2025</a:t>
            </a:fld>
            <a:endParaRPr lang="en-US" dirty="0"/>
          </a:p>
        </p:txBody>
      </p:sp>
      <p:sp>
        <p:nvSpPr>
          <p:cNvPr id="6" name="Footer Placeholder 4">
            <a:extLst>
              <a:ext uri="{FF2B5EF4-FFF2-40B4-BE49-F238E27FC236}">
                <a16:creationId xmlns:a16="http://schemas.microsoft.com/office/drawing/2014/main" id="{C5F9546C-9921-4587-A0CE-4E39CF0C89A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F1AC5FD-6E2E-48BC-8A6C-1411A62DEA23}"/>
              </a:ext>
            </a:extLst>
          </p:cNvPr>
          <p:cNvSpPr>
            <a:spLocks noGrp="1"/>
          </p:cNvSpPr>
          <p:nvPr>
            <p:ph type="sldNum" sz="quarter" idx="12"/>
          </p:nvPr>
        </p:nvSpPr>
        <p:spPr/>
        <p:txBody>
          <a:bodyPr/>
          <a:lstStyle>
            <a:lvl1pPr>
              <a:defRPr/>
            </a:lvl1pPr>
          </a:lstStyle>
          <a:p>
            <a:pPr>
              <a:defRPr/>
            </a:pPr>
            <a:fld id="{108C481E-287F-40E4-A005-EDC62E7AB4D5}" type="slidenum">
              <a:rPr lang="en-US" altLang="en-US"/>
              <a:pPr>
                <a:defRPr/>
              </a:pPr>
              <a:t>‹#›</a:t>
            </a:fld>
            <a:endParaRPr lang="en-US" altLang="en-US" dirty="0"/>
          </a:p>
        </p:txBody>
      </p:sp>
    </p:spTree>
    <p:extLst>
      <p:ext uri="{BB962C8B-B14F-4D97-AF65-F5344CB8AC3E}">
        <p14:creationId xmlns:p14="http://schemas.microsoft.com/office/powerpoint/2010/main" val="147628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2CD5C44-8922-4655-9AD4-AB5E95F351F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C09FA94-891E-46BB-BB15-612AD2DBCEC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A04DDD-D856-4A75-89E7-8AFE4F255429}"/>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076D84-E0EC-4F6A-B530-45479FE9EAC7}" type="datetimeFigureOut">
              <a:rPr lang="en-US"/>
              <a:pPr>
                <a:defRPr/>
              </a:pPr>
              <a:t>3/5/2025</a:t>
            </a:fld>
            <a:endParaRPr lang="en-US" dirty="0"/>
          </a:p>
        </p:txBody>
      </p:sp>
      <p:sp>
        <p:nvSpPr>
          <p:cNvPr id="5" name="Footer Placeholder 4">
            <a:extLst>
              <a:ext uri="{FF2B5EF4-FFF2-40B4-BE49-F238E27FC236}">
                <a16:creationId xmlns:a16="http://schemas.microsoft.com/office/drawing/2014/main" id="{AF49D14F-91CB-49D0-9467-C43C3E96ED4D}"/>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0F7A62BF-9433-4CEF-9B9A-2D9F89866BC7}"/>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E7B1228-3578-45D9-9084-522A031CE82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mailto:info@ANFPonline.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980A7245-BC7F-406C-AEFD-ECBA74A190DE}"/>
              </a:ext>
            </a:extLst>
          </p:cNvPr>
          <p:cNvSpPr/>
          <p:nvPr/>
        </p:nvSpPr>
        <p:spPr>
          <a:xfrm>
            <a:off x="0" y="6400800"/>
            <a:ext cx="12192000" cy="334963"/>
          </a:xfrm>
          <a:prstGeom prst="rect">
            <a:avLst/>
          </a:prstGeom>
          <a:solidFill>
            <a:srgbClr val="4F97C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4338" name="TextBox 11">
            <a:extLst>
              <a:ext uri="{FF2B5EF4-FFF2-40B4-BE49-F238E27FC236}">
                <a16:creationId xmlns:a16="http://schemas.microsoft.com/office/drawing/2014/main" id="{F097B96F-A6E9-4232-BCF0-B78F57BD23D7}"/>
              </a:ext>
            </a:extLst>
          </p:cNvPr>
          <p:cNvSpPr txBox="1">
            <a:spLocks noChangeArrowheads="1"/>
          </p:cNvSpPr>
          <p:nvPr/>
        </p:nvSpPr>
        <p:spPr bwMode="auto">
          <a:xfrm>
            <a:off x="1881188" y="6400800"/>
            <a:ext cx="842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i="1" dirty="0">
                <a:solidFill>
                  <a:schemeClr val="bg1"/>
                </a:solidFill>
              </a:rPr>
              <a:t>Experts in foodservice management and food safety</a:t>
            </a:r>
          </a:p>
        </p:txBody>
      </p:sp>
      <p:sp>
        <p:nvSpPr>
          <p:cNvPr id="13" name="Rectangle 12">
            <a:extLst>
              <a:ext uri="{FF2B5EF4-FFF2-40B4-BE49-F238E27FC236}">
                <a16:creationId xmlns:a16="http://schemas.microsoft.com/office/drawing/2014/main" id="{91D99D96-77DF-4AED-8ADD-08FB183DC04E}"/>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pic>
        <p:nvPicPr>
          <p:cNvPr id="14340" name="Picture 19">
            <a:extLst>
              <a:ext uri="{FF2B5EF4-FFF2-40B4-BE49-F238E27FC236}">
                <a16:creationId xmlns:a16="http://schemas.microsoft.com/office/drawing/2014/main" id="{241BE974-CB09-4037-9471-542318E64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525"/>
            <a:ext cx="25923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itle 1">
            <a:extLst>
              <a:ext uri="{FF2B5EF4-FFF2-40B4-BE49-F238E27FC236}">
                <a16:creationId xmlns:a16="http://schemas.microsoft.com/office/drawing/2014/main" id="{6518177B-17B8-4705-BF0B-5EA34A44F33C}"/>
              </a:ext>
            </a:extLst>
          </p:cNvPr>
          <p:cNvSpPr>
            <a:spLocks noGrp="1"/>
          </p:cNvSpPr>
          <p:nvPr>
            <p:ph type="ctrTitle"/>
          </p:nvPr>
        </p:nvSpPr>
        <p:spPr>
          <a:xfrm>
            <a:off x="914400" y="3800694"/>
            <a:ext cx="10363200" cy="1470025"/>
          </a:xfrm>
        </p:spPr>
        <p:txBody>
          <a:bodyPr/>
          <a:lstStyle/>
          <a:p>
            <a:r>
              <a:rPr lang="en-US" altLang="en-US" sz="8000" dirty="0">
                <a:solidFill>
                  <a:srgbClr val="4F97CF"/>
                </a:solidFill>
                <a:latin typeface="Arial" panose="020B0604020202020204" pitchFamily="34" charset="0"/>
                <a:cs typeface="Arial" panose="020B0604020202020204" pitchFamily="34" charset="0"/>
              </a:rPr>
              <a:t>Update</a:t>
            </a:r>
          </a:p>
        </p:txBody>
      </p:sp>
      <p:pic>
        <p:nvPicPr>
          <p:cNvPr id="2" name="Picture 2060">
            <a:extLst>
              <a:ext uri="{FF2B5EF4-FFF2-40B4-BE49-F238E27FC236}">
                <a16:creationId xmlns:a16="http://schemas.microsoft.com/office/drawing/2014/main" id="{584D7772-E27C-8250-8D16-A800C93E6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274" y="2081267"/>
            <a:ext cx="7233451" cy="175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2209800"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Certification</a:t>
            </a:r>
          </a:p>
        </p:txBody>
      </p:sp>
      <p:sp>
        <p:nvSpPr>
          <p:cNvPr id="6" name="TextBox 5">
            <a:extLst>
              <a:ext uri="{FF2B5EF4-FFF2-40B4-BE49-F238E27FC236}">
                <a16:creationId xmlns:a16="http://schemas.microsoft.com/office/drawing/2014/main" id="{3DE1A7B4-04AD-8FA9-7899-1815D8DC0D5D}"/>
              </a:ext>
            </a:extLst>
          </p:cNvPr>
          <p:cNvSpPr txBox="1">
            <a:spLocks noChangeArrowheads="1"/>
          </p:cNvSpPr>
          <p:nvPr/>
        </p:nvSpPr>
        <p:spPr bwMode="auto">
          <a:xfrm>
            <a:off x="2122431" y="1353655"/>
            <a:ext cx="8388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NCCA Update</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BA0CD19-35B2-2BBB-A5B9-FB88B3F78934}"/>
              </a:ext>
            </a:extLst>
          </p:cNvPr>
          <p:cNvSpPr txBox="1"/>
          <p:nvPr/>
        </p:nvSpPr>
        <p:spPr>
          <a:xfrm>
            <a:off x="533400" y="2252119"/>
            <a:ext cx="8839200" cy="4527586"/>
          </a:xfrm>
          <a:prstGeom prst="rect">
            <a:avLst/>
          </a:prstGeom>
          <a:noFill/>
        </p:spPr>
        <p:txBody>
          <a:bodyPr wrap="square">
            <a:spAutoFit/>
          </a:bodyPr>
          <a:lstStyle/>
          <a:p>
            <a:pPr marL="342900" marR="0" lvl="0"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CBDM Certification Program accredited by third party accrediting body since 1989</a:t>
            </a:r>
          </a:p>
          <a:p>
            <a:pPr marL="0" marR="0" lvl="0" indent="0" algn="l" defTabSz="914400" rtl="0" eaLnBrk="0" fontAlgn="base" latinLnBrk="0" hangingPunct="0">
              <a:lnSpc>
                <a:spcPct val="115000"/>
              </a:lnSpc>
              <a:spcBef>
                <a:spcPts val="0"/>
              </a:spcBef>
              <a:spcAft>
                <a:spcPts val="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Met reaccreditation standards for another five years, in November 2024</a:t>
            </a:r>
          </a:p>
          <a:p>
            <a:pPr marL="342900" marR="0" lvl="0"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15000"/>
              </a:lnSpc>
              <a:spcBef>
                <a:spcPts val="0"/>
              </a:spcBef>
              <a:spcAft>
                <a:spcPts val="800"/>
              </a:spcAft>
              <a:buClrTx/>
              <a:buSzTx/>
              <a:buFont typeface="Symbol" panose="05050102010706020507" pitchFamily="18" charset="2"/>
              <a:buChar char=""/>
              <a:tabLst/>
              <a:defRPr/>
            </a:pPr>
            <a: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NCCA accreditation assures stakeholders that the CDM, CFPP credential is valid, reliable, and grounded in best practices</a:t>
            </a:r>
          </a:p>
        </p:txBody>
      </p:sp>
      <p:pic>
        <p:nvPicPr>
          <p:cNvPr id="7" name="Picture 6" descr="Accredited Certification Program - NCCA by ICE">
            <a:extLst>
              <a:ext uri="{FF2B5EF4-FFF2-40B4-BE49-F238E27FC236}">
                <a16:creationId xmlns:a16="http://schemas.microsoft.com/office/drawing/2014/main" id="{795D706C-D32E-D3FC-C4D2-E7030E44B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7303" y="3352800"/>
            <a:ext cx="1688237" cy="2484120"/>
          </a:xfrm>
          <a:prstGeom prst="rect">
            <a:avLst/>
          </a:prstGeom>
          <a:noFill/>
          <a:ln>
            <a:noFill/>
          </a:ln>
        </p:spPr>
      </p:pic>
    </p:spTree>
    <p:extLst>
      <p:ext uri="{BB962C8B-B14F-4D97-AF65-F5344CB8AC3E}">
        <p14:creationId xmlns:p14="http://schemas.microsoft.com/office/powerpoint/2010/main" val="87955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pic>
        <p:nvPicPr>
          <p:cNvPr id="6" name="Picture 5">
            <a:extLst>
              <a:ext uri="{FF2B5EF4-FFF2-40B4-BE49-F238E27FC236}">
                <a16:creationId xmlns:a16="http://schemas.microsoft.com/office/drawing/2014/main" id="{981F301F-9905-3024-2E82-55D5CFE32D6F}"/>
              </a:ext>
            </a:extLst>
          </p:cNvPr>
          <p:cNvPicPr>
            <a:picLocks noChangeAspect="1"/>
          </p:cNvPicPr>
          <p:nvPr/>
        </p:nvPicPr>
        <p:blipFill>
          <a:blip r:embed="rId2"/>
          <a:stretch>
            <a:fillRect/>
          </a:stretch>
        </p:blipFill>
        <p:spPr>
          <a:xfrm>
            <a:off x="9220200" y="3276600"/>
            <a:ext cx="2114550" cy="2255520"/>
          </a:xfrm>
          <a:prstGeom prst="rect">
            <a:avLst/>
          </a:prstGeom>
        </p:spPr>
      </p:pic>
      <p:sp>
        <p:nvSpPr>
          <p:cNvPr id="7" name="Title 7">
            <a:extLst>
              <a:ext uri="{FF2B5EF4-FFF2-40B4-BE49-F238E27FC236}">
                <a16:creationId xmlns:a16="http://schemas.microsoft.com/office/drawing/2014/main" id="{AFC3F780-5D2D-4131-7107-FDF15B660AF3}"/>
              </a:ext>
            </a:extLst>
          </p:cNvPr>
          <p:cNvSpPr>
            <a:spLocks noGrp="1"/>
          </p:cNvSpPr>
          <p:nvPr>
            <p:ph type="title"/>
          </p:nvPr>
        </p:nvSpPr>
        <p:spPr>
          <a:xfrm rot="10800000" flipV="1">
            <a:off x="981408" y="1276858"/>
            <a:ext cx="10229184" cy="872218"/>
          </a:xfrm>
        </p:spPr>
        <p:txBody>
          <a:bodyPr/>
          <a:lstStyle/>
          <a:p>
            <a:r>
              <a:rPr lang="en-US" b="1" dirty="0">
                <a:latin typeface="Arial" panose="020B0604020202020204" pitchFamily="34" charset="0"/>
                <a:cs typeface="Arial" panose="020B0604020202020204" pitchFamily="34" charset="0"/>
              </a:rPr>
              <a:t>Continuing Competence Initiative</a:t>
            </a:r>
          </a:p>
        </p:txBody>
      </p:sp>
      <p:sp>
        <p:nvSpPr>
          <p:cNvPr id="8" name="TextBox 7">
            <a:extLst>
              <a:ext uri="{FF2B5EF4-FFF2-40B4-BE49-F238E27FC236}">
                <a16:creationId xmlns:a16="http://schemas.microsoft.com/office/drawing/2014/main" id="{D500D9B8-C455-A6C6-4FED-BB2CF353EECF}"/>
              </a:ext>
            </a:extLst>
          </p:cNvPr>
          <p:cNvSpPr txBox="1"/>
          <p:nvPr/>
        </p:nvSpPr>
        <p:spPr>
          <a:xfrm>
            <a:off x="591215" y="2511534"/>
            <a:ext cx="8400385" cy="3416320"/>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Embraces demonstrating knowledge, skills or abilities as we progress throughout our careers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Competence means delivering best practice results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Greater credibility with employers, surveyors, colleagues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2400" dirty="0">
              <a:solidFill>
                <a:prstClr val="black"/>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400" dirty="0">
                <a:solidFill>
                  <a:prstClr val="black"/>
                </a:solidFill>
                <a:latin typeface="Arial" panose="020B0604020202020204" pitchFamily="34" charset="0"/>
              </a:rPr>
              <a:t>Encourages looking at our own professional development goals and choosing the right CE to support those needs</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881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sp>
        <p:nvSpPr>
          <p:cNvPr id="7" name="TextBox 5">
            <a:extLst>
              <a:ext uri="{FF2B5EF4-FFF2-40B4-BE49-F238E27FC236}">
                <a16:creationId xmlns:a16="http://schemas.microsoft.com/office/drawing/2014/main" id="{24539117-AB9B-090D-0E7F-30923D8691ED}"/>
              </a:ext>
            </a:extLst>
          </p:cNvPr>
          <p:cNvSpPr txBox="1">
            <a:spLocks noChangeArrowheads="1"/>
          </p:cNvSpPr>
          <p:nvPr/>
        </p:nvSpPr>
        <p:spPr bwMode="auto">
          <a:xfrm>
            <a:off x="845587" y="1357142"/>
            <a:ext cx="9880141" cy="102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08585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a:buNone/>
            </a:pPr>
            <a:r>
              <a:rPr lang="en-US" altLang="en-US" sz="4400" b="1" dirty="0">
                <a:latin typeface="Arial"/>
                <a:cs typeface="Arial"/>
              </a:rPr>
              <a:t>CE Audit Update</a:t>
            </a:r>
            <a:endParaRPr lang="en-US" altLang="en-US" sz="2000" dirty="0">
              <a:latin typeface="Arial" panose="020B0604020202020204" pitchFamily="34" charset="0"/>
            </a:endParaRPr>
          </a:p>
          <a:p>
            <a:pPr marL="0" indent="0">
              <a:buNone/>
            </a:pPr>
            <a:endParaRPr lang="en-US" altLang="en-US" sz="1400" dirty="0">
              <a:latin typeface="Arial" panose="020B0604020202020204" pitchFamily="34" charset="0"/>
            </a:endParaRPr>
          </a:p>
        </p:txBody>
      </p:sp>
      <p:sp>
        <p:nvSpPr>
          <p:cNvPr id="6" name="TextBox 5">
            <a:extLst>
              <a:ext uri="{FF2B5EF4-FFF2-40B4-BE49-F238E27FC236}">
                <a16:creationId xmlns:a16="http://schemas.microsoft.com/office/drawing/2014/main" id="{2939711B-DA18-C2F2-39FE-3AFD5E2C0174}"/>
              </a:ext>
            </a:extLst>
          </p:cNvPr>
          <p:cNvSpPr txBox="1"/>
          <p:nvPr/>
        </p:nvSpPr>
        <p:spPr>
          <a:xfrm>
            <a:off x="775855" y="2426855"/>
            <a:ext cx="1042092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Arial"/>
                <a:cs typeface="Arial"/>
              </a:rPr>
              <a:t>CDM, CFPPs whose three-year recertification cycle ends on May 31 and have not submitted any CE hours, will have their certification terminated, and will need to retest to become certified again.</a:t>
            </a:r>
            <a:endParaRPr lang="en-US" dirty="0">
              <a:ea typeface="Calibri" panose="020F0502020204030204" pitchFamily="34" charset="0"/>
            </a:endParaRPr>
          </a:p>
          <a:p>
            <a:endParaRPr lang="en-US" dirty="0"/>
          </a:p>
          <a:p>
            <a:pPr marL="342900" indent="-342900">
              <a:buFont typeface="Arial"/>
              <a:buChar char="•"/>
            </a:pPr>
            <a:r>
              <a:rPr lang="en-US" sz="2000" dirty="0">
                <a:latin typeface="Arial"/>
                <a:cs typeface="Arial"/>
              </a:rPr>
              <a:t>CDM, CFPPs with more than 0.5 CE but less than 45.0 CE on May 31of the third year of their recertification cycle, will be automatically placed into CE Audit to remain certified.</a:t>
            </a:r>
          </a:p>
          <a:p>
            <a:endParaRPr lang="en-US" dirty="0"/>
          </a:p>
          <a:p>
            <a:pPr marL="342900" indent="-342900">
              <a:buFont typeface="Arial"/>
              <a:buChar char="•"/>
            </a:pPr>
            <a:r>
              <a:rPr lang="en-US" sz="2000" dirty="0">
                <a:latin typeface="Arial"/>
                <a:cs typeface="Arial"/>
              </a:rPr>
              <a:t>All recertification and CE Audit requirements will need to be met to pass the CE Audit</a:t>
            </a:r>
          </a:p>
          <a:p>
            <a:endParaRPr lang="en-US" sz="2000" dirty="0">
              <a:latin typeface="Arial"/>
            </a:endParaRPr>
          </a:p>
        </p:txBody>
      </p:sp>
    </p:spTree>
    <p:extLst>
      <p:ext uri="{BB962C8B-B14F-4D97-AF65-F5344CB8AC3E}">
        <p14:creationId xmlns:p14="http://schemas.microsoft.com/office/powerpoint/2010/main" val="25045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143000" y="2057400"/>
            <a:ext cx="59753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Strategic Plan</a:t>
            </a:r>
            <a:br>
              <a:rPr lang="en-US" altLang="en-US" sz="6600" b="1" dirty="0">
                <a:solidFill>
                  <a:srgbClr val="4F97CF"/>
                </a:solidFill>
                <a:latin typeface="Arial" panose="020B0604020202020204" pitchFamily="34" charset="0"/>
                <a:cs typeface="Arial" panose="020B0604020202020204" pitchFamily="34" charset="0"/>
              </a:rPr>
            </a:br>
            <a:r>
              <a:rPr lang="en-US" altLang="en-US" sz="6600" b="1" dirty="0">
                <a:solidFill>
                  <a:srgbClr val="4F97CF"/>
                </a:solidFill>
                <a:latin typeface="Arial" panose="020B0604020202020204" pitchFamily="34" charset="0"/>
                <a:cs typeface="Arial" panose="020B0604020202020204" pitchFamily="34" charset="0"/>
              </a:rPr>
              <a:t>Update</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939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Strategic Plan</a:t>
            </a:r>
          </a:p>
        </p:txBody>
      </p:sp>
      <p:sp>
        <p:nvSpPr>
          <p:cNvPr id="5" name="TextBox 5">
            <a:extLst>
              <a:ext uri="{FF2B5EF4-FFF2-40B4-BE49-F238E27FC236}">
                <a16:creationId xmlns:a16="http://schemas.microsoft.com/office/drawing/2014/main" id="{31178A54-9834-8136-456B-E024B82860D6}"/>
              </a:ext>
            </a:extLst>
          </p:cNvPr>
          <p:cNvSpPr txBox="1">
            <a:spLocks noChangeArrowheads="1"/>
          </p:cNvSpPr>
          <p:nvPr/>
        </p:nvSpPr>
        <p:spPr bwMode="auto">
          <a:xfrm>
            <a:off x="838200" y="1447800"/>
            <a:ext cx="10210800" cy="464742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algn="ctr">
              <a:buNone/>
            </a:pPr>
            <a:r>
              <a:rPr lang="en-US" b="1" dirty="0">
                <a:effectLst/>
                <a:latin typeface="Arial" panose="020B0604020202020204" pitchFamily="34" charset="0"/>
                <a:ea typeface="Times New Roman" panose="02020603050405020304" pitchFamily="18" charset="0"/>
              </a:rPr>
              <a:t>ANFP Vision</a:t>
            </a:r>
          </a:p>
          <a:p>
            <a:pPr marL="0" marR="0" algn="ctr">
              <a:buNone/>
            </a:pPr>
            <a:r>
              <a:rPr lang="en-US" sz="2400" dirty="0">
                <a:effectLst/>
                <a:latin typeface="Arial" panose="020B0604020202020204" pitchFamily="34" charset="0"/>
                <a:ea typeface="Times New Roman" panose="02020603050405020304" pitchFamily="18" charset="0"/>
              </a:rPr>
              <a:t>Enhance health and wellness through optimum nutritional care.</a:t>
            </a:r>
          </a:p>
          <a:p>
            <a:pPr marL="0" marR="0" algn="ctr">
              <a:buNone/>
            </a:pPr>
            <a:endParaRPr lang="en-US" sz="2400" dirty="0">
              <a:latin typeface="Arial" panose="020B0604020202020204" pitchFamily="34" charset="0"/>
              <a:ea typeface="Times New Roman" panose="02020603050405020304" pitchFamily="18" charset="0"/>
            </a:endParaRPr>
          </a:p>
          <a:p>
            <a:pPr marL="0" marR="0" algn="ctr">
              <a:buNone/>
            </a:pPr>
            <a:endParaRPr lang="en-US" sz="2400" dirty="0">
              <a:effectLst/>
              <a:latin typeface="Arial" panose="020B0604020202020204" pitchFamily="34" charset="0"/>
              <a:ea typeface="Times New Roman" panose="02020603050405020304" pitchFamily="18" charset="0"/>
            </a:endParaRPr>
          </a:p>
          <a:p>
            <a:pPr marL="0" marR="0" algn="ctr">
              <a:buNone/>
            </a:pPr>
            <a:r>
              <a:rPr lang="en-US" b="1" dirty="0">
                <a:effectLst/>
                <a:latin typeface="Arial" panose="020B0604020202020204" pitchFamily="34" charset="0"/>
                <a:ea typeface="Times New Roman" panose="02020603050405020304" pitchFamily="18" charset="0"/>
              </a:rPr>
              <a:t>ANFP Mission</a:t>
            </a:r>
          </a:p>
          <a:p>
            <a:pPr marL="0" marR="0" algn="ctr">
              <a:buNone/>
            </a:pPr>
            <a:r>
              <a:rPr lang="en-US" sz="2400" dirty="0">
                <a:effectLst/>
                <a:latin typeface="Arial" panose="020B0604020202020204" pitchFamily="34" charset="0"/>
                <a:ea typeface="Times New Roman" panose="02020603050405020304" pitchFamily="18" charset="0"/>
              </a:rPr>
              <a:t>Build an inclusive and diverse community of experts in foodservice management and food safety through: </a:t>
            </a:r>
          </a:p>
          <a:p>
            <a:pPr marL="342900" indent="-342900" algn="ctr"/>
            <a:r>
              <a:rPr lang="en-US" sz="2400" dirty="0">
                <a:effectLst/>
                <a:latin typeface="Arial" panose="020B0604020202020204" pitchFamily="34" charset="0"/>
                <a:ea typeface="Times New Roman" panose="02020603050405020304" pitchFamily="18" charset="0"/>
              </a:rPr>
              <a:t>Education</a:t>
            </a:r>
          </a:p>
          <a:p>
            <a:pPr marL="342900" indent="-342900" algn="ctr"/>
            <a:r>
              <a:rPr lang="en-US" sz="2400" dirty="0">
                <a:effectLst/>
                <a:latin typeface="Arial" panose="020B0604020202020204" pitchFamily="34" charset="0"/>
                <a:ea typeface="Times New Roman" panose="02020603050405020304" pitchFamily="18" charset="0"/>
              </a:rPr>
              <a:t>Advocacy</a:t>
            </a:r>
          </a:p>
          <a:p>
            <a:pPr marL="342900" indent="-342900" algn="ctr"/>
            <a:r>
              <a:rPr lang="en-US" sz="2400" dirty="0">
                <a:effectLst/>
                <a:latin typeface="Arial" panose="020B0604020202020204" pitchFamily="34" charset="0"/>
                <a:ea typeface="Times New Roman" panose="02020603050405020304" pitchFamily="18" charset="0"/>
              </a:rPr>
              <a:t>Research</a:t>
            </a:r>
          </a:p>
        </p:txBody>
      </p:sp>
    </p:spTree>
    <p:extLst>
      <p:ext uri="{BB962C8B-B14F-4D97-AF65-F5344CB8AC3E}">
        <p14:creationId xmlns:p14="http://schemas.microsoft.com/office/powerpoint/2010/main" val="174570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Strategic Plan</a:t>
            </a:r>
          </a:p>
        </p:txBody>
      </p:sp>
      <p:sp>
        <p:nvSpPr>
          <p:cNvPr id="2" name="TextBox 5">
            <a:extLst>
              <a:ext uri="{FF2B5EF4-FFF2-40B4-BE49-F238E27FC236}">
                <a16:creationId xmlns:a16="http://schemas.microsoft.com/office/drawing/2014/main" id="{B3AD5AD0-F4CC-0CDB-1AFC-F379E35AC738}"/>
              </a:ext>
            </a:extLst>
          </p:cNvPr>
          <p:cNvSpPr txBox="1">
            <a:spLocks noChangeArrowheads="1"/>
          </p:cNvSpPr>
          <p:nvPr/>
        </p:nvSpPr>
        <p:spPr bwMode="auto">
          <a:xfrm>
            <a:off x="609600" y="1143000"/>
            <a:ext cx="11277600" cy="558306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000" b="1" dirty="0">
                <a:latin typeface="Arial" panose="020B0604020202020204" pitchFamily="34" charset="0"/>
              </a:rPr>
              <a:t>GOAL 1:</a:t>
            </a:r>
          </a:p>
          <a:p>
            <a:pPr>
              <a:buNone/>
            </a:pPr>
            <a:r>
              <a:rPr lang="en-US" sz="1800" b="0" i="0" u="none" strike="noStrike" baseline="0" dirty="0">
                <a:solidFill>
                  <a:srgbClr val="000000"/>
                </a:solidFill>
                <a:latin typeface="Arial" panose="020B0604020202020204" pitchFamily="34" charset="0"/>
              </a:rPr>
              <a:t>Members and prospective members find value, community, and support at the local, state, and national level, resulting in an engaged and growing membership.	</a:t>
            </a:r>
          </a:p>
          <a:p>
            <a:pPr algn="l">
              <a:buNone/>
            </a:pPr>
            <a:endParaRPr lang="en-US" altLang="en-US" sz="2000" dirty="0">
              <a:latin typeface="Arial" panose="020B0604020202020204" pitchFamily="34" charset="0"/>
            </a:endParaRPr>
          </a:p>
          <a:p>
            <a:pPr eaLnBrk="1" hangingPunct="1">
              <a:spcBef>
                <a:spcPct val="0"/>
              </a:spcBef>
              <a:buFontTx/>
              <a:buNone/>
              <a:defRPr/>
            </a:pPr>
            <a:r>
              <a:rPr lang="en-US" altLang="en-US" sz="2000" b="1" dirty="0">
                <a:latin typeface="Arial" panose="020B0604020202020204" pitchFamily="34" charset="0"/>
              </a:rPr>
              <a:t>GOAL 2:</a:t>
            </a: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CDM, CFPPs are recognized as the experts in foodservice management and food safety. The credential is required in regulations and supported by employers and other stakeholders. </a:t>
            </a: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	</a:t>
            </a:r>
          </a:p>
          <a:p>
            <a:pPr eaLnBrk="1" hangingPunct="1">
              <a:spcBef>
                <a:spcPct val="0"/>
              </a:spcBef>
              <a:buFontTx/>
              <a:buNone/>
              <a:defRPr/>
            </a:pPr>
            <a:r>
              <a:rPr lang="en-US" altLang="en-US" sz="2000" b="1" dirty="0">
                <a:latin typeface="Arial" panose="020B0604020202020204" pitchFamily="34" charset="0"/>
              </a:rPr>
              <a:t>GOAL 3:</a:t>
            </a:r>
          </a:p>
          <a:p>
            <a:pPr>
              <a:buNone/>
            </a:pPr>
            <a:r>
              <a:rPr lang="en-US" sz="1800" b="0" i="0" u="none" strike="noStrike" baseline="0" dirty="0">
                <a:solidFill>
                  <a:srgbClr val="000000"/>
                </a:solidFill>
                <a:latin typeface="Arial" panose="020B0604020202020204" pitchFamily="34" charset="0"/>
              </a:rPr>
              <a:t>ANFP is a leader in creating and curating resources to elevate the food and nutrition industry. 	</a:t>
            </a:r>
          </a:p>
          <a:p>
            <a:pPr eaLnBrk="1" hangingPunct="1">
              <a:spcBef>
                <a:spcPct val="0"/>
              </a:spcBef>
              <a:buFontTx/>
              <a:buNone/>
              <a:defRPr/>
            </a:pPr>
            <a:endParaRPr lang="en-US" altLang="en-US" sz="2000" dirty="0">
              <a:latin typeface="Arial" panose="020B0604020202020204" pitchFamily="34" charset="0"/>
            </a:endParaRPr>
          </a:p>
          <a:p>
            <a:pPr eaLnBrk="1" hangingPunct="1">
              <a:spcBef>
                <a:spcPct val="0"/>
              </a:spcBef>
              <a:buFontTx/>
              <a:buNone/>
              <a:defRPr/>
            </a:pPr>
            <a:r>
              <a:rPr lang="en-US" altLang="en-US" sz="2000" b="1" dirty="0">
                <a:latin typeface="Arial" panose="020B0604020202020204" pitchFamily="34" charset="0"/>
              </a:rPr>
              <a:t>GOAL 4:</a:t>
            </a:r>
            <a:endParaRPr lang="en-US" altLang="en-US" sz="2000" dirty="0">
              <a:latin typeface="Arial" panose="020B0604020202020204" pitchFamily="34" charset="0"/>
            </a:endParaRP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ANFP is a leader in innovation and continuously evolves to meet the needs of its stakeholders and members. </a:t>
            </a:r>
          </a:p>
          <a:p>
            <a:pPr eaLnBrk="1" hangingPunct="1">
              <a:spcBef>
                <a:spcPct val="0"/>
              </a:spcBef>
              <a:buFontTx/>
              <a:buNone/>
              <a:defRPr/>
            </a:pPr>
            <a:endParaRPr lang="en-US" sz="1800" dirty="0">
              <a:solidFill>
                <a:srgbClr val="000000"/>
              </a:solidFill>
              <a:latin typeface="Arial" panose="020B0604020202020204" pitchFamily="34" charset="0"/>
            </a:endParaRPr>
          </a:p>
          <a:p>
            <a:pPr eaLnBrk="1" hangingPunct="1">
              <a:spcBef>
                <a:spcPct val="0"/>
              </a:spcBef>
              <a:buFontTx/>
              <a:buNone/>
              <a:defRPr/>
            </a:pPr>
            <a:r>
              <a:rPr lang="en-US" sz="2000" b="1" i="0" u="none" strike="noStrike" baseline="0" dirty="0">
                <a:solidFill>
                  <a:srgbClr val="000000"/>
                </a:solidFill>
                <a:latin typeface="Arial" panose="020B0604020202020204" pitchFamily="34" charset="0"/>
              </a:rPr>
              <a:t>GOAL 5:</a:t>
            </a:r>
          </a:p>
          <a:p>
            <a:pPr>
              <a:buNone/>
            </a:pPr>
            <a:r>
              <a:rPr lang="en-US" sz="1800" b="0" i="0" u="none" strike="noStrike" baseline="0" dirty="0">
                <a:solidFill>
                  <a:srgbClr val="000000"/>
                </a:solidFill>
                <a:latin typeface="Arial" panose="020B0604020202020204" pitchFamily="34" charset="0"/>
              </a:rPr>
              <a:t>ANFP, as an organization and community, organically fosters a safe environment of diversity, equity and inclusion through the actions of members and stakeholders. 	</a:t>
            </a: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403495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143000" y="2057400"/>
            <a:ext cx="59753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Professional Development</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5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4597A-A43F-D825-F7A1-DC65299A60E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8B8C0DE-A084-7639-7785-1135EA6F29B5}"/>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A9DE399A-68F9-D0B5-D96F-BDA5F362EB5B}"/>
              </a:ext>
            </a:extLst>
          </p:cNvPr>
          <p:cNvSpPr txBox="1">
            <a:spLocks/>
          </p:cNvSpPr>
          <p:nvPr/>
        </p:nvSpPr>
        <p:spPr bwMode="auto">
          <a:xfrm>
            <a:off x="300038" y="114300"/>
            <a:ext cx="117538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4400" b="1" dirty="0">
                <a:solidFill>
                  <a:schemeClr val="bg1"/>
                </a:solidFill>
                <a:latin typeface="Arial"/>
                <a:cs typeface="Arial"/>
              </a:rPr>
              <a:t>Professional Development – What's New?</a:t>
            </a:r>
            <a:endParaRPr lang="en-US" altLang="en-US" sz="4400" b="1" dirty="0">
              <a:solidFill>
                <a:schemeClr val="bg1"/>
              </a:solidFill>
              <a:latin typeface="Arial" panose="020B0604020202020204" pitchFamily="34" charset="0"/>
            </a:endParaRPr>
          </a:p>
        </p:txBody>
      </p:sp>
      <p:sp>
        <p:nvSpPr>
          <p:cNvPr id="3" name="TextBox 3">
            <a:extLst>
              <a:ext uri="{FF2B5EF4-FFF2-40B4-BE49-F238E27FC236}">
                <a16:creationId xmlns:a16="http://schemas.microsoft.com/office/drawing/2014/main" id="{462F60C6-60BE-C472-3BD4-91421261F554}"/>
              </a:ext>
            </a:extLst>
          </p:cNvPr>
          <p:cNvSpPr txBox="1"/>
          <p:nvPr/>
        </p:nvSpPr>
        <p:spPr>
          <a:xfrm>
            <a:off x="533400" y="1143000"/>
            <a:ext cx="6202751" cy="584775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en-US" sz="2500" b="1" dirty="0">
                <a:latin typeface="Arial"/>
                <a:cs typeface="Arial"/>
              </a:rPr>
              <a:t>Online Course -</a:t>
            </a:r>
            <a:endParaRPr lang="en-US" sz="2500" b="1" dirty="0">
              <a:latin typeface="Arial"/>
            </a:endParaRPr>
          </a:p>
          <a:p>
            <a:r>
              <a:rPr lang="en-US" sz="2500" b="1" dirty="0">
                <a:latin typeface="Arial"/>
                <a:cs typeface="Arial"/>
              </a:rPr>
              <a:t>Effective Networking</a:t>
            </a:r>
            <a:endParaRPr lang="en-US" sz="2500" b="1" dirty="0">
              <a:latin typeface="Arial"/>
            </a:endParaRPr>
          </a:p>
          <a:p>
            <a:endParaRPr lang="en-US" sz="2500" b="1" dirty="0">
              <a:latin typeface="Arial"/>
              <a:ea typeface="Calibri"/>
              <a:cs typeface="Arial"/>
            </a:endParaRPr>
          </a:p>
          <a:p>
            <a:r>
              <a:rPr lang="en-US" sz="2500" dirty="0">
                <a:latin typeface="Calibri"/>
                <a:ea typeface="Calibri"/>
                <a:cs typeface="Calibri"/>
              </a:rPr>
              <a:t>In today's competitive professional landscape, your network is often your greatest asset.  </a:t>
            </a:r>
            <a:endParaRPr lang="en-US" sz="2500" dirty="0">
              <a:latin typeface="Calibri"/>
            </a:endParaRPr>
          </a:p>
          <a:p>
            <a:endParaRPr lang="en-US" sz="2500" dirty="0">
              <a:latin typeface="Calibri"/>
              <a:ea typeface="Calibri"/>
              <a:cs typeface="Calibri"/>
            </a:endParaRPr>
          </a:p>
          <a:p>
            <a:r>
              <a:rPr lang="en-US" sz="2500" dirty="0">
                <a:ea typeface="Calibri"/>
                <a:cs typeface="Calibri"/>
              </a:rPr>
              <a:t>This course is designed to equip you with the essential tools and strategies to cultivate a thriving professional network. We will delve into the art and science of networking, exploring everything from initial introductions to long-term relationship building. </a:t>
            </a:r>
            <a:endParaRPr lang="en-US" sz="2500" dirty="0"/>
          </a:p>
          <a:p>
            <a:endParaRPr lang="en-US" sz="2800" dirty="0">
              <a:ea typeface="Calibri"/>
              <a:cs typeface="Calibri"/>
            </a:endParaRPr>
          </a:p>
          <a:p>
            <a:endParaRPr lang="en-US" sz="2800" dirty="0">
              <a:latin typeface="Arial"/>
            </a:endParaRPr>
          </a:p>
          <a:p>
            <a:endParaRPr lang="en-US" dirty="0"/>
          </a:p>
        </p:txBody>
      </p:sp>
      <p:pic>
        <p:nvPicPr>
          <p:cNvPr id="5" name="Picture 4" descr="A group of people discussing work in conference room meeting">
            <a:extLst>
              <a:ext uri="{FF2B5EF4-FFF2-40B4-BE49-F238E27FC236}">
                <a16:creationId xmlns:a16="http://schemas.microsoft.com/office/drawing/2014/main" id="{984C5994-5C97-AF58-A22B-EF2C4B1B6169}"/>
              </a:ext>
            </a:extLst>
          </p:cNvPr>
          <p:cNvPicPr>
            <a:picLocks noChangeAspect="1"/>
          </p:cNvPicPr>
          <p:nvPr/>
        </p:nvPicPr>
        <p:blipFill>
          <a:blip r:embed="rId3"/>
          <a:stretch>
            <a:fillRect/>
          </a:stretch>
        </p:blipFill>
        <p:spPr>
          <a:xfrm>
            <a:off x="6950374" y="1557093"/>
            <a:ext cx="5241626" cy="3483404"/>
          </a:xfrm>
          <a:prstGeom prst="rect">
            <a:avLst/>
          </a:prstGeom>
        </p:spPr>
      </p:pic>
      <p:sp>
        <p:nvSpPr>
          <p:cNvPr id="2" name="TextBox 1">
            <a:extLst>
              <a:ext uri="{FF2B5EF4-FFF2-40B4-BE49-F238E27FC236}">
                <a16:creationId xmlns:a16="http://schemas.microsoft.com/office/drawing/2014/main" id="{660352A0-5C47-1A9D-67D4-CAF5BF7635A3}"/>
              </a:ext>
            </a:extLst>
          </p:cNvPr>
          <p:cNvSpPr txBox="1"/>
          <p:nvPr/>
        </p:nvSpPr>
        <p:spPr>
          <a:xfrm>
            <a:off x="8361264" y="5288656"/>
            <a:ext cx="42935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Arial"/>
              </a:rPr>
              <a:t>WORTH 1.5 CE</a:t>
            </a:r>
            <a:endParaRPr lang="en-US" sz="2800" b="1" dirty="0"/>
          </a:p>
        </p:txBody>
      </p:sp>
    </p:spTree>
    <p:extLst>
      <p:ext uri="{BB962C8B-B14F-4D97-AF65-F5344CB8AC3E}">
        <p14:creationId xmlns:p14="http://schemas.microsoft.com/office/powerpoint/2010/main" val="2575466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117538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4400" b="1" dirty="0">
                <a:solidFill>
                  <a:schemeClr val="bg1"/>
                </a:solidFill>
                <a:latin typeface="Arial"/>
                <a:cs typeface="Arial"/>
              </a:rPr>
              <a:t>Professional Development – What's New?</a:t>
            </a:r>
            <a:endParaRPr lang="en-US" altLang="en-US" sz="4400" b="1" dirty="0">
              <a:solidFill>
                <a:schemeClr val="bg1"/>
              </a:solidFill>
              <a:latin typeface="Arial" panose="020B0604020202020204" pitchFamily="34" charset="0"/>
            </a:endParaRPr>
          </a:p>
        </p:txBody>
      </p:sp>
      <p:sp>
        <p:nvSpPr>
          <p:cNvPr id="3" name="TextBox 3">
            <a:extLst>
              <a:ext uri="{FF2B5EF4-FFF2-40B4-BE49-F238E27FC236}">
                <a16:creationId xmlns:a16="http://schemas.microsoft.com/office/drawing/2014/main" id="{BEFC9273-1D69-814D-72B3-C3E81FD6C35F}"/>
              </a:ext>
            </a:extLst>
          </p:cNvPr>
          <p:cNvSpPr txBox="1"/>
          <p:nvPr/>
        </p:nvSpPr>
        <p:spPr>
          <a:xfrm>
            <a:off x="304800" y="1346597"/>
            <a:ext cx="10610850" cy="5109091"/>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en-US" sz="2800" b="1" dirty="0">
                <a:latin typeface="Arial"/>
                <a:cs typeface="Arial"/>
              </a:rPr>
              <a:t>Power and Pride: The Origins of Pride and Beyond</a:t>
            </a:r>
            <a:endParaRPr lang="en-US" dirty="0"/>
          </a:p>
          <a:p>
            <a:endParaRPr lang="en-US" sz="2800" dirty="0">
              <a:latin typeface="Calibri"/>
              <a:ea typeface="Calibri"/>
              <a:cs typeface="Calibri"/>
            </a:endParaRPr>
          </a:p>
          <a:p>
            <a:r>
              <a:rPr lang="en-US" sz="2800" dirty="0">
                <a:latin typeface="Calibri"/>
                <a:ea typeface="Calibri"/>
                <a:cs typeface="Calibri"/>
              </a:rPr>
              <a:t>This course is focuses on:</a:t>
            </a:r>
            <a:endParaRPr lang="en-US" sz="2800" dirty="0">
              <a:ea typeface="Calibri"/>
              <a:cs typeface="Calibri"/>
            </a:endParaRPr>
          </a:p>
          <a:p>
            <a:pPr marL="514350" indent="-514350">
              <a:buAutoNum type="arabicPeriod"/>
            </a:pPr>
            <a:r>
              <a:rPr lang="en-US" sz="2800" dirty="0">
                <a:latin typeface="Calibri"/>
                <a:ea typeface="Calibri"/>
                <a:cs typeface="Calibri"/>
              </a:rPr>
              <a:t>An understanding of how Pride came to be, the significant historical events that have shaped Pride as we know it today. </a:t>
            </a:r>
            <a:endParaRPr lang="en-US" sz="2800" dirty="0">
              <a:ea typeface="Calibri"/>
              <a:cs typeface="Calibri"/>
            </a:endParaRPr>
          </a:p>
          <a:p>
            <a:pPr marL="514350" indent="-514350">
              <a:buAutoNum type="arabicPeriod"/>
            </a:pPr>
            <a:r>
              <a:rPr lang="en-US" sz="2800" dirty="0">
                <a:latin typeface="Calibri"/>
                <a:ea typeface="Calibri"/>
                <a:cs typeface="Calibri"/>
              </a:rPr>
              <a:t>How do we remain authentic supporters of LGBTQ+ rights and honor the community.</a:t>
            </a:r>
            <a:endParaRPr lang="en-US" sz="2800" dirty="0">
              <a:ea typeface="Calibri"/>
              <a:cs typeface="Calibri"/>
            </a:endParaRPr>
          </a:p>
          <a:p>
            <a:pPr marL="514350" indent="-514350">
              <a:buAutoNum type="arabicPeriod"/>
            </a:pPr>
            <a:endParaRPr lang="en-US" sz="2800" dirty="0">
              <a:latin typeface="Calibri"/>
              <a:ea typeface="Calibri"/>
              <a:cs typeface="Calibri"/>
            </a:endParaRPr>
          </a:p>
          <a:p>
            <a:pPr marL="514350" indent="-514350">
              <a:buAutoNum type="arabicPeriod"/>
            </a:pPr>
            <a:endParaRPr lang="en-US" sz="2800" dirty="0">
              <a:latin typeface="Calibri"/>
              <a:ea typeface="Calibri"/>
              <a:cs typeface="Calibri"/>
            </a:endParaRPr>
          </a:p>
          <a:p>
            <a:pPr lvl="8"/>
            <a:r>
              <a:rPr lang="en-US" sz="2800" b="1" dirty="0">
                <a:latin typeface="Calibri"/>
                <a:ea typeface="Calibri"/>
                <a:cs typeface="Calibri"/>
              </a:rPr>
              <a:t>WORTH 1 ETHICS CE</a:t>
            </a:r>
            <a:endParaRPr lang="en-US" sz="2800" b="1" dirty="0">
              <a:ea typeface="Calibri" panose="020F0502020204030204" pitchFamily="34" charset="0"/>
              <a:cs typeface="Calibri"/>
            </a:endParaRPr>
          </a:p>
          <a:p>
            <a:endParaRPr lang="en-US" sz="2800" dirty="0">
              <a:latin typeface="Arial"/>
              <a:ea typeface="Calibri" panose="020F0502020204030204" pitchFamily="34" charset="0"/>
            </a:endParaRPr>
          </a:p>
          <a:p>
            <a:endParaRPr lang="en-US" dirty="0">
              <a:ea typeface="Calibri" panose="020F0502020204030204" pitchFamily="34" charset="0"/>
            </a:endParaRPr>
          </a:p>
        </p:txBody>
      </p:sp>
    </p:spTree>
    <p:extLst>
      <p:ext uri="{BB962C8B-B14F-4D97-AF65-F5344CB8AC3E}">
        <p14:creationId xmlns:p14="http://schemas.microsoft.com/office/powerpoint/2010/main" val="3175384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5B14C-D9C4-B049-9E60-8A356E7646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CFC7650-B0ED-85D1-2E10-B4604EC8D3C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2077B10D-F908-144F-E4F4-BFF444D2840B}"/>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Professional Development</a:t>
            </a:r>
          </a:p>
        </p:txBody>
      </p:sp>
      <p:sp>
        <p:nvSpPr>
          <p:cNvPr id="2" name="TextBox 1">
            <a:extLst>
              <a:ext uri="{FF2B5EF4-FFF2-40B4-BE49-F238E27FC236}">
                <a16:creationId xmlns:a16="http://schemas.microsoft.com/office/drawing/2014/main" id="{CCF39D1A-1370-8C9B-C925-AC22FCF12E95}"/>
              </a:ext>
            </a:extLst>
          </p:cNvPr>
          <p:cNvSpPr txBox="1"/>
          <p:nvPr/>
        </p:nvSpPr>
        <p:spPr>
          <a:xfrm>
            <a:off x="400050" y="1308497"/>
            <a:ext cx="4343400" cy="4247317"/>
          </a:xfrm>
          <a:prstGeom prst="rect">
            <a:avLst/>
          </a:prstGeom>
          <a:noFill/>
        </p:spPr>
        <p:txBody>
          <a:bodyPr wrap="square" lIns="91440" tIns="45720" rIns="91440" bIns="45720" rtlCol="0" anchor="t">
            <a:spAutoFit/>
          </a:bodyPr>
          <a:lstStyle/>
          <a:p>
            <a:r>
              <a:rPr lang="en-US" sz="2800" b="1" dirty="0">
                <a:latin typeface="Arial"/>
                <a:cs typeface="Arial"/>
              </a:rPr>
              <a:t>New Textbooks </a:t>
            </a:r>
            <a:endParaRPr lang="en-US" sz="2800" b="1" dirty="0">
              <a:latin typeface="Arial" panose="020B0604020202020204" pitchFamily="34" charset="0"/>
            </a:endParaRPr>
          </a:p>
          <a:p>
            <a:endParaRPr lang="en-US" sz="2800" dirty="0">
              <a:latin typeface="Arial" panose="020B0604020202020204" pitchFamily="34" charset="0"/>
            </a:endParaRPr>
          </a:p>
          <a:p>
            <a:pPr marL="285750" indent="-285750">
              <a:buFont typeface="Arial" panose="020B0604020202020204" pitchFamily="34" charset="0"/>
              <a:buChar char="•"/>
            </a:pPr>
            <a:r>
              <a:rPr lang="en-US" sz="2800" dirty="0">
                <a:latin typeface="Arial"/>
                <a:cs typeface="Arial"/>
              </a:rPr>
              <a:t>Foodservice Management – By Design, 4th Edition</a:t>
            </a:r>
            <a:endParaRPr lang="en-US" sz="2800" dirty="0">
              <a:latin typeface="Arial" panose="020B0604020202020204" pitchFamily="34" charset="0"/>
            </a:endParaRPr>
          </a:p>
          <a:p>
            <a:pPr marL="285750" indent="-285750">
              <a:buFont typeface="Arial" panose="020B0604020202020204" pitchFamily="34" charset="0"/>
              <a:buChar char="•"/>
            </a:pPr>
            <a:endParaRPr lang="en-US" sz="2800" dirty="0">
              <a:latin typeface="Arial"/>
            </a:endParaRPr>
          </a:p>
          <a:p>
            <a:pPr marL="285750" indent="-285750">
              <a:buFont typeface="Arial" panose="020B0604020202020204" pitchFamily="34" charset="0"/>
              <a:buChar char="•"/>
            </a:pPr>
            <a:r>
              <a:rPr lang="en-US" sz="2800" dirty="0">
                <a:latin typeface="Arial"/>
                <a:cs typeface="Arial"/>
              </a:rPr>
              <a:t>Nutrition Fundamentals and Medical Nutrition Therapy, 4 Edition</a:t>
            </a:r>
            <a:endParaRPr lang="en-US" sz="2800" dirty="0">
              <a:latin typeface="Arial"/>
            </a:endParaRPr>
          </a:p>
          <a:p>
            <a:endParaRPr lang="en-US" dirty="0">
              <a:ea typeface="Calibri" panose="020F0502020204030204" pitchFamily="34" charset="0"/>
            </a:endParaRPr>
          </a:p>
        </p:txBody>
      </p:sp>
      <p:sp>
        <p:nvSpPr>
          <p:cNvPr id="3" name="TextBox 2">
            <a:extLst>
              <a:ext uri="{FF2B5EF4-FFF2-40B4-BE49-F238E27FC236}">
                <a16:creationId xmlns:a16="http://schemas.microsoft.com/office/drawing/2014/main" id="{39A4798D-7D33-AD1E-630A-AE87D7CFB5BC}"/>
              </a:ext>
            </a:extLst>
          </p:cNvPr>
          <p:cNvSpPr txBox="1"/>
          <p:nvPr/>
        </p:nvSpPr>
        <p:spPr>
          <a:xfrm>
            <a:off x="5587820" y="1311766"/>
            <a:ext cx="643514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Arial"/>
                <a:ea typeface="Calibri"/>
                <a:cs typeface="Arial"/>
              </a:rPr>
              <a:t>New Study Materials</a:t>
            </a:r>
          </a:p>
          <a:p>
            <a:endParaRPr lang="en-US" sz="2800" b="1" dirty="0">
              <a:latin typeface="Arial"/>
              <a:ea typeface="Calibri"/>
            </a:endParaRPr>
          </a:p>
          <a:p>
            <a:pPr marL="457200" indent="-457200">
              <a:buFont typeface="Arial"/>
              <a:buChar char="•"/>
            </a:pPr>
            <a:r>
              <a:rPr lang="en-US" sz="2800" dirty="0">
                <a:latin typeface="Arial"/>
                <a:ea typeface="Calibri"/>
                <a:cs typeface="Arial"/>
              </a:rPr>
              <a:t>Flashcards – Hard Copy/Online</a:t>
            </a:r>
            <a:endParaRPr lang="en-US" sz="2800" dirty="0">
              <a:latin typeface="Arial"/>
              <a:ea typeface="Calibri"/>
            </a:endParaRPr>
          </a:p>
          <a:p>
            <a:pPr marL="457200" indent="-457200">
              <a:buFont typeface="Arial"/>
              <a:buChar char="•"/>
            </a:pPr>
            <a:r>
              <a:rPr lang="en-US" sz="2800" dirty="0">
                <a:latin typeface="Arial"/>
                <a:ea typeface="Calibri"/>
                <a:cs typeface="Arial"/>
              </a:rPr>
              <a:t>Math Workbook – Hard Copy/Online</a:t>
            </a:r>
            <a:endParaRPr lang="en-US" sz="2800" dirty="0">
              <a:latin typeface="Arial"/>
              <a:ea typeface="Calibri"/>
            </a:endParaRPr>
          </a:p>
          <a:p>
            <a:pPr marL="457200" indent="-457200">
              <a:buFont typeface="Arial"/>
              <a:buChar char="•"/>
            </a:pPr>
            <a:r>
              <a:rPr lang="en-US" sz="2800" dirty="0">
                <a:latin typeface="Arial"/>
                <a:ea typeface="Calibri"/>
                <a:cs typeface="Arial"/>
              </a:rPr>
              <a:t>Online Review Course – Online </a:t>
            </a:r>
            <a:endParaRPr lang="en-US" sz="2800" dirty="0">
              <a:latin typeface="Arial"/>
              <a:ea typeface="Calibri"/>
            </a:endParaRPr>
          </a:p>
          <a:p>
            <a:pPr marL="457200" indent="-457200">
              <a:buFont typeface="Arial"/>
              <a:buChar char="•"/>
            </a:pPr>
            <a:r>
              <a:rPr lang="en-US" sz="2800" dirty="0">
                <a:latin typeface="Arial"/>
                <a:ea typeface="Calibri"/>
                <a:cs typeface="Arial"/>
              </a:rPr>
              <a:t>Study Guide – Hard Copy </a:t>
            </a:r>
            <a:endParaRPr lang="en-US" sz="2800" dirty="0">
              <a:latin typeface="Arial"/>
              <a:ea typeface="Calibri"/>
            </a:endParaRPr>
          </a:p>
          <a:p>
            <a:pPr marL="457200" indent="-457200">
              <a:buFont typeface="Arial"/>
              <a:buChar char="•"/>
            </a:pPr>
            <a:r>
              <a:rPr lang="en-US" sz="2800" dirty="0">
                <a:latin typeface="Arial"/>
                <a:ea typeface="Calibri"/>
                <a:cs typeface="Arial"/>
              </a:rPr>
              <a:t>PSI Self-Assessment Exam- Online </a:t>
            </a:r>
            <a:endParaRPr lang="en-US" sz="2800" dirty="0">
              <a:latin typeface="Arial"/>
              <a:ea typeface="Calibri"/>
            </a:endParaRPr>
          </a:p>
          <a:p>
            <a:pPr marL="457200" indent="-457200">
              <a:buFont typeface="Arial"/>
              <a:buChar char="•"/>
            </a:pPr>
            <a:endParaRPr lang="en-US" sz="2800" b="1" dirty="0">
              <a:latin typeface="Arial"/>
              <a:ea typeface="Calibri"/>
            </a:endParaRPr>
          </a:p>
        </p:txBody>
      </p:sp>
    </p:spTree>
    <p:extLst>
      <p:ext uri="{BB962C8B-B14F-4D97-AF65-F5344CB8AC3E}">
        <p14:creationId xmlns:p14="http://schemas.microsoft.com/office/powerpoint/2010/main" val="3224691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981200" y="2057400"/>
            <a:ext cx="51371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Regulatory</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Professional Development</a:t>
            </a:r>
          </a:p>
        </p:txBody>
      </p:sp>
      <p:pic>
        <p:nvPicPr>
          <p:cNvPr id="2" name="Picture 4">
            <a:extLst>
              <a:ext uri="{FF2B5EF4-FFF2-40B4-BE49-F238E27FC236}">
                <a16:creationId xmlns:a16="http://schemas.microsoft.com/office/drawing/2014/main" id="{1DF992B0-A6D3-14A4-0301-FEA55DE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461" y="3728495"/>
            <a:ext cx="7683078" cy="23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2FA09B5-6CA2-3200-0DDC-B9E28ABD809E}"/>
              </a:ext>
            </a:extLst>
          </p:cNvPr>
          <p:cNvSpPr txBox="1">
            <a:spLocks noChangeArrowheads="1"/>
          </p:cNvSpPr>
          <p:nvPr/>
        </p:nvSpPr>
        <p:spPr bwMode="auto">
          <a:xfrm>
            <a:off x="914400" y="1447800"/>
            <a:ext cx="10561865" cy="2923877"/>
          </a:xfrm>
          <a:prstGeom prst="rect">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400" b="1" dirty="0">
                <a:latin typeface="Arial"/>
                <a:cs typeface="Arial"/>
              </a:rPr>
              <a:t>Learn and Save EVERY Month!</a:t>
            </a:r>
            <a:endParaRPr lang="en-US" dirty="0"/>
          </a:p>
          <a:p>
            <a:pPr>
              <a:spcBef>
                <a:spcPct val="0"/>
              </a:spcBef>
              <a:buNone/>
              <a:defRPr/>
            </a:pPr>
            <a:endParaRPr lang="en-US" altLang="en-US" sz="2400" b="1" dirty="0">
              <a:latin typeface="Arial"/>
              <a:cs typeface="Arial"/>
            </a:endParaRPr>
          </a:p>
          <a:p>
            <a:pPr>
              <a:spcBef>
                <a:spcPct val="0"/>
              </a:spcBef>
              <a:buNone/>
              <a:defRPr/>
            </a:pPr>
            <a:r>
              <a:rPr lang="en-US" altLang="en-US" sz="2400" dirty="0">
                <a:latin typeface="Arial"/>
                <a:cs typeface="Arial"/>
              </a:rPr>
              <a:t>Check out the Discounted CE special page on website for the latest monthly </a:t>
            </a:r>
            <a:r>
              <a:rPr lang="en-US" altLang="en-US" sz="2400" b="1" dirty="0">
                <a:latin typeface="Arial"/>
                <a:cs typeface="Arial"/>
              </a:rPr>
              <a:t>CE specials</a:t>
            </a:r>
            <a:r>
              <a:rPr lang="en-US" altLang="en-US" sz="2400" dirty="0">
                <a:latin typeface="Arial"/>
                <a:cs typeface="Arial"/>
              </a:rPr>
              <a:t>, </a:t>
            </a:r>
            <a:r>
              <a:rPr lang="en-US" altLang="en-US" sz="2400" b="1" dirty="0">
                <a:latin typeface="Arial"/>
                <a:cs typeface="Arial"/>
              </a:rPr>
              <a:t>free CE</a:t>
            </a:r>
            <a:r>
              <a:rPr lang="en-US" altLang="en-US" sz="2400" dirty="0">
                <a:latin typeface="Arial"/>
                <a:cs typeface="Arial"/>
              </a:rPr>
              <a:t> opportunities, and the </a:t>
            </a:r>
            <a:r>
              <a:rPr lang="en-US" altLang="en-US" sz="2400" b="1" dirty="0">
                <a:latin typeface="Arial"/>
                <a:cs typeface="Arial"/>
              </a:rPr>
              <a:t>newest</a:t>
            </a:r>
            <a:r>
              <a:rPr lang="en-US" altLang="en-US" sz="2400" dirty="0">
                <a:latin typeface="Arial"/>
                <a:cs typeface="Arial"/>
              </a:rPr>
              <a:t> offerings to meet your professional development goals.</a:t>
            </a:r>
            <a:endParaRPr lang="en-US" dirty="0"/>
          </a:p>
          <a:p>
            <a:pPr marL="342900" indent="-342900">
              <a:spcBef>
                <a:spcPct val="0"/>
              </a:spcBef>
              <a:defRPr/>
            </a:pPr>
            <a:endParaRPr lang="en-US" altLang="en-US" sz="2400" dirty="0">
              <a:latin typeface="Arial" panose="020B0604020202020204" pitchFamily="34" charset="0"/>
            </a:endParaRPr>
          </a:p>
          <a:p>
            <a:pPr eaLnBrk="1" hangingPunct="1">
              <a:spcBef>
                <a:spcPct val="0"/>
              </a:spcBef>
              <a:buFontTx/>
              <a:buNone/>
              <a:defRPr/>
            </a:pPr>
            <a:endParaRPr lang="en-US" altLang="en-US" sz="2000" dirty="0">
              <a:latin typeface="Arial" panose="020B0604020202020204" pitchFamily="34" charset="0"/>
            </a:endParaRPr>
          </a:p>
          <a:p>
            <a:pPr eaLnBrk="1" hangingPunct="1">
              <a:spcBef>
                <a:spcPct val="0"/>
              </a:spcBef>
              <a:buNone/>
              <a:defRPr/>
            </a:pPr>
            <a:endParaRPr lang="en-US" altLang="en-US" sz="2000" dirty="0">
              <a:latin typeface="Arial" panose="020B0604020202020204" pitchFamily="34" charset="0"/>
            </a:endParaRPr>
          </a:p>
        </p:txBody>
      </p:sp>
    </p:spTree>
    <p:extLst>
      <p:ext uri="{BB962C8B-B14F-4D97-AF65-F5344CB8AC3E}">
        <p14:creationId xmlns:p14="http://schemas.microsoft.com/office/powerpoint/2010/main" val="373517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143000" y="2057400"/>
            <a:ext cx="59753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Membership</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748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3" name="Picture 5">
            <a:extLst>
              <a:ext uri="{FF2B5EF4-FFF2-40B4-BE49-F238E27FC236}">
                <a16:creationId xmlns:a16="http://schemas.microsoft.com/office/drawing/2014/main" id="{9A639BBB-F185-C175-A73F-D91B584B9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219200"/>
            <a:ext cx="4572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FB5AE210-7B6D-319F-49E4-B47801B1DC8B}"/>
              </a:ext>
            </a:extLst>
          </p:cNvPr>
          <p:cNvSpPr txBox="1">
            <a:spLocks noChangeArrowheads="1"/>
          </p:cNvSpPr>
          <p:nvPr/>
        </p:nvSpPr>
        <p:spPr bwMode="auto">
          <a:xfrm>
            <a:off x="304800" y="2392363"/>
            <a:ext cx="609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ANFPtv is a member benefit you won’t want to miss!</a:t>
            </a:r>
          </a:p>
          <a:p>
            <a:pPr eaLnBrk="1" hangingPunct="1">
              <a:spcBef>
                <a:spcPct val="0"/>
              </a:spcBef>
              <a:buFontTx/>
              <a:buNone/>
            </a:pPr>
            <a:endParaRPr lang="en-US" altLang="en-US" sz="2000" dirty="0">
              <a:latin typeface="Arial" panose="020B0604020202020204" pitchFamily="34" charset="0"/>
            </a:endParaRPr>
          </a:p>
          <a:p>
            <a:pPr eaLnBrk="1" hangingPunct="1">
              <a:spcBef>
                <a:spcPct val="0"/>
              </a:spcBef>
              <a:buFontTx/>
              <a:buNone/>
            </a:pPr>
            <a:r>
              <a:rPr lang="en-US" altLang="en-US" sz="2000" dirty="0">
                <a:latin typeface="Arial" panose="020B0604020202020204" pitchFamily="34" charset="0"/>
              </a:rPr>
              <a:t>ANFPtv is a portal within the ANFP website that brings viewers like you fresh, engaging, and educational video content, organized by topic area. </a:t>
            </a:r>
          </a:p>
          <a:p>
            <a:pPr eaLnBrk="1" hangingPunct="1">
              <a:spcBef>
                <a:spcPct val="0"/>
              </a:spcBef>
              <a:buFontTx/>
              <a:buNone/>
            </a:pPr>
            <a:endParaRPr lang="en-US" altLang="en-US" sz="2000" dirty="0">
              <a:latin typeface="Arial" panose="020B0604020202020204" pitchFamily="34" charset="0"/>
            </a:endParaRPr>
          </a:p>
          <a:p>
            <a:pPr eaLnBrk="1" hangingPunct="1">
              <a:spcBef>
                <a:spcPct val="0"/>
              </a:spcBef>
              <a:buFontTx/>
              <a:buNone/>
            </a:pPr>
            <a:r>
              <a:rPr lang="en-US" altLang="en-US" sz="2000" dirty="0">
                <a:latin typeface="Arial" panose="020B0604020202020204" pitchFamily="34" charset="0"/>
              </a:rPr>
              <a:t>Content ranges from customized education to conference recaps, and much more.</a:t>
            </a:r>
          </a:p>
        </p:txBody>
      </p:sp>
      <p:pic>
        <p:nvPicPr>
          <p:cNvPr id="8" name="Picture 7">
            <a:extLst>
              <a:ext uri="{FF2B5EF4-FFF2-40B4-BE49-F238E27FC236}">
                <a16:creationId xmlns:a16="http://schemas.microsoft.com/office/drawing/2014/main" id="{76B3F764-85B2-29E1-1DC8-54C9BBEE2D41}"/>
              </a:ext>
            </a:extLst>
          </p:cNvPr>
          <p:cNvPicPr>
            <a:picLocks noChangeAspect="1"/>
          </p:cNvPicPr>
          <p:nvPr/>
        </p:nvPicPr>
        <p:blipFill>
          <a:blip r:embed="rId3"/>
          <a:stretch>
            <a:fillRect/>
          </a:stretch>
        </p:blipFill>
        <p:spPr>
          <a:xfrm>
            <a:off x="6705600" y="1089397"/>
            <a:ext cx="4953000" cy="2769894"/>
          </a:xfrm>
          <a:prstGeom prst="rect">
            <a:avLst/>
          </a:prstGeom>
        </p:spPr>
      </p:pic>
      <p:pic>
        <p:nvPicPr>
          <p:cNvPr id="9" name="Picture 8">
            <a:extLst>
              <a:ext uri="{FF2B5EF4-FFF2-40B4-BE49-F238E27FC236}">
                <a16:creationId xmlns:a16="http://schemas.microsoft.com/office/drawing/2014/main" id="{7EA4362A-6715-E959-62F4-A9953A23938B}"/>
              </a:ext>
            </a:extLst>
          </p:cNvPr>
          <p:cNvPicPr>
            <a:picLocks noChangeAspect="1"/>
          </p:cNvPicPr>
          <p:nvPr/>
        </p:nvPicPr>
        <p:blipFill>
          <a:blip r:embed="rId4"/>
          <a:stretch>
            <a:fillRect/>
          </a:stretch>
        </p:blipFill>
        <p:spPr>
          <a:xfrm>
            <a:off x="6705600" y="3961186"/>
            <a:ext cx="4953000" cy="2782514"/>
          </a:xfrm>
          <a:prstGeom prst="rect">
            <a:avLst/>
          </a:prstGeom>
        </p:spPr>
      </p:pic>
    </p:spTree>
    <p:extLst>
      <p:ext uri="{BB962C8B-B14F-4D97-AF65-F5344CB8AC3E}">
        <p14:creationId xmlns:p14="http://schemas.microsoft.com/office/powerpoint/2010/main" val="983573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sp>
        <p:nvSpPr>
          <p:cNvPr id="2" name="TextBox 5">
            <a:extLst>
              <a:ext uri="{FF2B5EF4-FFF2-40B4-BE49-F238E27FC236}">
                <a16:creationId xmlns:a16="http://schemas.microsoft.com/office/drawing/2014/main" id="{A806C1FC-AA41-FAB6-B920-12712055E6AD}"/>
              </a:ext>
            </a:extLst>
          </p:cNvPr>
          <p:cNvSpPr txBox="1">
            <a:spLocks noChangeArrowheads="1"/>
          </p:cNvSpPr>
          <p:nvPr/>
        </p:nvSpPr>
        <p:spPr bwMode="auto">
          <a:xfrm>
            <a:off x="1649695" y="1157622"/>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latin typeface="Arial" panose="020B0604020202020204" pitchFamily="34" charset="0"/>
              </a:rPr>
              <a:t>Recognition Celebrations</a:t>
            </a:r>
          </a:p>
        </p:txBody>
      </p:sp>
      <p:sp>
        <p:nvSpPr>
          <p:cNvPr id="4" name="Title 1">
            <a:extLst>
              <a:ext uri="{FF2B5EF4-FFF2-40B4-BE49-F238E27FC236}">
                <a16:creationId xmlns:a16="http://schemas.microsoft.com/office/drawing/2014/main" id="{8D09DCD9-564F-9076-E361-A0D677079B8B}"/>
              </a:ext>
            </a:extLst>
          </p:cNvPr>
          <p:cNvSpPr txBox="1">
            <a:spLocks/>
          </p:cNvSpPr>
          <p:nvPr/>
        </p:nvSpPr>
        <p:spPr bwMode="auto">
          <a:xfrm>
            <a:off x="5662103" y="1888147"/>
            <a:ext cx="421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EC1C24"/>
                </a:solidFill>
                <a:latin typeface="Arial" panose="020B0604020202020204" pitchFamily="34" charset="0"/>
              </a:rPr>
              <a:t>Pride in Foodservice Week</a:t>
            </a:r>
          </a:p>
          <a:p>
            <a:pPr eaLnBrk="1" hangingPunct="1">
              <a:spcBef>
                <a:spcPct val="0"/>
              </a:spcBef>
              <a:buFontTx/>
              <a:buNone/>
            </a:pPr>
            <a:r>
              <a:rPr lang="en-US" altLang="en-US" sz="2000" dirty="0">
                <a:latin typeface="Arial" panose="020B0604020202020204" pitchFamily="34" charset="0"/>
              </a:rPr>
              <a:t>Takes place each February</a:t>
            </a:r>
          </a:p>
        </p:txBody>
      </p:sp>
      <p:sp>
        <p:nvSpPr>
          <p:cNvPr id="8" name="Title 1">
            <a:extLst>
              <a:ext uri="{FF2B5EF4-FFF2-40B4-BE49-F238E27FC236}">
                <a16:creationId xmlns:a16="http://schemas.microsoft.com/office/drawing/2014/main" id="{7A2516DB-5837-3C9D-CD86-44A9E4124559}"/>
              </a:ext>
            </a:extLst>
          </p:cNvPr>
          <p:cNvSpPr txBox="1">
            <a:spLocks/>
          </p:cNvSpPr>
          <p:nvPr/>
        </p:nvSpPr>
        <p:spPr bwMode="auto">
          <a:xfrm>
            <a:off x="5666865" y="3085122"/>
            <a:ext cx="4232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3D7EDB"/>
                </a:solidFill>
                <a:latin typeface="Arial" panose="020B0604020202020204" pitchFamily="34" charset="0"/>
              </a:rPr>
              <a:t>Member Appreciation Week</a:t>
            </a:r>
          </a:p>
          <a:p>
            <a:pPr eaLnBrk="1" hangingPunct="1">
              <a:spcBef>
                <a:spcPct val="0"/>
              </a:spcBef>
              <a:buFontTx/>
              <a:buNone/>
            </a:pPr>
            <a:r>
              <a:rPr lang="en-US" altLang="en-US" sz="2000" dirty="0">
                <a:latin typeface="Arial" panose="020B0604020202020204" pitchFamily="34" charset="0"/>
              </a:rPr>
              <a:t>Takes place each April</a:t>
            </a:r>
          </a:p>
        </p:txBody>
      </p:sp>
      <p:sp>
        <p:nvSpPr>
          <p:cNvPr id="11" name="TextBox 1">
            <a:extLst>
              <a:ext uri="{FF2B5EF4-FFF2-40B4-BE49-F238E27FC236}">
                <a16:creationId xmlns:a16="http://schemas.microsoft.com/office/drawing/2014/main" id="{BCF6E3E2-4529-4461-6B27-DB9B4F730242}"/>
              </a:ext>
            </a:extLst>
          </p:cNvPr>
          <p:cNvSpPr txBox="1">
            <a:spLocks noChangeArrowheads="1"/>
          </p:cNvSpPr>
          <p:nvPr/>
        </p:nvSpPr>
        <p:spPr bwMode="auto">
          <a:xfrm>
            <a:off x="5655753" y="4329722"/>
            <a:ext cx="4419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FF0000"/>
                </a:solidFill>
                <a:latin typeface="Arial"/>
                <a:cs typeface="Arial"/>
              </a:rPr>
              <a:t>Volunteer Appreciation Week</a:t>
            </a:r>
          </a:p>
          <a:p>
            <a:pPr eaLnBrk="1" hangingPunct="1">
              <a:spcBef>
                <a:spcPct val="0"/>
              </a:spcBef>
              <a:buFontTx/>
              <a:buNone/>
            </a:pPr>
            <a:r>
              <a:rPr lang="en-US" altLang="en-US" sz="2000" dirty="0">
                <a:latin typeface="Arial"/>
                <a:cs typeface="Arial"/>
              </a:rPr>
              <a:t>Takes place each Fall</a:t>
            </a:r>
            <a:endParaRPr lang="en-US" altLang="en-US" sz="1800" dirty="0"/>
          </a:p>
        </p:txBody>
      </p:sp>
      <p:pic>
        <p:nvPicPr>
          <p:cNvPr id="12" name="Picture 4">
            <a:extLst>
              <a:ext uri="{FF2B5EF4-FFF2-40B4-BE49-F238E27FC236}">
                <a16:creationId xmlns:a16="http://schemas.microsoft.com/office/drawing/2014/main" id="{00EB6E18-2A6F-FC72-A760-E50917C21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158" y="4198794"/>
            <a:ext cx="103981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lack background with red text&#10;&#10;Description automatically generated">
            <a:extLst>
              <a:ext uri="{FF2B5EF4-FFF2-40B4-BE49-F238E27FC236}">
                <a16:creationId xmlns:a16="http://schemas.microsoft.com/office/drawing/2014/main" id="{450676D5-F6DE-721F-279B-872EAA42A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57" y="1912142"/>
            <a:ext cx="3779838" cy="793498"/>
          </a:xfrm>
          <a:prstGeom prst="rect">
            <a:avLst/>
          </a:prstGeom>
        </p:spPr>
      </p:pic>
      <p:pic>
        <p:nvPicPr>
          <p:cNvPr id="7" name="Picture 6" descr="A blue circle with white text and a blue ribbon&#10;&#10;Description automatically generated">
            <a:extLst>
              <a:ext uri="{FF2B5EF4-FFF2-40B4-BE49-F238E27FC236}">
                <a16:creationId xmlns:a16="http://schemas.microsoft.com/office/drawing/2014/main" id="{8D8A2402-F5C4-7019-280C-D8B38A33EA4C}"/>
              </a:ext>
            </a:extLst>
          </p:cNvPr>
          <p:cNvPicPr>
            <a:picLocks noChangeAspect="1"/>
          </p:cNvPicPr>
          <p:nvPr/>
        </p:nvPicPr>
        <p:blipFill rotWithShape="1">
          <a:blip r:embed="rId4">
            <a:extLst>
              <a:ext uri="{28A0092B-C50C-407E-A947-70E740481C1C}">
                <a14:useLocalDpi xmlns:a14="http://schemas.microsoft.com/office/drawing/2010/main" val="0"/>
              </a:ext>
            </a:extLst>
          </a:blip>
          <a:srcRect r="43767"/>
          <a:stretch/>
        </p:blipFill>
        <p:spPr>
          <a:xfrm>
            <a:off x="3118822" y="2805885"/>
            <a:ext cx="1816308" cy="1292664"/>
          </a:xfrm>
          <a:prstGeom prst="rect">
            <a:avLst/>
          </a:prstGeom>
        </p:spPr>
      </p:pic>
      <p:pic>
        <p:nvPicPr>
          <p:cNvPr id="9" name="Picture 8" descr="A red and white ribbon with white text&#10;&#10;Description automatically generated">
            <a:extLst>
              <a:ext uri="{FF2B5EF4-FFF2-40B4-BE49-F238E27FC236}">
                <a16:creationId xmlns:a16="http://schemas.microsoft.com/office/drawing/2014/main" id="{CD11E470-BD3B-0C2A-B5DD-599EE8874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5443478"/>
            <a:ext cx="1173727" cy="1284456"/>
          </a:xfrm>
          <a:prstGeom prst="rect">
            <a:avLst/>
          </a:prstGeom>
        </p:spPr>
      </p:pic>
      <p:sp>
        <p:nvSpPr>
          <p:cNvPr id="14" name="Title 1">
            <a:extLst>
              <a:ext uri="{FF2B5EF4-FFF2-40B4-BE49-F238E27FC236}">
                <a16:creationId xmlns:a16="http://schemas.microsoft.com/office/drawing/2014/main" id="{317237C0-8FB0-CEE7-F335-419EF92D6D0E}"/>
              </a:ext>
            </a:extLst>
          </p:cNvPr>
          <p:cNvSpPr txBox="1">
            <a:spLocks/>
          </p:cNvSpPr>
          <p:nvPr/>
        </p:nvSpPr>
        <p:spPr bwMode="auto">
          <a:xfrm>
            <a:off x="5749415" y="5704706"/>
            <a:ext cx="552818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3D7EDB"/>
                </a:solidFill>
                <a:latin typeface="Arial" panose="020B0604020202020204" pitchFamily="34" charset="0"/>
              </a:rPr>
              <a:t>National CDM, CFPP Day of the Year</a:t>
            </a:r>
          </a:p>
          <a:p>
            <a:pPr eaLnBrk="1" hangingPunct="1">
              <a:spcBef>
                <a:spcPct val="0"/>
              </a:spcBef>
              <a:buFontTx/>
              <a:buNone/>
            </a:pPr>
            <a:r>
              <a:rPr lang="en-US" altLang="en-US" sz="2000" dirty="0">
                <a:latin typeface="Arial" panose="020B0604020202020204" pitchFamily="34" charset="0"/>
              </a:rPr>
              <a:t>Takes place each November 28</a:t>
            </a:r>
          </a:p>
        </p:txBody>
      </p:sp>
    </p:spTree>
    <p:extLst>
      <p:ext uri="{BB962C8B-B14F-4D97-AF65-F5344CB8AC3E}">
        <p14:creationId xmlns:p14="http://schemas.microsoft.com/office/powerpoint/2010/main" val="1447950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3" name="Picture 6">
            <a:extLst>
              <a:ext uri="{FF2B5EF4-FFF2-40B4-BE49-F238E27FC236}">
                <a16:creationId xmlns:a16="http://schemas.microsoft.com/office/drawing/2014/main" id="{107C9D60-D2AD-B98A-3A2E-5548C8594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267200"/>
            <a:ext cx="5073663" cy="155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FB6DB83C-79D2-CB6E-F977-6DF8EE52D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409" y="1490876"/>
            <a:ext cx="3994131" cy="145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5094E99-A8B1-088D-DFC4-D6EC536C83EB}"/>
              </a:ext>
            </a:extLst>
          </p:cNvPr>
          <p:cNvPicPr>
            <a:picLocks noChangeAspect="1"/>
          </p:cNvPicPr>
          <p:nvPr/>
        </p:nvPicPr>
        <p:blipFill>
          <a:blip r:embed="rId4"/>
          <a:stretch>
            <a:fillRect/>
          </a:stretch>
        </p:blipFill>
        <p:spPr>
          <a:xfrm rot="21298316">
            <a:off x="6609745" y="1161857"/>
            <a:ext cx="1884909" cy="2806785"/>
          </a:xfrm>
          <a:prstGeom prst="rect">
            <a:avLst/>
          </a:prstGeom>
        </p:spPr>
      </p:pic>
      <p:pic>
        <p:nvPicPr>
          <p:cNvPr id="15" name="Picture 14">
            <a:extLst>
              <a:ext uri="{FF2B5EF4-FFF2-40B4-BE49-F238E27FC236}">
                <a16:creationId xmlns:a16="http://schemas.microsoft.com/office/drawing/2014/main" id="{60EB2B84-5E77-1527-4692-705642D3064F}"/>
              </a:ext>
            </a:extLst>
          </p:cNvPr>
          <p:cNvPicPr>
            <a:picLocks noChangeAspect="1"/>
          </p:cNvPicPr>
          <p:nvPr/>
        </p:nvPicPr>
        <p:blipFill>
          <a:blip r:embed="rId5"/>
          <a:stretch>
            <a:fillRect/>
          </a:stretch>
        </p:blipFill>
        <p:spPr>
          <a:xfrm rot="262890">
            <a:off x="2761573" y="3748435"/>
            <a:ext cx="2275170" cy="2590800"/>
          </a:xfrm>
          <a:prstGeom prst="rect">
            <a:avLst/>
          </a:prstGeom>
          <a:ln>
            <a:solidFill>
              <a:schemeClr val="accent1"/>
            </a:solidFill>
          </a:ln>
        </p:spPr>
      </p:pic>
    </p:spTree>
    <p:extLst>
      <p:ext uri="{BB962C8B-B14F-4D97-AF65-F5344CB8AC3E}">
        <p14:creationId xmlns:p14="http://schemas.microsoft.com/office/powerpoint/2010/main" val="1946767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2" name="Picture 1" descr="A screenshot of a computer&#10;&#10;Description automatically generated">
            <a:extLst>
              <a:ext uri="{FF2B5EF4-FFF2-40B4-BE49-F238E27FC236}">
                <a16:creationId xmlns:a16="http://schemas.microsoft.com/office/drawing/2014/main" id="{FE65E066-36E4-8A0D-8FBD-B17EFC333DC3}"/>
              </a:ext>
            </a:extLst>
          </p:cNvPr>
          <p:cNvPicPr>
            <a:picLocks noChangeAspect="1"/>
          </p:cNvPicPr>
          <p:nvPr/>
        </p:nvPicPr>
        <p:blipFill rotWithShape="1">
          <a:blip r:embed="rId2"/>
          <a:srcRect t="9847" r="1270" b="5806"/>
          <a:stretch/>
        </p:blipFill>
        <p:spPr bwMode="auto">
          <a:xfrm>
            <a:off x="2286000" y="2133564"/>
            <a:ext cx="7391400" cy="3551712"/>
          </a:xfrm>
          <a:prstGeom prst="rect">
            <a:avLst/>
          </a:prstGeom>
          <a:ln>
            <a:noFill/>
          </a:ln>
          <a:extLst>
            <a:ext uri="{53640926-AAD7-44D8-BBD7-CCE9431645EC}">
              <a14:shadowObscured xmlns:a14="http://schemas.microsoft.com/office/drawing/2010/main"/>
            </a:ext>
          </a:extLst>
        </p:spPr>
      </p:pic>
      <p:sp>
        <p:nvSpPr>
          <p:cNvPr id="3" name="TextBox 5">
            <a:extLst>
              <a:ext uri="{FF2B5EF4-FFF2-40B4-BE49-F238E27FC236}">
                <a16:creationId xmlns:a16="http://schemas.microsoft.com/office/drawing/2014/main" id="{4EB71FBC-ADF3-F259-027F-7FB46B171D97}"/>
              </a:ext>
            </a:extLst>
          </p:cNvPr>
          <p:cNvSpPr txBox="1">
            <a:spLocks noChangeArrowheads="1"/>
          </p:cNvSpPr>
          <p:nvPr/>
        </p:nvSpPr>
        <p:spPr bwMode="auto">
          <a:xfrm>
            <a:off x="3276600" y="1196872"/>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Arial" panose="020B0604020202020204" pitchFamily="34" charset="0"/>
              </a:rPr>
              <a:t>National &amp; Chapter Volunteers </a:t>
            </a:r>
          </a:p>
        </p:txBody>
      </p:sp>
    </p:spTree>
    <p:extLst>
      <p:ext uri="{BB962C8B-B14F-4D97-AF65-F5344CB8AC3E}">
        <p14:creationId xmlns:p14="http://schemas.microsoft.com/office/powerpoint/2010/main" val="3438762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4" name="Picture 1">
            <a:extLst>
              <a:ext uri="{FF2B5EF4-FFF2-40B4-BE49-F238E27FC236}">
                <a16:creationId xmlns:a16="http://schemas.microsoft.com/office/drawing/2014/main" id="{8B1BE4FB-2E09-86FD-D719-57F0E3323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53" y="1104900"/>
            <a:ext cx="4043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B1E5EA47-FACF-C73B-5DB9-3E19A69A6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2514193"/>
            <a:ext cx="404336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00A34FFC-EE91-7657-B9CF-6FEE3B1EE2DD}"/>
              </a:ext>
            </a:extLst>
          </p:cNvPr>
          <p:cNvGrpSpPr/>
          <p:nvPr/>
        </p:nvGrpSpPr>
        <p:grpSpPr>
          <a:xfrm>
            <a:off x="4953000" y="1524000"/>
            <a:ext cx="6429340" cy="4377308"/>
            <a:chOff x="4953000" y="1524000"/>
            <a:chExt cx="6429340" cy="4377308"/>
          </a:xfrm>
        </p:grpSpPr>
        <p:pic>
          <p:nvPicPr>
            <p:cNvPr id="9" name="Picture 8">
              <a:extLst>
                <a:ext uri="{FF2B5EF4-FFF2-40B4-BE49-F238E27FC236}">
                  <a16:creationId xmlns:a16="http://schemas.microsoft.com/office/drawing/2014/main" id="{A878F1EB-F3C6-2181-E0E9-EF8EB3213FF7}"/>
                </a:ext>
              </a:extLst>
            </p:cNvPr>
            <p:cNvPicPr>
              <a:picLocks noChangeAspect="1"/>
            </p:cNvPicPr>
            <p:nvPr/>
          </p:nvPicPr>
          <p:blipFill>
            <a:blip r:embed="rId4"/>
            <a:stretch>
              <a:fillRect/>
            </a:stretch>
          </p:blipFill>
          <p:spPr>
            <a:xfrm>
              <a:off x="4953000" y="1524000"/>
              <a:ext cx="6429340" cy="4377308"/>
            </a:xfrm>
            <a:prstGeom prst="rect">
              <a:avLst/>
            </a:prstGeom>
          </p:spPr>
        </p:pic>
        <p:sp>
          <p:nvSpPr>
            <p:cNvPr id="11" name="Rectangle 10">
              <a:extLst>
                <a:ext uri="{FF2B5EF4-FFF2-40B4-BE49-F238E27FC236}">
                  <a16:creationId xmlns:a16="http://schemas.microsoft.com/office/drawing/2014/main" id="{0E3AD736-F4AC-0E01-5A3F-30C18D39F83A}"/>
                </a:ext>
              </a:extLst>
            </p:cNvPr>
            <p:cNvSpPr/>
            <p:nvPr/>
          </p:nvSpPr>
          <p:spPr>
            <a:xfrm>
              <a:off x="10515600" y="15240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06802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sp>
        <p:nvSpPr>
          <p:cNvPr id="3" name="TextBox 5">
            <a:extLst>
              <a:ext uri="{FF2B5EF4-FFF2-40B4-BE49-F238E27FC236}">
                <a16:creationId xmlns:a16="http://schemas.microsoft.com/office/drawing/2014/main" id="{92E3D432-4C99-5A3F-4612-36284B878175}"/>
              </a:ext>
            </a:extLst>
          </p:cNvPr>
          <p:cNvSpPr txBox="1">
            <a:spLocks noChangeArrowheads="1"/>
          </p:cNvSpPr>
          <p:nvPr/>
        </p:nvSpPr>
        <p:spPr bwMode="auto">
          <a:xfrm>
            <a:off x="533400" y="1298903"/>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b="1" dirty="0">
                <a:latin typeface="Arial"/>
                <a:cs typeface="Arial"/>
              </a:rPr>
              <a:t>Member Discount Program</a:t>
            </a:r>
          </a:p>
        </p:txBody>
      </p:sp>
      <p:pic>
        <p:nvPicPr>
          <p:cNvPr id="5" name="Picture 29">
            <a:extLst>
              <a:ext uri="{FF2B5EF4-FFF2-40B4-BE49-F238E27FC236}">
                <a16:creationId xmlns:a16="http://schemas.microsoft.com/office/drawing/2014/main" id="{9F1F41DD-91CF-CC78-D0A5-85E9347B30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7629" y="1547034"/>
            <a:ext cx="2413291" cy="167610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Real Rewards Cafe Logo">
            <a:extLst>
              <a:ext uri="{FF2B5EF4-FFF2-40B4-BE49-F238E27FC236}">
                <a16:creationId xmlns:a16="http://schemas.microsoft.com/office/drawing/2014/main" id="{6749E37D-AAAD-CB75-0CF8-528608DEB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962728"/>
            <a:ext cx="30480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23FBF26-45B0-3699-ECC9-1668131B64A0}"/>
              </a:ext>
            </a:extLst>
          </p:cNvPr>
          <p:cNvPicPr>
            <a:picLocks noChangeAspect="1"/>
          </p:cNvPicPr>
          <p:nvPr/>
        </p:nvPicPr>
        <p:blipFill>
          <a:blip r:embed="rId4"/>
          <a:stretch>
            <a:fillRect/>
          </a:stretch>
        </p:blipFill>
        <p:spPr>
          <a:xfrm>
            <a:off x="914400" y="2311435"/>
            <a:ext cx="5757902" cy="3760379"/>
          </a:xfrm>
          <a:prstGeom prst="rect">
            <a:avLst/>
          </a:prstGeom>
        </p:spPr>
      </p:pic>
    </p:spTree>
    <p:extLst>
      <p:ext uri="{BB962C8B-B14F-4D97-AF65-F5344CB8AC3E}">
        <p14:creationId xmlns:p14="http://schemas.microsoft.com/office/powerpoint/2010/main" val="2544993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 Recognition</a:t>
            </a:r>
          </a:p>
        </p:txBody>
      </p:sp>
      <p:sp>
        <p:nvSpPr>
          <p:cNvPr id="2" name="TextBox 5">
            <a:extLst>
              <a:ext uri="{FF2B5EF4-FFF2-40B4-BE49-F238E27FC236}">
                <a16:creationId xmlns:a16="http://schemas.microsoft.com/office/drawing/2014/main" id="{EF5B5C57-DC07-CB8E-4075-E683FA06B602}"/>
              </a:ext>
            </a:extLst>
          </p:cNvPr>
          <p:cNvSpPr txBox="1">
            <a:spLocks noChangeArrowheads="1"/>
          </p:cNvSpPr>
          <p:nvPr/>
        </p:nvSpPr>
        <p:spPr bwMode="auto">
          <a:xfrm>
            <a:off x="838200" y="1184349"/>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Arial" panose="020B0604020202020204" pitchFamily="34" charset="0"/>
              </a:rPr>
              <a:t>Awards &amp; Recognition</a:t>
            </a:r>
          </a:p>
        </p:txBody>
      </p:sp>
      <p:sp>
        <p:nvSpPr>
          <p:cNvPr id="4" name="Title 1">
            <a:extLst>
              <a:ext uri="{FF2B5EF4-FFF2-40B4-BE49-F238E27FC236}">
                <a16:creationId xmlns:a16="http://schemas.microsoft.com/office/drawing/2014/main" id="{A1D20E9A-D1E8-3E07-28C6-CE444B11CD6C}"/>
              </a:ext>
            </a:extLst>
          </p:cNvPr>
          <p:cNvSpPr txBox="1">
            <a:spLocks/>
          </p:cNvSpPr>
          <p:nvPr/>
        </p:nvSpPr>
        <p:spPr bwMode="auto">
          <a:xfrm>
            <a:off x="2864285" y="2151503"/>
            <a:ext cx="421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EAAB00"/>
                </a:solidFill>
                <a:latin typeface="Arial" panose="020B0604020202020204" pitchFamily="34" charset="0"/>
              </a:rPr>
              <a:t>ACE Awards</a:t>
            </a:r>
          </a:p>
          <a:p>
            <a:pPr eaLnBrk="1" hangingPunct="1">
              <a:spcBef>
                <a:spcPct val="0"/>
              </a:spcBef>
              <a:buFontTx/>
              <a:buNone/>
            </a:pPr>
            <a:r>
              <a:rPr lang="en-US" altLang="en-US" sz="2000" dirty="0">
                <a:latin typeface="Arial" panose="020B0604020202020204" pitchFamily="34" charset="0"/>
              </a:rPr>
              <a:t>Open to all members</a:t>
            </a:r>
          </a:p>
        </p:txBody>
      </p:sp>
      <p:sp>
        <p:nvSpPr>
          <p:cNvPr id="6" name="Title 1">
            <a:extLst>
              <a:ext uri="{FF2B5EF4-FFF2-40B4-BE49-F238E27FC236}">
                <a16:creationId xmlns:a16="http://schemas.microsoft.com/office/drawing/2014/main" id="{9042C312-57FC-F5DA-2558-6F1F92CB6C72}"/>
              </a:ext>
            </a:extLst>
          </p:cNvPr>
          <p:cNvSpPr txBox="1">
            <a:spLocks/>
          </p:cNvSpPr>
          <p:nvPr/>
        </p:nvSpPr>
        <p:spPr bwMode="auto">
          <a:xfrm>
            <a:off x="2869287" y="3323426"/>
            <a:ext cx="9312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3D7EDB"/>
                </a:solidFill>
                <a:latin typeface="Arial" panose="020B0604020202020204" pitchFamily="34" charset="0"/>
              </a:rPr>
              <a:t>CDM Recognition</a:t>
            </a:r>
          </a:p>
          <a:p>
            <a:pPr eaLnBrk="1" hangingPunct="1">
              <a:spcBef>
                <a:spcPct val="0"/>
              </a:spcBef>
              <a:buFontTx/>
              <a:buNone/>
            </a:pPr>
            <a:r>
              <a:rPr lang="en-US" altLang="en-US" sz="2000" dirty="0">
                <a:latin typeface="Arial" panose="020B0604020202020204" pitchFamily="34" charset="0"/>
              </a:rPr>
              <a:t>CDM of the Month, Meet a Member, Career Reflections, My Recipe for Success</a:t>
            </a:r>
          </a:p>
        </p:txBody>
      </p:sp>
      <p:sp>
        <p:nvSpPr>
          <p:cNvPr id="7" name="TextBox 1">
            <a:extLst>
              <a:ext uri="{FF2B5EF4-FFF2-40B4-BE49-F238E27FC236}">
                <a16:creationId xmlns:a16="http://schemas.microsoft.com/office/drawing/2014/main" id="{E74774FB-36D8-9B1B-A0DF-D750A9024B7F}"/>
              </a:ext>
            </a:extLst>
          </p:cNvPr>
          <p:cNvSpPr txBox="1">
            <a:spLocks noChangeArrowheads="1"/>
          </p:cNvSpPr>
          <p:nvPr/>
        </p:nvSpPr>
        <p:spPr bwMode="auto">
          <a:xfrm>
            <a:off x="2864286" y="4302979"/>
            <a:ext cx="9137736"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92D400"/>
                </a:solidFill>
                <a:latin typeface="Arial"/>
                <a:cs typeface="Arial"/>
              </a:rPr>
              <a:t>Chapter Awards</a:t>
            </a:r>
          </a:p>
          <a:p>
            <a:pPr eaLnBrk="1" hangingPunct="1">
              <a:spcBef>
                <a:spcPct val="0"/>
              </a:spcBef>
              <a:buNone/>
            </a:pPr>
            <a:r>
              <a:rPr lang="en-US" altLang="en-US" sz="2000" dirty="0">
                <a:latin typeface="Arial"/>
                <a:cs typeface="Arial"/>
              </a:rPr>
              <a:t>Communication, government affairs, membership, state achievement and Diamond awards</a:t>
            </a:r>
          </a:p>
          <a:p>
            <a:pPr>
              <a:spcBef>
                <a:spcPct val="0"/>
              </a:spcBef>
              <a:buFontTx/>
              <a:buNone/>
            </a:pPr>
            <a:endParaRPr lang="en-US" altLang="en-US" sz="1800" dirty="0"/>
          </a:p>
        </p:txBody>
      </p:sp>
      <p:pic>
        <p:nvPicPr>
          <p:cNvPr id="8" name="Picture 2" descr="CDMMonthLogo_woutDate">
            <a:extLst>
              <a:ext uri="{FF2B5EF4-FFF2-40B4-BE49-F238E27FC236}">
                <a16:creationId xmlns:a16="http://schemas.microsoft.com/office/drawing/2014/main" id="{1A144141-C180-34AF-172A-5FEF1F304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691" y="3065773"/>
            <a:ext cx="1171010" cy="117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1885195C-5FAF-5D7E-D35C-199F6EFC1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323" y="4469905"/>
            <a:ext cx="1052187" cy="74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E425FC1E-8E3D-5F57-F68D-0E273FF02F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7796" y="2063185"/>
            <a:ext cx="1102480" cy="947924"/>
          </a:xfrm>
          <a:prstGeom prst="rect">
            <a:avLst/>
          </a:prstGeom>
        </p:spPr>
      </p:pic>
      <p:sp>
        <p:nvSpPr>
          <p:cNvPr id="3" name="TextBox 1">
            <a:extLst>
              <a:ext uri="{FF2B5EF4-FFF2-40B4-BE49-F238E27FC236}">
                <a16:creationId xmlns:a16="http://schemas.microsoft.com/office/drawing/2014/main" id="{AAF38299-9685-8E94-FF74-2F1AB7654D78}"/>
              </a:ext>
            </a:extLst>
          </p:cNvPr>
          <p:cNvSpPr txBox="1">
            <a:spLocks noChangeArrowheads="1"/>
          </p:cNvSpPr>
          <p:nvPr/>
        </p:nvSpPr>
        <p:spPr bwMode="auto">
          <a:xfrm>
            <a:off x="2864285" y="5534704"/>
            <a:ext cx="875151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400" b="1" dirty="0">
                <a:solidFill>
                  <a:schemeClr val="accent2"/>
                </a:solidFill>
                <a:latin typeface="Arial"/>
                <a:cs typeface="Arial"/>
              </a:rPr>
              <a:t>Member Longevity Program</a:t>
            </a:r>
            <a:endParaRPr lang="en-US" dirty="0">
              <a:solidFill>
                <a:schemeClr val="accent2"/>
              </a:solidFill>
            </a:endParaRPr>
          </a:p>
          <a:p>
            <a:pPr eaLnBrk="1" hangingPunct="1">
              <a:spcBef>
                <a:spcPct val="0"/>
              </a:spcBef>
              <a:buNone/>
            </a:pPr>
            <a:r>
              <a:rPr lang="en-US" altLang="en-US" sz="2000" dirty="0">
                <a:latin typeface="Arial"/>
                <a:cs typeface="Arial"/>
              </a:rPr>
              <a:t>ANFP members are recognized for the longevity of their membership</a:t>
            </a:r>
          </a:p>
          <a:p>
            <a:pPr>
              <a:spcBef>
                <a:spcPct val="0"/>
              </a:spcBef>
              <a:buFontTx/>
              <a:buNone/>
            </a:pPr>
            <a:endParaRPr lang="en-US" altLang="en-US" sz="1800" dirty="0"/>
          </a:p>
        </p:txBody>
      </p:sp>
      <p:pic>
        <p:nvPicPr>
          <p:cNvPr id="5" name="Picture 11" descr="A picture containing text, device&#10;&#10;Description automatically generated">
            <a:extLst>
              <a:ext uri="{FF2B5EF4-FFF2-40B4-BE49-F238E27FC236}">
                <a16:creationId xmlns:a16="http://schemas.microsoft.com/office/drawing/2014/main" id="{C61E54D0-9E2B-41C0-1648-B249224803D6}"/>
              </a:ext>
            </a:extLst>
          </p:cNvPr>
          <p:cNvPicPr>
            <a:picLocks noChangeAspect="1"/>
          </p:cNvPicPr>
          <p:nvPr/>
        </p:nvPicPr>
        <p:blipFill>
          <a:blip r:embed="rId5"/>
          <a:stretch>
            <a:fillRect/>
          </a:stretch>
        </p:blipFill>
        <p:spPr>
          <a:xfrm>
            <a:off x="1351767" y="5447190"/>
            <a:ext cx="960330" cy="880085"/>
          </a:xfrm>
          <a:prstGeom prst="rect">
            <a:avLst/>
          </a:prstGeom>
        </p:spPr>
      </p:pic>
    </p:spTree>
    <p:extLst>
      <p:ext uri="{BB962C8B-B14F-4D97-AF65-F5344CB8AC3E}">
        <p14:creationId xmlns:p14="http://schemas.microsoft.com/office/powerpoint/2010/main" val="3152417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4400" b="1" dirty="0">
                <a:solidFill>
                  <a:schemeClr val="bg1"/>
                </a:solidFill>
                <a:latin typeface="Arial"/>
                <a:cs typeface="Arial"/>
              </a:rPr>
              <a:t>LIG Insurance Program</a:t>
            </a:r>
            <a:endParaRPr lang="en-US" altLang="en-US" sz="4400" b="1" dirty="0">
              <a:solidFill>
                <a:schemeClr val="bg1"/>
              </a:solidFill>
              <a:latin typeface="Arial" panose="020B0604020202020204" pitchFamily="34" charset="0"/>
            </a:endParaRPr>
          </a:p>
        </p:txBody>
      </p:sp>
      <p:sp>
        <p:nvSpPr>
          <p:cNvPr id="2" name="TextBox 5">
            <a:extLst>
              <a:ext uri="{FF2B5EF4-FFF2-40B4-BE49-F238E27FC236}">
                <a16:creationId xmlns:a16="http://schemas.microsoft.com/office/drawing/2014/main" id="{EF5B5C57-DC07-CB8E-4075-E683FA06B602}"/>
              </a:ext>
            </a:extLst>
          </p:cNvPr>
          <p:cNvSpPr txBox="1">
            <a:spLocks noChangeArrowheads="1"/>
          </p:cNvSpPr>
          <p:nvPr/>
        </p:nvSpPr>
        <p:spPr bwMode="auto">
          <a:xfrm>
            <a:off x="587679" y="1768897"/>
            <a:ext cx="8534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a:latin typeface="Arial"/>
                <a:cs typeface="Arial"/>
              </a:rPr>
              <a:t>Health Insurance and coverage options include:</a:t>
            </a:r>
            <a:endParaRPr lang="en-US" dirty="0"/>
          </a:p>
          <a:p>
            <a:pPr marL="457200" indent="-457200">
              <a:spcBef>
                <a:spcPct val="0"/>
              </a:spcBef>
            </a:pPr>
            <a:r>
              <a:rPr lang="en-US" altLang="en-US" sz="2800" dirty="0">
                <a:latin typeface="Arial"/>
                <a:cs typeface="Arial"/>
              </a:rPr>
              <a:t>Major medical</a:t>
            </a:r>
          </a:p>
          <a:p>
            <a:pPr marL="457200" indent="-457200">
              <a:spcBef>
                <a:spcPct val="0"/>
              </a:spcBef>
            </a:pPr>
            <a:r>
              <a:rPr lang="en-US" altLang="en-US" sz="2800" dirty="0">
                <a:latin typeface="Arial"/>
                <a:cs typeface="Arial"/>
              </a:rPr>
              <a:t>Medicare</a:t>
            </a:r>
          </a:p>
          <a:p>
            <a:pPr marL="457200" indent="-457200">
              <a:spcBef>
                <a:spcPct val="0"/>
              </a:spcBef>
            </a:pPr>
            <a:r>
              <a:rPr lang="en-US" altLang="en-US" sz="2800" dirty="0">
                <a:latin typeface="Arial"/>
                <a:cs typeface="Arial"/>
              </a:rPr>
              <a:t>Short-term health plans</a:t>
            </a:r>
          </a:p>
          <a:p>
            <a:pPr marL="457200" indent="-457200">
              <a:spcBef>
                <a:spcPct val="0"/>
              </a:spcBef>
            </a:pPr>
            <a:r>
              <a:rPr lang="en-US" altLang="en-US" sz="2800" dirty="0">
                <a:latin typeface="Arial"/>
                <a:cs typeface="Arial"/>
              </a:rPr>
              <a:t>Vision &amp; Dental plans</a:t>
            </a:r>
          </a:p>
          <a:p>
            <a:pPr marL="457200" indent="-457200">
              <a:spcBef>
                <a:spcPct val="0"/>
              </a:spcBef>
            </a:pPr>
            <a:r>
              <a:rPr lang="en-US" altLang="en-US" sz="2800" dirty="0">
                <a:latin typeface="Arial"/>
                <a:cs typeface="Arial"/>
              </a:rPr>
              <a:t>Critical care coverage &amp; disability</a:t>
            </a:r>
          </a:p>
          <a:p>
            <a:pPr marL="457200" indent="-457200">
              <a:spcBef>
                <a:spcPct val="0"/>
              </a:spcBef>
            </a:pPr>
            <a:r>
              <a:rPr lang="en-US" altLang="en-US" sz="2800" dirty="0">
                <a:latin typeface="Arial"/>
                <a:cs typeface="Arial"/>
              </a:rPr>
              <a:t>LIG Rx Pharmacy Program &amp; more...</a:t>
            </a:r>
          </a:p>
        </p:txBody>
      </p:sp>
      <p:pic>
        <p:nvPicPr>
          <p:cNvPr id="12" name="Picture 12" descr="A picture containing icon&#10;&#10;Description automatically generated">
            <a:extLst>
              <a:ext uri="{FF2B5EF4-FFF2-40B4-BE49-F238E27FC236}">
                <a16:creationId xmlns:a16="http://schemas.microsoft.com/office/drawing/2014/main" id="{AC4B45E5-4950-A875-10C6-87887AEC40BB}"/>
              </a:ext>
            </a:extLst>
          </p:cNvPr>
          <p:cNvPicPr>
            <a:picLocks noChangeAspect="1"/>
          </p:cNvPicPr>
          <p:nvPr/>
        </p:nvPicPr>
        <p:blipFill>
          <a:blip r:embed="rId2"/>
          <a:stretch>
            <a:fillRect/>
          </a:stretch>
        </p:blipFill>
        <p:spPr>
          <a:xfrm>
            <a:off x="8847159" y="3497502"/>
            <a:ext cx="2503900" cy="2514339"/>
          </a:xfrm>
          <a:prstGeom prst="rect">
            <a:avLst/>
          </a:prstGeom>
        </p:spPr>
      </p:pic>
    </p:spTree>
    <p:extLst>
      <p:ext uri="{BB962C8B-B14F-4D97-AF65-F5344CB8AC3E}">
        <p14:creationId xmlns:p14="http://schemas.microsoft.com/office/powerpoint/2010/main" val="230650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Regulatory</a:t>
            </a:r>
          </a:p>
        </p:txBody>
      </p:sp>
      <p:sp>
        <p:nvSpPr>
          <p:cNvPr id="2" name="TextBox 5">
            <a:extLst>
              <a:ext uri="{FF2B5EF4-FFF2-40B4-BE49-F238E27FC236}">
                <a16:creationId xmlns:a16="http://schemas.microsoft.com/office/drawing/2014/main" id="{8901925E-ED6A-4550-0DED-2BA36F95DBEA}"/>
              </a:ext>
            </a:extLst>
          </p:cNvPr>
          <p:cNvSpPr txBox="1">
            <a:spLocks noChangeArrowheads="1"/>
          </p:cNvSpPr>
          <p:nvPr/>
        </p:nvSpPr>
        <p:spPr bwMode="auto">
          <a:xfrm>
            <a:off x="762000" y="1676400"/>
            <a:ext cx="967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lvl="1" indent="-342900">
              <a:spcBef>
                <a:spcPct val="0"/>
              </a:spcBef>
              <a:buFont typeface="Arial" panose="020B0604020202020204" pitchFamily="34" charset="0"/>
              <a:buChar char="•"/>
            </a:pPr>
            <a:r>
              <a:rPr lang="en-US" altLang="en-US" sz="3200" dirty="0">
                <a:latin typeface="Arial"/>
                <a:ea typeface="Times New Roman" panose="02020603050405020304" pitchFamily="18" charset="0"/>
                <a:cs typeface="Arial"/>
              </a:rPr>
              <a:t>CDM, CFPP Day of the Year – November 28, 2024</a:t>
            </a:r>
          </a:p>
          <a:p>
            <a:pPr marL="342900" lvl="1" indent="-342900">
              <a:spcBef>
                <a:spcPct val="0"/>
              </a:spcBef>
              <a:buFont typeface="Arial" panose="020B0604020202020204" pitchFamily="34" charset="0"/>
              <a:buChar char="•"/>
            </a:pPr>
            <a:endParaRPr lang="en-US" altLang="en-US" sz="3200" b="1" dirty="0">
              <a:latin typeface="Arial" panose="020B0604020202020204" pitchFamily="34" charset="0"/>
              <a:ea typeface="Calibri"/>
            </a:endParaRPr>
          </a:p>
        </p:txBody>
      </p:sp>
      <p:pic>
        <p:nvPicPr>
          <p:cNvPr id="4" name="Picture 3" descr="A red and white ribbon with white text&#10;&#10;Description automatically generated">
            <a:extLst>
              <a:ext uri="{FF2B5EF4-FFF2-40B4-BE49-F238E27FC236}">
                <a16:creationId xmlns:a16="http://schemas.microsoft.com/office/drawing/2014/main" id="{80B757AA-11B2-2333-CC2D-C4DEC1E8B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102" y="2590800"/>
            <a:ext cx="3285796" cy="3595777"/>
          </a:xfrm>
          <a:prstGeom prst="rect">
            <a:avLst/>
          </a:prstGeom>
        </p:spPr>
      </p:pic>
    </p:spTree>
    <p:extLst>
      <p:ext uri="{BB962C8B-B14F-4D97-AF65-F5344CB8AC3E}">
        <p14:creationId xmlns:p14="http://schemas.microsoft.com/office/powerpoint/2010/main" val="864578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4400" b="1" dirty="0">
                <a:solidFill>
                  <a:schemeClr val="bg1"/>
                </a:solidFill>
                <a:latin typeface="Arial"/>
                <a:cs typeface="Arial"/>
              </a:rPr>
              <a:t>Member Value Infographic</a:t>
            </a:r>
            <a:endParaRPr lang="en-US" dirty="0">
              <a:solidFill>
                <a:schemeClr val="bg1"/>
              </a:solidFill>
            </a:endParaRPr>
          </a:p>
        </p:txBody>
      </p:sp>
      <p:pic>
        <p:nvPicPr>
          <p:cNvPr id="4" name="Picture 4" descr="Diagram&#10;&#10;Description automatically generated">
            <a:extLst>
              <a:ext uri="{FF2B5EF4-FFF2-40B4-BE49-F238E27FC236}">
                <a16:creationId xmlns:a16="http://schemas.microsoft.com/office/drawing/2014/main" id="{4BCBA193-DF7F-66F6-6B54-7EBAB89DA04D}"/>
              </a:ext>
            </a:extLst>
          </p:cNvPr>
          <p:cNvPicPr>
            <a:picLocks noChangeAspect="1"/>
          </p:cNvPicPr>
          <p:nvPr/>
        </p:nvPicPr>
        <p:blipFill>
          <a:blip r:embed="rId2"/>
          <a:stretch>
            <a:fillRect/>
          </a:stretch>
        </p:blipFill>
        <p:spPr>
          <a:xfrm>
            <a:off x="1937360" y="1249724"/>
            <a:ext cx="8327720" cy="5078800"/>
          </a:xfrm>
          <a:prstGeom prst="rect">
            <a:avLst/>
          </a:prstGeom>
        </p:spPr>
      </p:pic>
    </p:spTree>
    <p:extLst>
      <p:ext uri="{BB962C8B-B14F-4D97-AF65-F5344CB8AC3E}">
        <p14:creationId xmlns:p14="http://schemas.microsoft.com/office/powerpoint/2010/main" val="3597454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42165" y="1496219"/>
            <a:ext cx="9080214" cy="3811138"/>
          </a:xfrm>
        </p:spPr>
        <p:txBody>
          <a:bodyPr/>
          <a:lstStyle/>
          <a:p>
            <a:pPr eaLnBrk="1" hangingPunct="1"/>
            <a:r>
              <a:rPr lang="en-US" altLang="en-US" sz="5400" b="1" dirty="0">
                <a:solidFill>
                  <a:srgbClr val="C00000"/>
                </a:solidFill>
                <a:latin typeface="Arial"/>
                <a:cs typeface="Arial"/>
              </a:rPr>
              <a:t>Nutrition &amp; Foodservice Education Foundation </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eaLnBrk="1" fontAlgn="auto" hangingPunct="1">
              <a:spcBef>
                <a:spcPts val="0"/>
              </a:spcBef>
              <a:spcAft>
                <a:spcPts val="0"/>
              </a:spcAft>
              <a:defRPr/>
            </a:pPr>
            <a:r>
              <a:rPr lang="en-US" sz="4400" b="1" dirty="0">
                <a:solidFill>
                  <a:srgbClr val="FFFFFF"/>
                </a:solidFill>
                <a:latin typeface="Arial"/>
              </a:rPr>
              <a:t>  </a:t>
            </a:r>
            <a:r>
              <a:rPr lang="en-US" sz="4400" b="1" baseline="0" dirty="0">
                <a:solidFill>
                  <a:srgbClr val="FFFFFF"/>
                </a:solidFill>
                <a:latin typeface="Arial"/>
              </a:rPr>
              <a:t>NFEF</a:t>
            </a:r>
            <a:endParaRPr lang="en-US" sz="4400" b="1" dirty="0">
              <a:solidFill>
                <a:srgbClr val="FF0000"/>
              </a:solidFill>
              <a:latin typeface="Arial"/>
              <a:cs typeface="Aria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614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NFEF</a:t>
            </a:r>
          </a:p>
        </p:txBody>
      </p:sp>
      <p:sp>
        <p:nvSpPr>
          <p:cNvPr id="12" name="TextBox 5">
            <a:extLst>
              <a:ext uri="{FF2B5EF4-FFF2-40B4-BE49-F238E27FC236}">
                <a16:creationId xmlns:a16="http://schemas.microsoft.com/office/drawing/2014/main" id="{35ED8060-D044-643E-5430-70E847D123DF}"/>
              </a:ext>
            </a:extLst>
          </p:cNvPr>
          <p:cNvSpPr txBox="1">
            <a:spLocks noChangeArrowheads="1"/>
          </p:cNvSpPr>
          <p:nvPr/>
        </p:nvSpPr>
        <p:spPr bwMode="auto">
          <a:xfrm>
            <a:off x="302525" y="1344788"/>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b="1" dirty="0">
                <a:latin typeface="Arial"/>
                <a:cs typeface="Arial"/>
              </a:rPr>
              <a:t>Chapter Champion Program &amp; NFEF Awards</a:t>
            </a:r>
            <a:endParaRPr lang="en-US" altLang="en-US" sz="2800" b="1" dirty="0">
              <a:latin typeface="Arial" panose="020B0604020202020204" pitchFamily="34" charset="0"/>
            </a:endParaRPr>
          </a:p>
        </p:txBody>
      </p:sp>
      <p:pic>
        <p:nvPicPr>
          <p:cNvPr id="3" name="Picture 2" descr="2025 NFEF Awards">
            <a:extLst>
              <a:ext uri="{FF2B5EF4-FFF2-40B4-BE49-F238E27FC236}">
                <a16:creationId xmlns:a16="http://schemas.microsoft.com/office/drawing/2014/main" id="{1ED75C29-530F-28FB-D1F0-7D1BF4D4CF38}"/>
              </a:ext>
            </a:extLst>
          </p:cNvPr>
          <p:cNvPicPr>
            <a:picLocks noChangeAspect="1"/>
          </p:cNvPicPr>
          <p:nvPr/>
        </p:nvPicPr>
        <p:blipFill>
          <a:blip r:embed="rId2"/>
          <a:stretch>
            <a:fillRect/>
          </a:stretch>
        </p:blipFill>
        <p:spPr>
          <a:xfrm>
            <a:off x="7284919" y="2715768"/>
            <a:ext cx="3105150" cy="2645664"/>
          </a:xfrm>
          <a:prstGeom prst="rect">
            <a:avLst/>
          </a:prstGeom>
        </p:spPr>
      </p:pic>
      <p:pic>
        <p:nvPicPr>
          <p:cNvPr id="5" name="Picture 4" descr="2024-25 Chapter Champion">
            <a:extLst>
              <a:ext uri="{FF2B5EF4-FFF2-40B4-BE49-F238E27FC236}">
                <a16:creationId xmlns:a16="http://schemas.microsoft.com/office/drawing/2014/main" id="{DC8CC21A-99CB-D2F7-944B-EF282A93A05C}"/>
              </a:ext>
            </a:extLst>
          </p:cNvPr>
          <p:cNvPicPr>
            <a:picLocks noChangeAspect="1"/>
          </p:cNvPicPr>
          <p:nvPr/>
        </p:nvPicPr>
        <p:blipFill>
          <a:blip r:embed="rId3"/>
          <a:stretch>
            <a:fillRect/>
          </a:stretch>
        </p:blipFill>
        <p:spPr>
          <a:xfrm>
            <a:off x="1605461" y="2711878"/>
            <a:ext cx="5153023" cy="2180462"/>
          </a:xfrm>
          <a:prstGeom prst="rect">
            <a:avLst/>
          </a:prstGeom>
        </p:spPr>
      </p:pic>
    </p:spTree>
    <p:extLst>
      <p:ext uri="{BB962C8B-B14F-4D97-AF65-F5344CB8AC3E}">
        <p14:creationId xmlns:p14="http://schemas.microsoft.com/office/powerpoint/2010/main" val="250541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NFEF</a:t>
            </a:r>
          </a:p>
        </p:txBody>
      </p:sp>
      <p:sp>
        <p:nvSpPr>
          <p:cNvPr id="4" name="TextBox 5">
            <a:extLst>
              <a:ext uri="{FF2B5EF4-FFF2-40B4-BE49-F238E27FC236}">
                <a16:creationId xmlns:a16="http://schemas.microsoft.com/office/drawing/2014/main" id="{F51DEE8E-F9CD-4358-9A39-F3F1828DE703}"/>
              </a:ext>
            </a:extLst>
          </p:cNvPr>
          <p:cNvSpPr txBox="1">
            <a:spLocks noChangeArrowheads="1"/>
          </p:cNvSpPr>
          <p:nvPr/>
        </p:nvSpPr>
        <p:spPr bwMode="auto">
          <a:xfrm>
            <a:off x="188795" y="1287923"/>
            <a:ext cx="11809861" cy="494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b="1" dirty="0">
                <a:latin typeface="Arial"/>
                <a:cs typeface="Arial"/>
              </a:rPr>
              <a:t>Grants Awarded &amp; Donations Received  </a:t>
            </a: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Font typeface="Arial" panose="020B0604020202020204" pitchFamily="34" charset="0"/>
              <a:buNone/>
            </a:pPr>
            <a:endParaRPr lang="en-US" altLang="en-US" sz="2800" b="1" dirty="0">
              <a:latin typeface="Arial" panose="020B0604020202020204" pitchFamily="34" charset="0"/>
            </a:endParaRPr>
          </a:p>
          <a:p>
            <a:pPr>
              <a:spcBef>
                <a:spcPct val="0"/>
              </a:spcBef>
              <a:buFont typeface="Arial" panose="020B0604020202020204" pitchFamily="34" charset="0"/>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Font typeface="Arial" panose="020B0604020202020204" pitchFamily="34" charset="0"/>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Font typeface="Arial" panose="020B0604020202020204" pitchFamily="34" charset="0"/>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p:txBody>
      </p:sp>
      <p:pic>
        <p:nvPicPr>
          <p:cNvPr id="5" name="Picture 4" descr="Grants">
            <a:extLst>
              <a:ext uri="{FF2B5EF4-FFF2-40B4-BE49-F238E27FC236}">
                <a16:creationId xmlns:a16="http://schemas.microsoft.com/office/drawing/2014/main" id="{E2984623-C8D3-EFAC-1783-0D4DD07FC7F9}"/>
              </a:ext>
            </a:extLst>
          </p:cNvPr>
          <p:cNvPicPr>
            <a:picLocks noChangeAspect="1"/>
          </p:cNvPicPr>
          <p:nvPr/>
        </p:nvPicPr>
        <p:blipFill>
          <a:blip r:embed="rId2"/>
          <a:stretch>
            <a:fillRect/>
          </a:stretch>
        </p:blipFill>
        <p:spPr>
          <a:xfrm>
            <a:off x="721057" y="2331537"/>
            <a:ext cx="8918809" cy="2968300"/>
          </a:xfrm>
          <a:prstGeom prst="rect">
            <a:avLst/>
          </a:prstGeom>
        </p:spPr>
      </p:pic>
    </p:spTree>
    <p:extLst>
      <p:ext uri="{BB962C8B-B14F-4D97-AF65-F5344CB8AC3E}">
        <p14:creationId xmlns:p14="http://schemas.microsoft.com/office/powerpoint/2010/main" val="403090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F3C30-430F-0569-678C-417C2A90CC8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97C5E5B-0836-93A9-67CC-3B6F1D7F29CF}"/>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96D2CB11-F441-0435-418D-B3E1CFAF9398}"/>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NFEF</a:t>
            </a:r>
          </a:p>
        </p:txBody>
      </p:sp>
      <p:sp>
        <p:nvSpPr>
          <p:cNvPr id="4" name="TextBox 5">
            <a:extLst>
              <a:ext uri="{FF2B5EF4-FFF2-40B4-BE49-F238E27FC236}">
                <a16:creationId xmlns:a16="http://schemas.microsoft.com/office/drawing/2014/main" id="{8EF64508-A4FA-1581-130B-55749935F4B1}"/>
              </a:ext>
            </a:extLst>
          </p:cNvPr>
          <p:cNvSpPr txBox="1">
            <a:spLocks noChangeArrowheads="1"/>
          </p:cNvSpPr>
          <p:nvPr/>
        </p:nvSpPr>
        <p:spPr bwMode="auto">
          <a:xfrm>
            <a:off x="302526" y="1322043"/>
            <a:ext cx="11696130" cy="36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b="1" dirty="0">
                <a:latin typeface="Arial"/>
                <a:cs typeface="Arial"/>
              </a:rPr>
              <a:t>NFEF News </a:t>
            </a: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p:txBody>
      </p:sp>
      <p:pic>
        <p:nvPicPr>
          <p:cNvPr id="2" name="Picture 1">
            <a:extLst>
              <a:ext uri="{FF2B5EF4-FFF2-40B4-BE49-F238E27FC236}">
                <a16:creationId xmlns:a16="http://schemas.microsoft.com/office/drawing/2014/main" id="{7E0B3D71-CD27-3DBA-193F-63748AD23454}"/>
              </a:ext>
            </a:extLst>
          </p:cNvPr>
          <p:cNvPicPr>
            <a:picLocks noChangeAspect="1"/>
          </p:cNvPicPr>
          <p:nvPr/>
        </p:nvPicPr>
        <p:blipFill>
          <a:blip r:embed="rId2"/>
          <a:stretch>
            <a:fillRect/>
          </a:stretch>
        </p:blipFill>
        <p:spPr>
          <a:xfrm>
            <a:off x="923078" y="1997122"/>
            <a:ext cx="6226919" cy="4057650"/>
          </a:xfrm>
          <a:prstGeom prst="rect">
            <a:avLst/>
          </a:prstGeom>
        </p:spPr>
      </p:pic>
    </p:spTree>
    <p:extLst>
      <p:ext uri="{BB962C8B-B14F-4D97-AF65-F5344CB8AC3E}">
        <p14:creationId xmlns:p14="http://schemas.microsoft.com/office/powerpoint/2010/main" val="3582926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NFEF</a:t>
            </a:r>
          </a:p>
        </p:txBody>
      </p:sp>
      <p:sp>
        <p:nvSpPr>
          <p:cNvPr id="3" name="TextBox 2">
            <a:extLst>
              <a:ext uri="{FF2B5EF4-FFF2-40B4-BE49-F238E27FC236}">
                <a16:creationId xmlns:a16="http://schemas.microsoft.com/office/drawing/2014/main" id="{C086E975-B4CD-5DFE-45BF-C28012FF92EB}"/>
              </a:ext>
            </a:extLst>
          </p:cNvPr>
          <p:cNvSpPr txBox="1"/>
          <p:nvPr/>
        </p:nvSpPr>
        <p:spPr>
          <a:xfrm>
            <a:off x="290817" y="2337832"/>
            <a:ext cx="76822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C00000"/>
                </a:solidFill>
                <a:latin typeface="Arial"/>
                <a:ea typeface="Arial"/>
                <a:cs typeface="Arial"/>
              </a:rPr>
              <a:t>Visionary Level $5,000 - $9,999     </a:t>
            </a:r>
            <a:r>
              <a:rPr lang="en-US" b="1" dirty="0">
                <a:solidFill>
                  <a:srgbClr val="C00000"/>
                </a:solidFill>
                <a:latin typeface="Arial"/>
                <a:ea typeface="Arial"/>
                <a:cs typeface="Arial"/>
              </a:rPr>
              <a:t>  </a:t>
            </a:r>
            <a:endParaRPr lang="en-US" b="1" dirty="0">
              <a:solidFill>
                <a:srgbClr val="C00000"/>
              </a:solidFill>
              <a:latin typeface="Arial"/>
            </a:endParaRPr>
          </a:p>
        </p:txBody>
      </p:sp>
      <p:sp>
        <p:nvSpPr>
          <p:cNvPr id="9" name="TextBox 5">
            <a:extLst>
              <a:ext uri="{FF2B5EF4-FFF2-40B4-BE49-F238E27FC236}">
                <a16:creationId xmlns:a16="http://schemas.microsoft.com/office/drawing/2014/main" id="{D32E14F2-19A9-5A7E-6F06-273846404B67}"/>
              </a:ext>
            </a:extLst>
          </p:cNvPr>
          <p:cNvSpPr txBox="1">
            <a:spLocks noChangeArrowheads="1"/>
          </p:cNvSpPr>
          <p:nvPr/>
        </p:nvSpPr>
        <p:spPr bwMode="auto">
          <a:xfrm>
            <a:off x="291153" y="1401654"/>
            <a:ext cx="88528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b="1" dirty="0">
                <a:latin typeface="Arial"/>
                <a:cs typeface="Arial"/>
              </a:rPr>
              <a:t>Corporate Sponsors &amp; Ways to Support</a:t>
            </a:r>
          </a:p>
        </p:txBody>
      </p:sp>
      <p:pic>
        <p:nvPicPr>
          <p:cNvPr id="11" name="Picture 10">
            <a:extLst>
              <a:ext uri="{FF2B5EF4-FFF2-40B4-BE49-F238E27FC236}">
                <a16:creationId xmlns:a16="http://schemas.microsoft.com/office/drawing/2014/main" id="{12AB41E7-C22E-F2CF-34A7-8BF2BD781822}"/>
              </a:ext>
            </a:extLst>
          </p:cNvPr>
          <p:cNvPicPr>
            <a:picLocks noChangeAspect="1"/>
          </p:cNvPicPr>
          <p:nvPr/>
        </p:nvPicPr>
        <p:blipFill>
          <a:blip r:embed="rId2"/>
          <a:stretch>
            <a:fillRect/>
          </a:stretch>
        </p:blipFill>
        <p:spPr>
          <a:xfrm>
            <a:off x="5656144" y="2068631"/>
            <a:ext cx="3829050" cy="3857625"/>
          </a:xfrm>
          <a:prstGeom prst="rect">
            <a:avLst/>
          </a:prstGeom>
        </p:spPr>
      </p:pic>
      <p:pic>
        <p:nvPicPr>
          <p:cNvPr id="14" name="Picture 13" descr="Direct Supply">
            <a:extLst>
              <a:ext uri="{FF2B5EF4-FFF2-40B4-BE49-F238E27FC236}">
                <a16:creationId xmlns:a16="http://schemas.microsoft.com/office/drawing/2014/main" id="{94F8CB62-E221-6C94-FF4B-0E032FF2BBCA}"/>
              </a:ext>
            </a:extLst>
          </p:cNvPr>
          <p:cNvPicPr>
            <a:picLocks noChangeAspect="1"/>
          </p:cNvPicPr>
          <p:nvPr/>
        </p:nvPicPr>
        <p:blipFill>
          <a:blip r:embed="rId3"/>
          <a:stretch>
            <a:fillRect/>
          </a:stretch>
        </p:blipFill>
        <p:spPr>
          <a:xfrm>
            <a:off x="611022" y="2994759"/>
            <a:ext cx="1905000" cy="866775"/>
          </a:xfrm>
          <a:prstGeom prst="rect">
            <a:avLst/>
          </a:prstGeom>
        </p:spPr>
      </p:pic>
      <p:pic>
        <p:nvPicPr>
          <p:cNvPr id="17" name="Picture 16">
            <a:extLst>
              <a:ext uri="{FF2B5EF4-FFF2-40B4-BE49-F238E27FC236}">
                <a16:creationId xmlns:a16="http://schemas.microsoft.com/office/drawing/2014/main" id="{C7F7B676-0CA7-41BE-4700-941B33E86E7F}"/>
              </a:ext>
            </a:extLst>
          </p:cNvPr>
          <p:cNvPicPr>
            <a:picLocks noChangeAspect="1"/>
          </p:cNvPicPr>
          <p:nvPr/>
        </p:nvPicPr>
        <p:blipFill>
          <a:blip r:embed="rId4"/>
          <a:stretch>
            <a:fillRect/>
          </a:stretch>
        </p:blipFill>
        <p:spPr>
          <a:xfrm>
            <a:off x="3438384" y="2915717"/>
            <a:ext cx="2381250" cy="638175"/>
          </a:xfrm>
          <a:prstGeom prst="rect">
            <a:avLst/>
          </a:prstGeom>
        </p:spPr>
      </p:pic>
      <p:pic>
        <p:nvPicPr>
          <p:cNvPr id="18" name="Picture 17">
            <a:extLst>
              <a:ext uri="{FF2B5EF4-FFF2-40B4-BE49-F238E27FC236}">
                <a16:creationId xmlns:a16="http://schemas.microsoft.com/office/drawing/2014/main" id="{D4D1957E-733C-AE1A-DC6F-1A7ACE6ADFF3}"/>
              </a:ext>
            </a:extLst>
          </p:cNvPr>
          <p:cNvPicPr>
            <a:picLocks noChangeAspect="1"/>
          </p:cNvPicPr>
          <p:nvPr/>
        </p:nvPicPr>
        <p:blipFill>
          <a:blip r:embed="rId5"/>
          <a:stretch>
            <a:fillRect/>
          </a:stretch>
        </p:blipFill>
        <p:spPr>
          <a:xfrm>
            <a:off x="3437671" y="3655041"/>
            <a:ext cx="1905000" cy="990600"/>
          </a:xfrm>
          <a:prstGeom prst="rect">
            <a:avLst/>
          </a:prstGeom>
        </p:spPr>
      </p:pic>
      <p:pic>
        <p:nvPicPr>
          <p:cNvPr id="2" name="Picture 1" descr="Performance Foodservice">
            <a:extLst>
              <a:ext uri="{FF2B5EF4-FFF2-40B4-BE49-F238E27FC236}">
                <a16:creationId xmlns:a16="http://schemas.microsoft.com/office/drawing/2014/main" id="{217979CD-B476-5FC4-E32B-F7E2A446EB0E}"/>
              </a:ext>
            </a:extLst>
          </p:cNvPr>
          <p:cNvPicPr>
            <a:picLocks noChangeAspect="1"/>
          </p:cNvPicPr>
          <p:nvPr/>
        </p:nvPicPr>
        <p:blipFill>
          <a:blip r:embed="rId6"/>
          <a:stretch>
            <a:fillRect/>
          </a:stretch>
        </p:blipFill>
        <p:spPr>
          <a:xfrm>
            <a:off x="470847" y="4144598"/>
            <a:ext cx="2743200" cy="365760"/>
          </a:xfrm>
          <a:prstGeom prst="rect">
            <a:avLst/>
          </a:prstGeom>
        </p:spPr>
      </p:pic>
      <p:sp>
        <p:nvSpPr>
          <p:cNvPr id="7" name="TextBox 6">
            <a:extLst>
              <a:ext uri="{FF2B5EF4-FFF2-40B4-BE49-F238E27FC236}">
                <a16:creationId xmlns:a16="http://schemas.microsoft.com/office/drawing/2014/main" id="{BA40FDD4-62B9-900C-DFAE-237D5EFC2F19}"/>
              </a:ext>
            </a:extLst>
          </p:cNvPr>
          <p:cNvSpPr txBox="1"/>
          <p:nvPr/>
        </p:nvSpPr>
        <p:spPr>
          <a:xfrm>
            <a:off x="318347" y="4648579"/>
            <a:ext cx="47676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dirty="0">
              <a:solidFill>
                <a:srgbClr val="FF0000"/>
              </a:solidFill>
              <a:latin typeface="Arial"/>
              <a:ea typeface="Calibri"/>
              <a:cs typeface="Arial"/>
            </a:endParaRPr>
          </a:p>
          <a:p>
            <a:r>
              <a:rPr lang="en-US" sz="2400" b="1" dirty="0">
                <a:solidFill>
                  <a:srgbClr val="C00000"/>
                </a:solidFill>
                <a:latin typeface="Arial"/>
                <a:ea typeface="Calibri"/>
                <a:cs typeface="Arial"/>
              </a:rPr>
              <a:t>Patron Level </a:t>
            </a:r>
            <a:r>
              <a:rPr lang="en-US" sz="2400" b="1" dirty="0">
                <a:solidFill>
                  <a:srgbClr val="C00000"/>
                </a:solidFill>
                <a:latin typeface="Roboto"/>
                <a:ea typeface="Roboto"/>
                <a:cs typeface="Roboto"/>
              </a:rPr>
              <a:t>$1,000 - $4,999</a:t>
            </a:r>
            <a:endParaRPr lang="en-US" sz="2400" b="1" dirty="0">
              <a:solidFill>
                <a:srgbClr val="C00000"/>
              </a:solidFill>
              <a:latin typeface="Arial"/>
              <a:ea typeface="Roboto"/>
              <a:cs typeface="Roboto"/>
            </a:endParaRPr>
          </a:p>
          <a:p>
            <a:endParaRPr lang="en-US" b="1" dirty="0">
              <a:latin typeface="Arial"/>
              <a:ea typeface="Calibri"/>
              <a:cs typeface="Arial"/>
            </a:endParaRPr>
          </a:p>
          <a:p>
            <a:endParaRPr lang="en-US" dirty="0">
              <a:ea typeface="Calibri"/>
            </a:endParaRPr>
          </a:p>
        </p:txBody>
      </p:sp>
      <p:pic>
        <p:nvPicPr>
          <p:cNvPr id="8" name="Picture 7" descr="dm&amp;a">
            <a:extLst>
              <a:ext uri="{FF2B5EF4-FFF2-40B4-BE49-F238E27FC236}">
                <a16:creationId xmlns:a16="http://schemas.microsoft.com/office/drawing/2014/main" id="{E7984922-DCDB-6191-B0B5-E67200D8F186}"/>
              </a:ext>
            </a:extLst>
          </p:cNvPr>
          <p:cNvPicPr>
            <a:picLocks noChangeAspect="1"/>
          </p:cNvPicPr>
          <p:nvPr/>
        </p:nvPicPr>
        <p:blipFill>
          <a:blip r:embed="rId7"/>
          <a:stretch>
            <a:fillRect/>
          </a:stretch>
        </p:blipFill>
        <p:spPr>
          <a:xfrm>
            <a:off x="572606" y="5392178"/>
            <a:ext cx="2539682" cy="1282540"/>
          </a:xfrm>
          <a:prstGeom prst="rect">
            <a:avLst/>
          </a:prstGeom>
        </p:spPr>
      </p:pic>
      <p:pic>
        <p:nvPicPr>
          <p:cNvPr id="13" name="Picture 12" descr="A qr code on a white background&#10;&#10;AI-generated content may be incorrect.">
            <a:extLst>
              <a:ext uri="{FF2B5EF4-FFF2-40B4-BE49-F238E27FC236}">
                <a16:creationId xmlns:a16="http://schemas.microsoft.com/office/drawing/2014/main" id="{EB2FF013-EC5D-8258-FB13-FF66333F696C}"/>
              </a:ext>
            </a:extLst>
          </p:cNvPr>
          <p:cNvPicPr>
            <a:picLocks noChangeAspect="1"/>
          </p:cNvPicPr>
          <p:nvPr/>
        </p:nvPicPr>
        <p:blipFill>
          <a:blip r:embed="rId8"/>
          <a:stretch>
            <a:fillRect/>
          </a:stretch>
        </p:blipFill>
        <p:spPr>
          <a:xfrm>
            <a:off x="8872467" y="2099764"/>
            <a:ext cx="2806321" cy="2908679"/>
          </a:xfrm>
          <a:prstGeom prst="rect">
            <a:avLst/>
          </a:prstGeom>
        </p:spPr>
      </p:pic>
    </p:spTree>
    <p:extLst>
      <p:ext uri="{BB962C8B-B14F-4D97-AF65-F5344CB8AC3E}">
        <p14:creationId xmlns:p14="http://schemas.microsoft.com/office/powerpoint/2010/main" val="3222498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Thank You</a:t>
            </a:r>
          </a:p>
        </p:txBody>
      </p:sp>
      <p:sp>
        <p:nvSpPr>
          <p:cNvPr id="2" name="TextBox 5">
            <a:extLst>
              <a:ext uri="{FF2B5EF4-FFF2-40B4-BE49-F238E27FC236}">
                <a16:creationId xmlns:a16="http://schemas.microsoft.com/office/drawing/2014/main" id="{68C8D916-2407-7EE6-7C62-00DAFC5122AC}"/>
              </a:ext>
            </a:extLst>
          </p:cNvPr>
          <p:cNvSpPr txBox="1">
            <a:spLocks noChangeArrowheads="1"/>
          </p:cNvSpPr>
          <p:nvPr/>
        </p:nvSpPr>
        <p:spPr bwMode="auto">
          <a:xfrm>
            <a:off x="1676400" y="1447800"/>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b="1" dirty="0">
              <a:solidFill>
                <a:srgbClr val="EC1C24"/>
              </a:solidFill>
              <a:latin typeface="Arial" panose="020B0604020202020204" pitchFamily="34" charset="0"/>
            </a:endParaRPr>
          </a:p>
          <a:p>
            <a:pPr algn="ctr" eaLnBrk="1" hangingPunct="1">
              <a:spcBef>
                <a:spcPct val="0"/>
              </a:spcBef>
              <a:buFontTx/>
              <a:buNone/>
            </a:pPr>
            <a:endParaRPr lang="en-US" altLang="en-US" sz="2400" b="1" dirty="0">
              <a:solidFill>
                <a:srgbClr val="EC1C24"/>
              </a:solidFill>
              <a:latin typeface="Arial" panose="020B0604020202020204" pitchFamily="34" charset="0"/>
            </a:endParaRPr>
          </a:p>
          <a:p>
            <a:pPr algn="ctr" eaLnBrk="1" hangingPunct="1">
              <a:spcBef>
                <a:spcPct val="0"/>
              </a:spcBef>
              <a:buFontTx/>
              <a:buNone/>
            </a:pPr>
            <a:endParaRPr lang="en-US" altLang="en-US" sz="2400" b="1" dirty="0">
              <a:solidFill>
                <a:srgbClr val="EC1C24"/>
              </a:solidFill>
              <a:latin typeface="Arial" panose="020B0604020202020204" pitchFamily="34" charset="0"/>
            </a:endParaRPr>
          </a:p>
          <a:p>
            <a:pPr algn="ctr" eaLnBrk="1" hangingPunct="1">
              <a:spcBef>
                <a:spcPct val="0"/>
              </a:spcBef>
              <a:buFontTx/>
              <a:buNone/>
            </a:pPr>
            <a:endParaRPr lang="en-US" altLang="en-US" sz="2400" b="1" dirty="0">
              <a:solidFill>
                <a:srgbClr val="EC1C24"/>
              </a:solidFill>
              <a:latin typeface="Arial" panose="020B0604020202020204" pitchFamily="34" charset="0"/>
            </a:endParaRPr>
          </a:p>
          <a:p>
            <a:pPr algn="ctr" eaLnBrk="1" hangingPunct="1">
              <a:spcBef>
                <a:spcPct val="0"/>
              </a:spcBef>
              <a:buFontTx/>
              <a:buNone/>
            </a:pPr>
            <a:r>
              <a:rPr lang="en-US" altLang="en-US" sz="2400" b="1" dirty="0">
                <a:solidFill>
                  <a:srgbClr val="EC1C24"/>
                </a:solidFill>
                <a:latin typeface="Arial" panose="020B0604020202020204" pitchFamily="34" charset="0"/>
              </a:rPr>
              <a:t>Phone</a:t>
            </a:r>
          </a:p>
          <a:p>
            <a:pPr algn="ctr" eaLnBrk="1" hangingPunct="1">
              <a:spcBef>
                <a:spcPct val="0"/>
              </a:spcBef>
              <a:buFontTx/>
              <a:buNone/>
            </a:pPr>
            <a:r>
              <a:rPr lang="en-US" altLang="en-US" sz="2400" dirty="0">
                <a:latin typeface="Arial" panose="020B0604020202020204" pitchFamily="34" charset="0"/>
              </a:rPr>
              <a:t>800.323.1908</a:t>
            </a:r>
          </a:p>
          <a:p>
            <a:pPr algn="ctr" eaLnBrk="1" hangingPunct="1">
              <a:spcBef>
                <a:spcPct val="0"/>
              </a:spcBef>
              <a:buFontTx/>
              <a:buNone/>
            </a:pPr>
            <a:endParaRPr lang="en-US" altLang="en-US" sz="2400" dirty="0">
              <a:latin typeface="Arial" panose="020B0604020202020204" pitchFamily="34" charset="0"/>
            </a:endParaRPr>
          </a:p>
          <a:p>
            <a:pPr algn="ctr" eaLnBrk="1" hangingPunct="1">
              <a:spcBef>
                <a:spcPct val="0"/>
              </a:spcBef>
              <a:buFontTx/>
              <a:buNone/>
            </a:pPr>
            <a:r>
              <a:rPr lang="en-US" altLang="en-US" sz="2400" b="1" dirty="0">
                <a:solidFill>
                  <a:srgbClr val="EC1C24"/>
                </a:solidFill>
                <a:latin typeface="Arial" panose="020B0604020202020204" pitchFamily="34" charset="0"/>
              </a:rPr>
              <a:t>E-mail</a:t>
            </a:r>
          </a:p>
          <a:p>
            <a:pPr algn="ctr" eaLnBrk="1" hangingPunct="1">
              <a:spcBef>
                <a:spcPct val="0"/>
              </a:spcBef>
              <a:buFontTx/>
              <a:buNone/>
            </a:pPr>
            <a:r>
              <a:rPr lang="en-US" altLang="en-US" sz="2400" dirty="0">
                <a:latin typeface="Arial" panose="020B0604020202020204" pitchFamily="34" charset="0"/>
                <a:hlinkClick r:id="rId3"/>
              </a:rPr>
              <a:t>info@ANFPonline.org</a:t>
            </a:r>
            <a:endParaRPr lang="en-US" altLang="en-US" sz="2400" dirty="0">
              <a:latin typeface="Arial" panose="020B0604020202020204" pitchFamily="34" charset="0"/>
            </a:endParaRPr>
          </a:p>
          <a:p>
            <a:pPr algn="ctr" eaLnBrk="1" hangingPunct="1">
              <a:spcBef>
                <a:spcPct val="0"/>
              </a:spcBef>
              <a:buFontTx/>
              <a:buNone/>
            </a:pPr>
            <a:endParaRPr lang="en-US" altLang="en-US" sz="2400" dirty="0">
              <a:latin typeface="Arial" panose="020B0604020202020204" pitchFamily="34" charset="0"/>
            </a:endParaRPr>
          </a:p>
          <a:p>
            <a:pPr algn="ctr" eaLnBrk="1" hangingPunct="1">
              <a:spcBef>
                <a:spcPct val="0"/>
              </a:spcBef>
              <a:buFontTx/>
              <a:buNone/>
            </a:pPr>
            <a:r>
              <a:rPr lang="en-US" altLang="en-US" sz="2400" b="1" dirty="0">
                <a:solidFill>
                  <a:srgbClr val="EC1C24"/>
                </a:solidFill>
                <a:latin typeface="Arial" panose="020B0604020202020204" pitchFamily="34" charset="0"/>
              </a:rPr>
              <a:t>Website</a:t>
            </a:r>
          </a:p>
          <a:p>
            <a:pPr algn="ctr" eaLnBrk="1" hangingPunct="1">
              <a:spcBef>
                <a:spcPct val="0"/>
              </a:spcBef>
              <a:buFontTx/>
              <a:buNone/>
            </a:pPr>
            <a:r>
              <a:rPr lang="en-US" altLang="en-US" sz="2400" dirty="0">
                <a:latin typeface="Arial" panose="020B0604020202020204" pitchFamily="34" charset="0"/>
              </a:rPr>
              <a:t>www.ANFPonline.org</a:t>
            </a:r>
          </a:p>
        </p:txBody>
      </p:sp>
      <p:pic>
        <p:nvPicPr>
          <p:cNvPr id="3" name="Picture 2">
            <a:extLst>
              <a:ext uri="{FF2B5EF4-FFF2-40B4-BE49-F238E27FC236}">
                <a16:creationId xmlns:a16="http://schemas.microsoft.com/office/drawing/2014/main" id="{293D783F-F2BB-9752-2396-F0A97277B2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524000"/>
            <a:ext cx="563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23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981200" y="2057400"/>
            <a:ext cx="51371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Legislative</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619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Legislative</a:t>
            </a:r>
          </a:p>
        </p:txBody>
      </p:sp>
      <p:sp>
        <p:nvSpPr>
          <p:cNvPr id="2" name="TextBox 5">
            <a:extLst>
              <a:ext uri="{FF2B5EF4-FFF2-40B4-BE49-F238E27FC236}">
                <a16:creationId xmlns:a16="http://schemas.microsoft.com/office/drawing/2014/main" id="{8901925E-ED6A-4550-0DED-2BA36F95DBEA}"/>
              </a:ext>
            </a:extLst>
          </p:cNvPr>
          <p:cNvSpPr txBox="1">
            <a:spLocks noChangeArrowheads="1"/>
          </p:cNvSpPr>
          <p:nvPr/>
        </p:nvSpPr>
        <p:spPr bwMode="auto">
          <a:xfrm>
            <a:off x="762000" y="1676400"/>
            <a:ext cx="9677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lvl="1" indent="-342900">
              <a:spcBef>
                <a:spcPct val="0"/>
              </a:spcBef>
              <a:buFont typeface="Arial,Sans-Serif" panose="020B0604020202020204" pitchFamily="34" charset="0"/>
              <a:buChar char="•"/>
            </a:pPr>
            <a:r>
              <a:rPr lang="en-US" sz="3200" dirty="0">
                <a:solidFill>
                  <a:srgbClr val="000000"/>
                </a:solidFill>
                <a:latin typeface="Arial"/>
                <a:cs typeface="Arial"/>
              </a:rPr>
              <a:t>Executive Orders</a:t>
            </a:r>
          </a:p>
          <a:p>
            <a:pPr marL="342900" lvl="1" indent="-342900">
              <a:spcBef>
                <a:spcPct val="0"/>
              </a:spcBef>
              <a:buFont typeface="Arial,Sans-Serif" panose="020B0604020202020204" pitchFamily="34" charset="0"/>
              <a:buChar char="•"/>
            </a:pPr>
            <a:r>
              <a:rPr lang="en-US" sz="3200" dirty="0">
                <a:latin typeface="Arial"/>
                <a:cs typeface="Arial"/>
              </a:rPr>
              <a:t>Workforce Development </a:t>
            </a:r>
          </a:p>
          <a:p>
            <a:pPr marL="342900" lvl="1" indent="-342900">
              <a:spcBef>
                <a:spcPct val="0"/>
              </a:spcBef>
              <a:buFont typeface="Arial,Sans-Serif" panose="020B0604020202020204" pitchFamily="34" charset="0"/>
              <a:buChar char="•"/>
            </a:pPr>
            <a:r>
              <a:rPr lang="en-US" sz="3200" dirty="0">
                <a:latin typeface="Arial"/>
                <a:cs typeface="Arial"/>
              </a:rPr>
              <a:t>Workforce Innovation and Opportunity Act</a:t>
            </a:r>
          </a:p>
          <a:p>
            <a:pPr marL="342900" lvl="1" indent="-342900">
              <a:spcBef>
                <a:spcPct val="0"/>
              </a:spcBef>
              <a:buFont typeface="Arial,Sans-Serif" panose="020B0604020202020204" pitchFamily="34" charset="0"/>
              <a:buChar char="•"/>
            </a:pPr>
            <a:r>
              <a:rPr lang="en-US" sz="3200" dirty="0">
                <a:latin typeface="Arial"/>
                <a:cs typeface="Arial"/>
              </a:rPr>
              <a:t>Apprenticeship Programs</a:t>
            </a:r>
          </a:p>
          <a:p>
            <a:pPr marL="342900" lvl="1" indent="-342900">
              <a:spcBef>
                <a:spcPct val="0"/>
              </a:spcBef>
              <a:buFont typeface="Arial,Sans-Serif" panose="020B0604020202020204" pitchFamily="34" charset="0"/>
              <a:buChar char="•"/>
            </a:pPr>
            <a:r>
              <a:rPr lang="en-US" sz="3200" dirty="0">
                <a:latin typeface="Arial"/>
                <a:cs typeface="Arial"/>
              </a:rPr>
              <a:t>ANFP-PAC</a:t>
            </a:r>
          </a:p>
          <a:p>
            <a:pPr marL="342900" lvl="1" indent="-342900">
              <a:spcBef>
                <a:spcPct val="0"/>
              </a:spcBef>
              <a:buFont typeface="Arial" panose="020B0604020202020204" pitchFamily="34" charset="0"/>
              <a:buChar char="•"/>
            </a:pPr>
            <a:endParaRPr lang="en-US" sz="3200" dirty="0">
              <a:latin typeface="Arial"/>
              <a:cs typeface="Arial"/>
            </a:endParaRPr>
          </a:p>
        </p:txBody>
      </p:sp>
    </p:spTree>
    <p:extLst>
      <p:ext uri="{BB962C8B-B14F-4D97-AF65-F5344CB8AC3E}">
        <p14:creationId xmlns:p14="http://schemas.microsoft.com/office/powerpoint/2010/main" val="424255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11739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4400" b="1" dirty="0">
                <a:solidFill>
                  <a:schemeClr val="bg1"/>
                </a:solidFill>
                <a:latin typeface="Arial"/>
                <a:cs typeface="Arial"/>
              </a:rPr>
              <a:t> GrassROOTS Campaign</a:t>
            </a:r>
            <a:endParaRPr lang="en-US" altLang="en-US" sz="4400" b="1" dirty="0">
              <a:solidFill>
                <a:schemeClr val="bg1"/>
              </a:solidFill>
              <a:latin typeface="Arial" panose="020B0604020202020204" pitchFamily="34" charset="0"/>
            </a:endParaRPr>
          </a:p>
        </p:txBody>
      </p:sp>
      <p:sp>
        <p:nvSpPr>
          <p:cNvPr id="3" name="TextBox 5">
            <a:extLst>
              <a:ext uri="{FF2B5EF4-FFF2-40B4-BE49-F238E27FC236}">
                <a16:creationId xmlns:a16="http://schemas.microsoft.com/office/drawing/2014/main" id="{8E306D08-C5FC-2960-8CAD-42828BAD1370}"/>
              </a:ext>
            </a:extLst>
          </p:cNvPr>
          <p:cNvSpPr txBox="1">
            <a:spLocks noChangeArrowheads="1"/>
          </p:cNvSpPr>
          <p:nvPr/>
        </p:nvSpPr>
        <p:spPr bwMode="auto">
          <a:xfrm>
            <a:off x="609600" y="1600200"/>
            <a:ext cx="11277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dirty="0">
                <a:latin typeface="Arial" panose="020B0604020202020204" pitchFamily="34" charset="0"/>
                <a:ea typeface="Times New Roman" panose="02020603050405020304" pitchFamily="18" charset="0"/>
              </a:rPr>
              <a:t>Rallying Organizations &amp; Officials in Training Standards</a:t>
            </a:r>
          </a:p>
          <a:p>
            <a:pPr eaLnBrk="1" hangingPunct="1">
              <a:spcBef>
                <a:spcPct val="0"/>
              </a:spcBef>
            </a:pPr>
            <a:r>
              <a:rPr lang="en-US" dirty="0">
                <a:latin typeface="Arial"/>
                <a:ea typeface="Times New Roman" panose="02020603050405020304" pitchFamily="18" charset="0"/>
                <a:cs typeface="Arial"/>
              </a:rPr>
              <a:t>Ways to Support ANFP-PAC  </a:t>
            </a:r>
            <a:endParaRPr lang="en-US" altLang="en-US" dirty="0">
              <a:latin typeface="Arial" panose="020B0604020202020204" pitchFamily="34" charset="0"/>
              <a:ea typeface="Times New Roman" panose="02020603050405020304" pitchFamily="18" charset="0"/>
            </a:endParaRPr>
          </a:p>
          <a:p>
            <a:pPr eaLnBrk="1" hangingPunct="1">
              <a:spcBef>
                <a:spcPct val="0"/>
              </a:spcBef>
            </a:pPr>
            <a:endParaRPr lang="en-US" altLang="en-US" sz="2400" dirty="0">
              <a:latin typeface="Arial" panose="020B0604020202020204" pitchFamily="34" charset="0"/>
              <a:ea typeface="Times New Roman" panose="02020603050405020304" pitchFamily="18" charset="0"/>
            </a:endParaRPr>
          </a:p>
        </p:txBody>
      </p:sp>
      <p:pic>
        <p:nvPicPr>
          <p:cNvPr id="5" name="Picture 1" descr="ANFP-PAC Grassroots">
            <a:extLst>
              <a:ext uri="{FF2B5EF4-FFF2-40B4-BE49-F238E27FC236}">
                <a16:creationId xmlns:a16="http://schemas.microsoft.com/office/drawing/2014/main" id="{BD913B33-C43A-9080-0610-79FE4B155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86200"/>
            <a:ext cx="59436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 picture containing text, clipart&#10;&#10;Description automatically generated">
            <a:extLst>
              <a:ext uri="{FF2B5EF4-FFF2-40B4-BE49-F238E27FC236}">
                <a16:creationId xmlns:a16="http://schemas.microsoft.com/office/drawing/2014/main" id="{66232446-E8AA-6CB5-50AD-C1122483F17C}"/>
              </a:ext>
            </a:extLst>
          </p:cNvPr>
          <p:cNvPicPr>
            <a:picLocks noChangeAspect="1"/>
          </p:cNvPicPr>
          <p:nvPr/>
        </p:nvPicPr>
        <p:blipFill>
          <a:blip r:embed="rId3"/>
          <a:stretch>
            <a:fillRect/>
          </a:stretch>
        </p:blipFill>
        <p:spPr>
          <a:xfrm>
            <a:off x="8991600" y="5334000"/>
            <a:ext cx="2743200" cy="1292973"/>
          </a:xfrm>
          <a:prstGeom prst="rect">
            <a:avLst/>
          </a:prstGeom>
        </p:spPr>
      </p:pic>
    </p:spTree>
    <p:extLst>
      <p:ext uri="{BB962C8B-B14F-4D97-AF65-F5344CB8AC3E}">
        <p14:creationId xmlns:p14="http://schemas.microsoft.com/office/powerpoint/2010/main" val="3107146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981200" y="2057400"/>
            <a:ext cx="5137150" cy="2743200"/>
          </a:xfrm>
        </p:spPr>
        <p:txBody>
          <a:bodyPr/>
          <a:lstStyle/>
          <a:p>
            <a:endParaRPr lang="en-US" sz="6600" b="1" dirty="0">
              <a:solidFill>
                <a:srgbClr val="4F97CF"/>
              </a:solidFill>
              <a:ea typeface="Calibri"/>
              <a:cs typeface="Calibri"/>
            </a:endParaRPr>
          </a:p>
          <a:p>
            <a:r>
              <a:rPr lang="en-US" sz="6000" b="1" dirty="0">
                <a:solidFill>
                  <a:srgbClr val="4F97CF"/>
                </a:solidFill>
                <a:latin typeface="Arial"/>
                <a:ea typeface="Calibri"/>
                <a:cs typeface="Arial"/>
              </a:rPr>
              <a:t>CBDM</a:t>
            </a:r>
            <a:br>
              <a:rPr lang="en-US" sz="6000" b="1" dirty="0">
                <a:solidFill>
                  <a:srgbClr val="4F97CF"/>
                </a:solidFill>
                <a:latin typeface="Arial" panose="020B0604020202020204" pitchFamily="34" charset="0"/>
                <a:ea typeface="Calibri"/>
                <a:cs typeface="Arial" panose="020B0604020202020204" pitchFamily="34" charset="0"/>
              </a:rPr>
            </a:br>
            <a:r>
              <a:rPr lang="en-US" sz="6000" b="1" dirty="0">
                <a:solidFill>
                  <a:srgbClr val="4F97CF"/>
                </a:solidFill>
                <a:latin typeface="Arial"/>
                <a:ea typeface="Calibri"/>
                <a:cs typeface="Arial"/>
              </a:rPr>
              <a:t> Certification Program</a:t>
            </a:r>
            <a:endParaRPr lang="en-US" dirty="0">
              <a:latin typeface="Arial"/>
              <a:cs typeface="Arial"/>
            </a:endParaRP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pic>
        <p:nvPicPr>
          <p:cNvPr id="3" name="Picture 2">
            <a:extLst>
              <a:ext uri="{FF2B5EF4-FFF2-40B4-BE49-F238E27FC236}">
                <a16:creationId xmlns:a16="http://schemas.microsoft.com/office/drawing/2014/main" id="{574B2349-69C4-9F8D-655E-94A29BC19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8742">
            <a:off x="5681212" y="2170109"/>
            <a:ext cx="514508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42AC2A1D-2656-BB6C-2AF0-4890E52E376D}"/>
              </a:ext>
            </a:extLst>
          </p:cNvPr>
          <p:cNvSpPr txBox="1">
            <a:spLocks noChangeArrowheads="1"/>
          </p:cNvSpPr>
          <p:nvPr/>
        </p:nvSpPr>
        <p:spPr bwMode="auto">
          <a:xfrm>
            <a:off x="1676400" y="1600200"/>
            <a:ext cx="3810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5400" dirty="0">
                <a:latin typeface="Arial"/>
                <a:cs typeface="Arial"/>
              </a:rPr>
              <a:t> </a:t>
            </a:r>
            <a:r>
              <a:rPr lang="en-US" altLang="en-US" sz="5400" b="1" dirty="0">
                <a:solidFill>
                  <a:srgbClr val="EC1C24"/>
                </a:solidFill>
                <a:latin typeface="Arial"/>
                <a:cs typeface="Arial"/>
              </a:rPr>
              <a:t>70% </a:t>
            </a:r>
            <a:endParaRPr lang="en-US" altLang="en-US" sz="5400" b="1" dirty="0">
              <a:solidFill>
                <a:srgbClr val="EC1C24"/>
              </a:solidFill>
              <a:latin typeface="Arial" panose="020B0604020202020204" pitchFamily="34" charset="0"/>
            </a:endParaRPr>
          </a:p>
          <a:p>
            <a:pPr eaLnBrk="1" hangingPunct="1">
              <a:spcBef>
                <a:spcPct val="0"/>
              </a:spcBef>
              <a:buFontTx/>
              <a:buNone/>
            </a:pPr>
            <a:r>
              <a:rPr lang="en-US" altLang="en-US" sz="5400" dirty="0">
                <a:latin typeface="Arial" panose="020B0604020202020204" pitchFamily="34" charset="0"/>
              </a:rPr>
              <a:t>First-Time Test Takers Passing Rate</a:t>
            </a:r>
          </a:p>
        </p:txBody>
      </p:sp>
    </p:spTree>
    <p:extLst>
      <p:ext uri="{BB962C8B-B14F-4D97-AF65-F5344CB8AC3E}">
        <p14:creationId xmlns:p14="http://schemas.microsoft.com/office/powerpoint/2010/main" val="2137801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Certification</a:t>
            </a:r>
          </a:p>
        </p:txBody>
      </p:sp>
      <p:sp>
        <p:nvSpPr>
          <p:cNvPr id="6" name="TextBox 5">
            <a:extLst>
              <a:ext uri="{FF2B5EF4-FFF2-40B4-BE49-F238E27FC236}">
                <a16:creationId xmlns:a16="http://schemas.microsoft.com/office/drawing/2014/main" id="{3DE1A7B4-04AD-8FA9-7899-1815D8DC0D5D}"/>
              </a:ext>
            </a:extLst>
          </p:cNvPr>
          <p:cNvSpPr txBox="1">
            <a:spLocks noChangeArrowheads="1"/>
          </p:cNvSpPr>
          <p:nvPr/>
        </p:nvSpPr>
        <p:spPr bwMode="auto">
          <a:xfrm>
            <a:off x="2030064" y="1107876"/>
            <a:ext cx="8388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CDM,CFPP Credentialing Exam Content Outline </a:t>
            </a:r>
          </a:p>
        </p:txBody>
      </p:sp>
      <p:sp>
        <p:nvSpPr>
          <p:cNvPr id="12" name="TextBox 5">
            <a:extLst>
              <a:ext uri="{FF2B5EF4-FFF2-40B4-BE49-F238E27FC236}">
                <a16:creationId xmlns:a16="http://schemas.microsoft.com/office/drawing/2014/main" id="{9F7D6A70-6A65-ED08-15E4-9323A887AE86}"/>
              </a:ext>
            </a:extLst>
          </p:cNvPr>
          <p:cNvSpPr txBox="1">
            <a:spLocks noChangeArrowheads="1"/>
          </p:cNvSpPr>
          <p:nvPr/>
        </p:nvSpPr>
        <p:spPr bwMode="auto">
          <a:xfrm>
            <a:off x="1562100" y="6019800"/>
            <a:ext cx="906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C1C24"/>
                </a:solidFill>
                <a:effectLst/>
                <a:uLnTx/>
                <a:uFillTx/>
                <a:latin typeface="Arial" panose="020B0604020202020204" pitchFamily="34" charset="0"/>
                <a:ea typeface="+mn-ea"/>
                <a:cs typeface="Arial" panose="020B0604020202020204" pitchFamily="34" charset="0"/>
              </a:rPr>
              <a:t>www.cbdmonline.org/exam-prep/exam-content-outline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descr="A blue and white document with red text&#10;&#10;AI-generated content may be incorrect.">
            <a:extLst>
              <a:ext uri="{FF2B5EF4-FFF2-40B4-BE49-F238E27FC236}">
                <a16:creationId xmlns:a16="http://schemas.microsoft.com/office/drawing/2014/main" id="{555F5837-EE1E-D430-1881-BD6D5D184513}"/>
              </a:ext>
            </a:extLst>
          </p:cNvPr>
          <p:cNvPicPr>
            <a:picLocks noChangeAspect="1"/>
          </p:cNvPicPr>
          <p:nvPr/>
        </p:nvPicPr>
        <p:blipFill>
          <a:blip r:embed="rId2"/>
          <a:stretch>
            <a:fillRect/>
          </a:stretch>
        </p:blipFill>
        <p:spPr>
          <a:xfrm>
            <a:off x="3657600" y="2070794"/>
            <a:ext cx="4611416" cy="3537102"/>
          </a:xfrm>
          <a:prstGeom prst="rect">
            <a:avLst/>
          </a:prstGeom>
        </p:spPr>
      </p:pic>
    </p:spTree>
    <p:extLst>
      <p:ext uri="{BB962C8B-B14F-4D97-AF65-F5344CB8AC3E}">
        <p14:creationId xmlns:p14="http://schemas.microsoft.com/office/powerpoint/2010/main" val="149889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1160</Words>
  <Application>Microsoft Office PowerPoint</Application>
  <PresentationFormat>Widescreen</PresentationFormat>
  <Paragraphs>212</Paragraphs>
  <Slides>36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Arial</vt:lpstr>
      <vt:lpstr>Arial,Sans-Serif</vt:lpstr>
      <vt:lpstr>Calibri</vt:lpstr>
      <vt:lpstr>Roboto</vt:lpstr>
      <vt:lpstr>Symbol</vt:lpstr>
      <vt:lpstr>Office Theme</vt:lpstr>
      <vt:lpstr>Update</vt:lpstr>
      <vt:lpstr>Regulatory</vt:lpstr>
      <vt:lpstr>PowerPoint Presentation</vt:lpstr>
      <vt:lpstr>Legislative</vt:lpstr>
      <vt:lpstr>PowerPoint Presentation</vt:lpstr>
      <vt:lpstr>PowerPoint Presentation</vt:lpstr>
      <vt:lpstr> CBDM  Certification Program</vt:lpstr>
      <vt:lpstr>PowerPoint Presentation</vt:lpstr>
      <vt:lpstr>PowerPoint Presentation</vt:lpstr>
      <vt:lpstr>PowerPoint Presentation</vt:lpstr>
      <vt:lpstr>Continuing Competence Initiative</vt:lpstr>
      <vt:lpstr>PowerPoint Presentation</vt:lpstr>
      <vt:lpstr>Strategic Plan Update</vt:lpstr>
      <vt:lpstr>PowerPoint Presentation</vt:lpstr>
      <vt:lpstr>PowerPoint Presentation</vt:lpstr>
      <vt:lpstr>Professional Development</vt:lpstr>
      <vt:lpstr>PowerPoint Presentation</vt:lpstr>
      <vt:lpstr>PowerPoint Presentation</vt:lpstr>
      <vt:lpstr>PowerPoint Presentation</vt:lpstr>
      <vt:lpstr>PowerPoint Presentation</vt:lpstr>
      <vt:lpstr>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Nutrition &amp; Foodservice Education Foundation </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 Update</dc:title>
  <dc:creator>Brad Rysz</dc:creator>
  <cp:lastModifiedBy>Abigail Solazzo</cp:lastModifiedBy>
  <cp:revision>666</cp:revision>
  <dcterms:created xsi:type="dcterms:W3CDTF">2015-02-26T19:18:42Z</dcterms:created>
  <dcterms:modified xsi:type="dcterms:W3CDTF">2025-03-05T14:34:32Z</dcterms:modified>
</cp:coreProperties>
</file>