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267" r:id="rId5"/>
    <p:sldId id="264" r:id="rId6"/>
    <p:sldId id="268"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4" r:id="rId30"/>
    <p:sldId id="295" r:id="rId31"/>
    <p:sldId id="296" r:id="rId32"/>
    <p:sldId id="297" r:id="rId33"/>
    <p:sldId id="298" r:id="rId34"/>
    <p:sldId id="300" r:id="rId35"/>
    <p:sldId id="299" r:id="rId36"/>
    <p:sldId id="301" r:id="rId37"/>
    <p:sldId id="303" r:id="rId38"/>
    <p:sldId id="304" r:id="rId39"/>
    <p:sldId id="305" r:id="rId40"/>
    <p:sldId id="306" r:id="rId41"/>
    <p:sldId id="307" r:id="rId42"/>
    <p:sldId id="308" r:id="rId43"/>
    <p:sldId id="309" r:id="rId44"/>
    <p:sldId id="310" r:id="rId45"/>
    <p:sldId id="311" r:id="rId46"/>
    <p:sldId id="312" r:id="rId47"/>
    <p:sldId id="313" r:id="rId48"/>
    <p:sldId id="315" r:id="rId49"/>
    <p:sldId id="316" r:id="rId50"/>
    <p:sldId id="314" r:id="rId5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675CE1-E339-D94D-B3EA-099F6F979D3C}" v="3" dt="2025-08-26T13:07:45.764"/>
    <p1510:client id="{AD9FB87C-DC91-BF46-C96B-52F28DB999FC}" v="161" dt="2025-08-26T13:25:21.5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Dunton" userId="f79b77f5-7644-46cc-b30d-1bff4990b967" providerId="ADAL" clId="{AFA3B13F-1B0F-5C54-80D0-ED2575FA074C}"/>
    <pc:docChg chg="addSld modSld sldOrd">
      <pc:chgData name="Sarah Dunton" userId="f79b77f5-7644-46cc-b30d-1bff4990b967" providerId="ADAL" clId="{AFA3B13F-1B0F-5C54-80D0-ED2575FA074C}" dt="2025-08-26T13:08:20.099" v="54" actId="20577"/>
      <pc:docMkLst>
        <pc:docMk/>
      </pc:docMkLst>
      <pc:sldChg chg="modSp add mod ord">
        <pc:chgData name="Sarah Dunton" userId="f79b77f5-7644-46cc-b30d-1bff4990b967" providerId="ADAL" clId="{AFA3B13F-1B0F-5C54-80D0-ED2575FA074C}" dt="2025-08-26T13:07:15.423" v="24" actId="1076"/>
        <pc:sldMkLst>
          <pc:docMk/>
          <pc:sldMk cId="3167529151" sldId="315"/>
        </pc:sldMkLst>
        <pc:spChg chg="mod">
          <ac:chgData name="Sarah Dunton" userId="f79b77f5-7644-46cc-b30d-1bff4990b967" providerId="ADAL" clId="{AFA3B13F-1B0F-5C54-80D0-ED2575FA074C}" dt="2025-08-26T13:07:15.423" v="24" actId="1076"/>
          <ac:spMkLst>
            <pc:docMk/>
            <pc:sldMk cId="3167529151" sldId="315"/>
            <ac:spMk id="4" creationId="{297CF4B4-D7BE-8CBF-563D-70E27C414E29}"/>
          </ac:spMkLst>
        </pc:spChg>
      </pc:sldChg>
      <pc:sldChg chg="modSp add mod ord">
        <pc:chgData name="Sarah Dunton" userId="f79b77f5-7644-46cc-b30d-1bff4990b967" providerId="ADAL" clId="{AFA3B13F-1B0F-5C54-80D0-ED2575FA074C}" dt="2025-08-26T13:08:20.099" v="54" actId="20577"/>
        <pc:sldMkLst>
          <pc:docMk/>
          <pc:sldMk cId="4249124248" sldId="316"/>
        </pc:sldMkLst>
        <pc:spChg chg="mod">
          <ac:chgData name="Sarah Dunton" userId="f79b77f5-7644-46cc-b30d-1bff4990b967" providerId="ADAL" clId="{AFA3B13F-1B0F-5C54-80D0-ED2575FA074C}" dt="2025-08-26T13:08:20.099" v="54" actId="20577"/>
          <ac:spMkLst>
            <pc:docMk/>
            <pc:sldMk cId="4249124248" sldId="316"/>
            <ac:spMk id="4" creationId="{5948FDAD-4821-8A49-CDA9-D4DD80CF3D24}"/>
          </ac:spMkLst>
        </pc:spChg>
        <pc:spChg chg="mod">
          <ac:chgData name="Sarah Dunton" userId="f79b77f5-7644-46cc-b30d-1bff4990b967" providerId="ADAL" clId="{AFA3B13F-1B0F-5C54-80D0-ED2575FA074C}" dt="2025-08-26T13:07:33.382" v="42" actId="20577"/>
          <ac:spMkLst>
            <pc:docMk/>
            <pc:sldMk cId="4249124248" sldId="316"/>
            <ac:spMk id="5" creationId="{39E8ED7C-21A7-D21A-1469-8946032D75CB}"/>
          </ac:spMkLst>
        </pc:spChg>
      </pc:sldChg>
    </pc:docChg>
  </pc:docChgLst>
  <pc:docChgLst>
    <pc:chgData name="Brad Rysz" userId="S::brysz@anfponline.org::05a15749-749b-4ef5-b19b-154f66d3a7f2" providerId="AD" clId="Web-{AD9FB87C-DC91-BF46-C96B-52F28DB999FC}"/>
    <pc:docChg chg="modSld">
      <pc:chgData name="Brad Rysz" userId="S::brysz@anfponline.org::05a15749-749b-4ef5-b19b-154f66d3a7f2" providerId="AD" clId="Web-{AD9FB87C-DC91-BF46-C96B-52F28DB999FC}" dt="2025-08-26T13:25:21.547" v="91" actId="1076"/>
      <pc:docMkLst>
        <pc:docMk/>
      </pc:docMkLst>
      <pc:sldChg chg="addSp modSp">
        <pc:chgData name="Brad Rysz" userId="S::brysz@anfponline.org::05a15749-749b-4ef5-b19b-154f66d3a7f2" providerId="AD" clId="Web-{AD9FB87C-DC91-BF46-C96B-52F28DB999FC}" dt="2025-08-26T13:24:14.558" v="86" actId="1076"/>
        <pc:sldMkLst>
          <pc:docMk/>
          <pc:sldMk cId="3709232082" sldId="281"/>
        </pc:sldMkLst>
        <pc:spChg chg="add mod">
          <ac:chgData name="Brad Rysz" userId="S::brysz@anfponline.org::05a15749-749b-4ef5-b19b-154f66d3a7f2" providerId="AD" clId="Web-{AD9FB87C-DC91-BF46-C96B-52F28DB999FC}" dt="2025-08-26T13:24:14.558" v="86" actId="1076"/>
          <ac:spMkLst>
            <pc:docMk/>
            <pc:sldMk cId="3709232082" sldId="281"/>
            <ac:spMk id="4" creationId="{193958F0-CB01-9B16-831F-002200BE67D2}"/>
          </ac:spMkLst>
        </pc:spChg>
        <pc:picChg chg="add mod">
          <ac:chgData name="Brad Rysz" userId="S::brysz@anfponline.org::05a15749-749b-4ef5-b19b-154f66d3a7f2" providerId="AD" clId="Web-{AD9FB87C-DC91-BF46-C96B-52F28DB999FC}" dt="2025-08-26T13:23:38.649" v="5" actId="1076"/>
          <ac:picMkLst>
            <pc:docMk/>
            <pc:sldMk cId="3709232082" sldId="281"/>
            <ac:picMk id="2" creationId="{F3EC1696-799F-88E0-EF88-1C62E739FD7E}"/>
          </ac:picMkLst>
        </pc:picChg>
      </pc:sldChg>
      <pc:sldChg chg="addSp delSp modSp">
        <pc:chgData name="Brad Rysz" userId="S::brysz@anfponline.org::05a15749-749b-4ef5-b19b-154f66d3a7f2" providerId="AD" clId="Web-{AD9FB87C-DC91-BF46-C96B-52F28DB999FC}" dt="2025-08-26T13:25:21.547" v="91" actId="1076"/>
        <pc:sldMkLst>
          <pc:docMk/>
          <pc:sldMk cId="3422737412" sldId="294"/>
        </pc:sldMkLst>
        <pc:picChg chg="add mod">
          <ac:chgData name="Brad Rysz" userId="S::brysz@anfponline.org::05a15749-749b-4ef5-b19b-154f66d3a7f2" providerId="AD" clId="Web-{AD9FB87C-DC91-BF46-C96B-52F28DB999FC}" dt="2025-08-26T13:25:21.547" v="91" actId="1076"/>
          <ac:picMkLst>
            <pc:docMk/>
            <pc:sldMk cId="3422737412" sldId="294"/>
            <ac:picMk id="2" creationId="{4D21C65A-9A41-D0DB-95CC-F28E245A8270}"/>
          </ac:picMkLst>
        </pc:picChg>
        <pc:picChg chg="del">
          <ac:chgData name="Brad Rysz" userId="S::brysz@anfponline.org::05a15749-749b-4ef5-b19b-154f66d3a7f2" providerId="AD" clId="Web-{AD9FB87C-DC91-BF46-C96B-52F28DB999FC}" dt="2025-08-26T13:25:09.796" v="87"/>
          <ac:picMkLst>
            <pc:docMk/>
            <pc:sldMk cId="3422737412" sldId="294"/>
            <ac:picMk id="6" creationId="{D78B3B2F-529E-C0AA-4BC7-3CE2F3805C3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91F8D1-C8EB-F322-250F-A68DB4FCFB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2AF9998-F9A4-2367-8169-DBE97C0AA0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19358E-E8DE-0749-92CD-A90E3FB0D5C9}" type="datetimeFigureOut">
              <a:rPr lang="en-US" smtClean="0"/>
              <a:t>8/26/2025</a:t>
            </a:fld>
            <a:endParaRPr lang="en-US"/>
          </a:p>
        </p:txBody>
      </p:sp>
      <p:sp>
        <p:nvSpPr>
          <p:cNvPr id="4" name="Footer Placeholder 3">
            <a:extLst>
              <a:ext uri="{FF2B5EF4-FFF2-40B4-BE49-F238E27FC236}">
                <a16:creationId xmlns:a16="http://schemas.microsoft.com/office/drawing/2014/main" id="{023A1199-B250-F3A0-C229-B93212A026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1F6A38D-B4C1-F399-BEB2-7F8CB39488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3FFA89-B639-0A48-AFF6-F2A2C3B03E16}" type="slidenum">
              <a:rPr lang="en-US" smtClean="0"/>
              <a:t>‹#›</a:t>
            </a:fld>
            <a:endParaRPr lang="en-US"/>
          </a:p>
        </p:txBody>
      </p:sp>
    </p:spTree>
    <p:extLst>
      <p:ext uri="{BB962C8B-B14F-4D97-AF65-F5344CB8AC3E}">
        <p14:creationId xmlns:p14="http://schemas.microsoft.com/office/powerpoint/2010/main" val="4001951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A79556-4F82-4335-8D10-25761C0193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C9A8489B-3B62-4BBA-865E-FAE18ACFE72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AE2B4D43-C27F-42C4-8324-8228263480B9}" type="datetimeFigureOut">
              <a:rPr lang="en-US"/>
              <a:pPr>
                <a:defRPr/>
              </a:pPr>
              <a:t>8/26/2025</a:t>
            </a:fld>
            <a:endParaRPr lang="en-US"/>
          </a:p>
        </p:txBody>
      </p:sp>
      <p:sp>
        <p:nvSpPr>
          <p:cNvPr id="4" name="Slide Image Placeholder 3">
            <a:extLst>
              <a:ext uri="{FF2B5EF4-FFF2-40B4-BE49-F238E27FC236}">
                <a16:creationId xmlns:a16="http://schemas.microsoft.com/office/drawing/2014/main" id="{ED9DA8BE-9DEF-4DCF-AA01-A4D0D549226F}"/>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9FCB23F-B9F0-4E84-85F4-4E305C53F95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73632FD-C4A0-4FAB-BABF-E39166F3C2E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95C5DB99-8D48-4662-AFAE-6A0D679CFE81}"/>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1B56946-2FC7-4C22-B4C0-2257EF6F624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67B90D5-C9B2-428A-9DE7-1A614DCD7F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99C569B-63E9-4698-9DE7-4A4AFEF440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7CC4EE32-8C75-45F2-A087-044C8CA834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F4EA5-59C8-537A-1639-810CD3333730}"/>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32462D86-8E7F-B400-17E3-0B5F4BCD28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6B91D55-7EA3-7F29-AC7B-F663B94A9B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5A9B7B20-DC71-0A38-3624-10F3AB55EA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18</a:t>
            </a:fld>
            <a:endParaRPr lang="en-US" altLang="en-US"/>
          </a:p>
        </p:txBody>
      </p:sp>
    </p:spTree>
    <p:extLst>
      <p:ext uri="{BB962C8B-B14F-4D97-AF65-F5344CB8AC3E}">
        <p14:creationId xmlns:p14="http://schemas.microsoft.com/office/powerpoint/2010/main" val="3790121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B083D-967D-1A36-1252-699E5B16571C}"/>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E6E93F02-62ED-EC3F-6865-EF9E5B0A0E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12AD9FFF-1489-5726-D20E-C49F6628BF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CACD5875-4E84-0B54-E9D6-26AEF4C539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19</a:t>
            </a:fld>
            <a:endParaRPr lang="en-US" altLang="en-US"/>
          </a:p>
        </p:txBody>
      </p:sp>
    </p:spTree>
    <p:extLst>
      <p:ext uri="{BB962C8B-B14F-4D97-AF65-F5344CB8AC3E}">
        <p14:creationId xmlns:p14="http://schemas.microsoft.com/office/powerpoint/2010/main" val="728507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42978-322E-357C-3239-18D64849EF4D}"/>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B1118DAC-54A9-C8B5-D652-79CDBB2119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DB78BA4F-6A09-6103-5321-E4BA4FB25A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9444E99D-5312-B189-475E-1BB9BD69D7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20</a:t>
            </a:fld>
            <a:endParaRPr lang="en-US" altLang="en-US"/>
          </a:p>
        </p:txBody>
      </p:sp>
    </p:spTree>
    <p:extLst>
      <p:ext uri="{BB962C8B-B14F-4D97-AF65-F5344CB8AC3E}">
        <p14:creationId xmlns:p14="http://schemas.microsoft.com/office/powerpoint/2010/main" val="693397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2A6B3-3881-F9B6-B78B-8FA2F98929D4}"/>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34EB549C-FC54-26A8-BE95-60859A2723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5CCD0DF7-A966-62E2-6345-13973260B3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6C536FCC-AFF6-4963-BC55-03EE3780CD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21</a:t>
            </a:fld>
            <a:endParaRPr lang="en-US" altLang="en-US"/>
          </a:p>
        </p:txBody>
      </p:sp>
    </p:spTree>
    <p:extLst>
      <p:ext uri="{BB962C8B-B14F-4D97-AF65-F5344CB8AC3E}">
        <p14:creationId xmlns:p14="http://schemas.microsoft.com/office/powerpoint/2010/main" val="760422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F4D66-421C-F264-714A-FBC7D72DB10D}"/>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C6066CCF-1AD6-04C5-25BE-6E7F54F609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13CCC45-7E31-4474-DED7-6C4571E8D0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E1CC1446-E24C-CF2C-80B7-5DDF6F97F2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22</a:t>
            </a:fld>
            <a:endParaRPr lang="en-US" altLang="en-US"/>
          </a:p>
        </p:txBody>
      </p:sp>
    </p:spTree>
    <p:extLst>
      <p:ext uri="{BB962C8B-B14F-4D97-AF65-F5344CB8AC3E}">
        <p14:creationId xmlns:p14="http://schemas.microsoft.com/office/powerpoint/2010/main" val="2812207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C7682-085A-3A58-5F7F-F2BC3DC418C5}"/>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829A015F-D292-22CE-0136-BAE27F034C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3E4F3C80-6DF1-08E8-1235-A19638BA12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F95A1EAE-7876-5A25-AB0A-F942D81BC6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23</a:t>
            </a:fld>
            <a:endParaRPr lang="en-US" altLang="en-US"/>
          </a:p>
        </p:txBody>
      </p:sp>
    </p:spTree>
    <p:extLst>
      <p:ext uri="{BB962C8B-B14F-4D97-AF65-F5344CB8AC3E}">
        <p14:creationId xmlns:p14="http://schemas.microsoft.com/office/powerpoint/2010/main" val="201503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68122-A23E-08F3-94FA-41A5EEA6EBF3}"/>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971C7462-F7EC-A3A3-7254-B1D1A2A1CF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CF8D030F-0AD3-44C4-9F16-E5F4F7CB1C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B1435851-4746-1242-A8CF-89639E9A0D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24</a:t>
            </a:fld>
            <a:endParaRPr lang="en-US" altLang="en-US"/>
          </a:p>
        </p:txBody>
      </p:sp>
    </p:spTree>
    <p:extLst>
      <p:ext uri="{BB962C8B-B14F-4D97-AF65-F5344CB8AC3E}">
        <p14:creationId xmlns:p14="http://schemas.microsoft.com/office/powerpoint/2010/main" val="1303051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72442-1BBC-2EA3-4888-4BD184FBC2CB}"/>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430BF3F1-46B8-DC2E-3B22-ACBABF9485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70F61CE9-8DBD-9945-DFB1-1B45004E3C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EF135C23-71DD-CC5E-7D52-E73F19F820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25</a:t>
            </a:fld>
            <a:endParaRPr lang="en-US" altLang="en-US"/>
          </a:p>
        </p:txBody>
      </p:sp>
    </p:spTree>
    <p:extLst>
      <p:ext uri="{BB962C8B-B14F-4D97-AF65-F5344CB8AC3E}">
        <p14:creationId xmlns:p14="http://schemas.microsoft.com/office/powerpoint/2010/main" val="1878740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F8DA1-1973-0EC1-5AC5-3A0653BB95EB}"/>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B04BC480-1DE4-6362-2989-6C4269E1BC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8204B3BC-140A-8D16-6599-D51DDE8828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510B26CD-CE6B-C37A-6BD2-466427DE09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27</a:t>
            </a:fld>
            <a:endParaRPr lang="en-US" altLang="en-US"/>
          </a:p>
        </p:txBody>
      </p:sp>
    </p:spTree>
    <p:extLst>
      <p:ext uri="{BB962C8B-B14F-4D97-AF65-F5344CB8AC3E}">
        <p14:creationId xmlns:p14="http://schemas.microsoft.com/office/powerpoint/2010/main" val="2095052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1C5DD-4E22-BFCE-B01C-E1D40C79F153}"/>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846D4817-4F19-099C-8B6C-C834A6A7C3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DAA3AF39-3D8B-8962-D0C7-8CAE895146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1A47A552-2972-E30B-D6D6-1F428B8A5A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28</a:t>
            </a:fld>
            <a:endParaRPr lang="en-US" altLang="en-US"/>
          </a:p>
        </p:txBody>
      </p:sp>
    </p:spTree>
    <p:extLst>
      <p:ext uri="{BB962C8B-B14F-4D97-AF65-F5344CB8AC3E}">
        <p14:creationId xmlns:p14="http://schemas.microsoft.com/office/powerpoint/2010/main" val="3951401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B20E4-05CB-B192-8546-6402C612C595}"/>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0FB0131A-1853-A0FF-C6B1-BCA2921E3B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BB39E756-92D1-9517-3251-DD5E4A563D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D27CD661-7F86-17CF-2F66-D4E1D05E5E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6</a:t>
            </a:fld>
            <a:endParaRPr lang="en-US" altLang="en-US"/>
          </a:p>
        </p:txBody>
      </p:sp>
    </p:spTree>
    <p:extLst>
      <p:ext uri="{BB962C8B-B14F-4D97-AF65-F5344CB8AC3E}">
        <p14:creationId xmlns:p14="http://schemas.microsoft.com/office/powerpoint/2010/main" val="3049509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333A8-D6D4-33C5-20C6-10ED7A5184C7}"/>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48EB7B9-FC9F-CCD6-61A5-FCC5682267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AFC2E5CC-965A-7D0B-F197-007F867D9F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9853D7C5-C530-85B6-B95B-284AF99BB2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29</a:t>
            </a:fld>
            <a:endParaRPr lang="en-US" altLang="en-US"/>
          </a:p>
        </p:txBody>
      </p:sp>
    </p:spTree>
    <p:extLst>
      <p:ext uri="{BB962C8B-B14F-4D97-AF65-F5344CB8AC3E}">
        <p14:creationId xmlns:p14="http://schemas.microsoft.com/office/powerpoint/2010/main" val="3746630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mn-ea"/>
                <a:cs typeface="+mn-cs"/>
              </a:rPr>
              <a:t>Now an update about the Foundation… How many of you are aware of our philanthropic arm, the Nutrition &amp; Foodservice Education Foundation? The Foundation continues to develop new strategies that promote research and education and offers grant opportunities to current and future CDM, CFPPs through the generous donations it receives. </a:t>
            </a:r>
          </a:p>
        </p:txBody>
      </p:sp>
      <p:sp>
        <p:nvSpPr>
          <p:cNvPr id="4" name="Slide Number Placeholder 3"/>
          <p:cNvSpPr>
            <a:spLocks noGrp="1"/>
          </p:cNvSpPr>
          <p:nvPr>
            <p:ph type="sldNum" sz="quarter" idx="5"/>
          </p:nvPr>
        </p:nvSpPr>
        <p:spPr/>
        <p:txBody>
          <a:bodyPr/>
          <a:lstStyle/>
          <a:p>
            <a:pPr>
              <a:defRPr/>
            </a:pPr>
            <a:fld id="{11B56946-2FC7-4C22-B4C0-2257EF6F6243}" type="slidenum">
              <a:rPr lang="en-US" altLang="en-US" smtClean="0"/>
              <a:pPr>
                <a:defRPr/>
              </a:pPr>
              <a:t>30</a:t>
            </a:fld>
            <a:endParaRPr lang="en-US" altLang="en-US"/>
          </a:p>
        </p:txBody>
      </p:sp>
    </p:spTree>
    <p:extLst>
      <p:ext uri="{BB962C8B-B14F-4D97-AF65-F5344CB8AC3E}">
        <p14:creationId xmlns:p14="http://schemas.microsoft.com/office/powerpoint/2010/main" val="3599850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F7B07-EE40-FD5B-B99A-F396D07E85E9}"/>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4E4E4E48-0CE0-B395-B647-AEB595784C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CC2BF04-681A-8830-E34B-E4D20EE8BD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85FB9D9E-65DA-08C8-4D3B-6D3C154088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32</a:t>
            </a:fld>
            <a:endParaRPr lang="en-US" altLang="en-US"/>
          </a:p>
        </p:txBody>
      </p:sp>
    </p:spTree>
    <p:extLst>
      <p:ext uri="{BB962C8B-B14F-4D97-AF65-F5344CB8AC3E}">
        <p14:creationId xmlns:p14="http://schemas.microsoft.com/office/powerpoint/2010/main" val="549190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591A7-A832-3810-73C5-3EBC3146923C}"/>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28280D49-AB30-1D66-E332-E0C12577DB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5F411978-62F4-20B3-77F6-3E59EBA012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BAEC89E1-2152-51D0-1081-4F102D0D9C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33</a:t>
            </a:fld>
            <a:endParaRPr lang="en-US" altLang="en-US"/>
          </a:p>
        </p:txBody>
      </p:sp>
    </p:spTree>
    <p:extLst>
      <p:ext uri="{BB962C8B-B14F-4D97-AF65-F5344CB8AC3E}">
        <p14:creationId xmlns:p14="http://schemas.microsoft.com/office/powerpoint/2010/main" val="3519993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ANFP continues to celebrate National CDM, CFPP Day of the Year on November 28. This day celebrates the impact that Certified Dietary Managers, Certified Food Protection Professionals have made in the foodservice management profession.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national day gives ANFP members and their employers the opportunity to recognize the vital work that foodservice professionals perform daily.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We are excited that U.S. Rep. Jen Kiggans (R-VA-2) has made remarks in the Congressional Record since the inaugural celebration, saluting National CDM, CFPP Day and the work done by ANFP’s members, also explaining the CDM, CFPP credential is the basis for the ANFP Apprenticeship Program. Prior to her tenure in Congress, Kiggans worked as a Geriatric Nurse Practitioner in LTC facilities.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Join us as we celebrate and recognize the work of our fellow CDM, CFPPs this coming November!  </a:t>
            </a:r>
          </a:p>
        </p:txBody>
      </p:sp>
      <p:sp>
        <p:nvSpPr>
          <p:cNvPr id="4" name="Slide Number Placeholder 3"/>
          <p:cNvSpPr>
            <a:spLocks noGrp="1"/>
          </p:cNvSpPr>
          <p:nvPr>
            <p:ph type="sldNum" sz="quarter" idx="5"/>
          </p:nvPr>
        </p:nvSpPr>
        <p:spPr/>
        <p:txBody>
          <a:bodyPr/>
          <a:lstStyle/>
          <a:p>
            <a:pPr>
              <a:defRPr/>
            </a:pPr>
            <a:fld id="{11B56946-2FC7-4C22-B4C0-2257EF6F6243}" type="slidenum">
              <a:rPr lang="en-US" altLang="en-US" smtClean="0"/>
              <a:pPr>
                <a:defRPr/>
              </a:pPr>
              <a:t>36</a:t>
            </a:fld>
            <a:endParaRPr lang="en-US" altLang="en-US"/>
          </a:p>
        </p:txBody>
      </p:sp>
    </p:spTree>
    <p:extLst>
      <p:ext uri="{BB962C8B-B14F-4D97-AF65-F5344CB8AC3E}">
        <p14:creationId xmlns:p14="http://schemas.microsoft.com/office/powerpoint/2010/main" val="196469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5D4EB-0245-1704-4A79-D6AEFE49AE36}"/>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C2780D67-9D80-DB2B-5F6E-C094286742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3E326C65-C404-7848-28DF-824489A4E3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0106099D-17D0-5A0B-4352-91BEF854CA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38</a:t>
            </a:fld>
            <a:endParaRPr lang="en-US" altLang="en-US"/>
          </a:p>
        </p:txBody>
      </p:sp>
    </p:spTree>
    <p:extLst>
      <p:ext uri="{BB962C8B-B14F-4D97-AF65-F5344CB8AC3E}">
        <p14:creationId xmlns:p14="http://schemas.microsoft.com/office/powerpoint/2010/main" val="3822749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8430C-AFB8-D2AF-366F-CB39F5509F88}"/>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3F4BFF2A-430D-75A1-267D-E83B1DAC02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8DD2C6E9-BADF-F36E-5140-E7FE74841F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B562D2EE-BE68-1E73-0382-ADA9938BDC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39</a:t>
            </a:fld>
            <a:endParaRPr lang="en-US" altLang="en-US"/>
          </a:p>
        </p:txBody>
      </p:sp>
    </p:spTree>
    <p:extLst>
      <p:ext uri="{BB962C8B-B14F-4D97-AF65-F5344CB8AC3E}">
        <p14:creationId xmlns:p14="http://schemas.microsoft.com/office/powerpoint/2010/main" val="2696490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2B878-49D0-535F-2686-2F5D2B8361F4}"/>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C2511DB8-B6D9-094D-41AA-5144433004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6BEC36C7-29EB-5BDF-C4F0-AE655D2E3F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BC6AF00E-882F-47DB-69AB-BC283C6700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41</a:t>
            </a:fld>
            <a:endParaRPr lang="en-US" altLang="en-US"/>
          </a:p>
        </p:txBody>
      </p:sp>
    </p:spTree>
    <p:extLst>
      <p:ext uri="{BB962C8B-B14F-4D97-AF65-F5344CB8AC3E}">
        <p14:creationId xmlns:p14="http://schemas.microsoft.com/office/powerpoint/2010/main" val="1399749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352A3-E937-1B80-054A-B8B17C581585}"/>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817F8B15-EB84-9436-E05B-63D368A4A7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0196C641-5B3E-8882-9DF7-DBD864235F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DC1177FB-564A-16A7-0444-972D2C3A90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42</a:t>
            </a:fld>
            <a:endParaRPr lang="en-US" altLang="en-US"/>
          </a:p>
        </p:txBody>
      </p:sp>
    </p:spTree>
    <p:extLst>
      <p:ext uri="{BB962C8B-B14F-4D97-AF65-F5344CB8AC3E}">
        <p14:creationId xmlns:p14="http://schemas.microsoft.com/office/powerpoint/2010/main" val="328814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FEE3E-F5E6-8608-3300-8E9CE1A42B8D}"/>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1A147FE4-7F6C-30F7-710D-1D522C354B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A5CF16CF-FECC-8ACD-6BAF-7B995E236F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F7D3BDE3-8912-EEB4-3344-724916FBCA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43</a:t>
            </a:fld>
            <a:endParaRPr lang="en-US" altLang="en-US"/>
          </a:p>
        </p:txBody>
      </p:sp>
    </p:spTree>
    <p:extLst>
      <p:ext uri="{BB962C8B-B14F-4D97-AF65-F5344CB8AC3E}">
        <p14:creationId xmlns:p14="http://schemas.microsoft.com/office/powerpoint/2010/main" val="4149100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565CD-CE3A-3B0E-D97C-487BD75D058C}"/>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7B76A44B-2F98-1374-E903-C11A098C51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AB59B310-7467-60C3-118F-8D6E87CCD2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E1CE4671-88E1-85F1-1151-CE7FD74AB6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11</a:t>
            </a:fld>
            <a:endParaRPr lang="en-US" altLang="en-US"/>
          </a:p>
        </p:txBody>
      </p:sp>
    </p:spTree>
    <p:extLst>
      <p:ext uri="{BB962C8B-B14F-4D97-AF65-F5344CB8AC3E}">
        <p14:creationId xmlns:p14="http://schemas.microsoft.com/office/powerpoint/2010/main" val="969416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CD252-E967-CF46-3903-4F83D20C3D64}"/>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A05A2E43-C27B-5546-04A8-CC5BF9CDEE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7E460F8C-36B0-5FDC-0601-39CFC17C16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D794A2AF-C3F1-B8D1-EDA8-72D90591EE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44</a:t>
            </a:fld>
            <a:endParaRPr lang="en-US" altLang="en-US"/>
          </a:p>
        </p:txBody>
      </p:sp>
    </p:spTree>
    <p:extLst>
      <p:ext uri="{BB962C8B-B14F-4D97-AF65-F5344CB8AC3E}">
        <p14:creationId xmlns:p14="http://schemas.microsoft.com/office/powerpoint/2010/main" val="3154185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BB2A9-A7C3-3BF1-BD7C-5A04E746CD9B}"/>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75B53838-E479-DB7B-BED0-B741212DD5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CDC6D31-F8E6-2E16-4716-E4A4F7D5BE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845E3FCE-186C-4F7F-257D-B97C356582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46</a:t>
            </a:fld>
            <a:endParaRPr lang="en-US" altLang="en-US"/>
          </a:p>
        </p:txBody>
      </p:sp>
    </p:spTree>
    <p:extLst>
      <p:ext uri="{BB962C8B-B14F-4D97-AF65-F5344CB8AC3E}">
        <p14:creationId xmlns:p14="http://schemas.microsoft.com/office/powerpoint/2010/main" val="3090772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FF52D-E656-7D87-163C-427ACC57CFC8}"/>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088822C6-EC8D-8A3E-5FE9-D636E18B30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21C1F66A-69A3-AAE9-667F-D2CC6514B5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6161C7C2-9895-D6FB-FED4-938E456848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47</a:t>
            </a:fld>
            <a:endParaRPr lang="en-US" altLang="en-US"/>
          </a:p>
        </p:txBody>
      </p:sp>
    </p:spTree>
    <p:extLst>
      <p:ext uri="{BB962C8B-B14F-4D97-AF65-F5344CB8AC3E}">
        <p14:creationId xmlns:p14="http://schemas.microsoft.com/office/powerpoint/2010/main" val="1741231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93639-055D-36E9-5488-389B38AB6295}"/>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39195396-925A-412B-3A83-53BAE402B5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ACEBF68D-7907-7F5F-27A4-8B0666C634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BF5BDB95-2D0E-6126-0E29-5E6046B17D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12</a:t>
            </a:fld>
            <a:endParaRPr lang="en-US" altLang="en-US"/>
          </a:p>
        </p:txBody>
      </p:sp>
    </p:spTree>
    <p:extLst>
      <p:ext uri="{BB962C8B-B14F-4D97-AF65-F5344CB8AC3E}">
        <p14:creationId xmlns:p14="http://schemas.microsoft.com/office/powerpoint/2010/main" val="3705614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05627-7D43-F5B4-FCA9-4C8F03B62703}"/>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7BFFAAF-40A1-4F43-7DD6-60FD77687A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50982FFF-2E97-9DD0-C709-BC75AE90B1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1A787147-C4BD-76AB-429A-B03ECDFFF2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13</a:t>
            </a:fld>
            <a:endParaRPr lang="en-US" altLang="en-US"/>
          </a:p>
        </p:txBody>
      </p:sp>
    </p:spTree>
    <p:extLst>
      <p:ext uri="{BB962C8B-B14F-4D97-AF65-F5344CB8AC3E}">
        <p14:creationId xmlns:p14="http://schemas.microsoft.com/office/powerpoint/2010/main" val="2121065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72789-D756-6ADB-6D09-33AE421DA5EF}"/>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D734666E-887C-FF87-495A-4B9F2D2891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40166679-4281-7AAD-9267-D65CC34465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B5E78A3F-2591-9991-4958-92AA651806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14</a:t>
            </a:fld>
            <a:endParaRPr lang="en-US" altLang="en-US"/>
          </a:p>
        </p:txBody>
      </p:sp>
    </p:spTree>
    <p:extLst>
      <p:ext uri="{BB962C8B-B14F-4D97-AF65-F5344CB8AC3E}">
        <p14:creationId xmlns:p14="http://schemas.microsoft.com/office/powerpoint/2010/main" val="1590243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B531B-0517-D297-958D-9F717A62597B}"/>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7721B580-B5C7-82D6-1A52-BE8DB16F07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216350A9-1CC1-2955-682B-650EA8EA80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5E1AF9AA-6F06-2C77-2763-9A2200917A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15</a:t>
            </a:fld>
            <a:endParaRPr lang="en-US" altLang="en-US"/>
          </a:p>
        </p:txBody>
      </p:sp>
    </p:spTree>
    <p:extLst>
      <p:ext uri="{BB962C8B-B14F-4D97-AF65-F5344CB8AC3E}">
        <p14:creationId xmlns:p14="http://schemas.microsoft.com/office/powerpoint/2010/main" val="2724249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1E6B8-AFE2-42A8-03D3-E687A47719D1}"/>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C4F991A2-734B-8C9E-F2E8-F7AF1B5DA9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7559FBC4-03BD-6CFD-E1D9-E50A934E06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93F1DECE-DB58-6190-1115-56636B20B4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16</a:t>
            </a:fld>
            <a:endParaRPr lang="en-US" altLang="en-US"/>
          </a:p>
        </p:txBody>
      </p:sp>
    </p:spTree>
    <p:extLst>
      <p:ext uri="{BB962C8B-B14F-4D97-AF65-F5344CB8AC3E}">
        <p14:creationId xmlns:p14="http://schemas.microsoft.com/office/powerpoint/2010/main" val="1830823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C768D-101B-6FBF-4CB3-BC5E2E32E226}"/>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24D4561D-55FB-D13E-BE5E-091EB94914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4C4394A5-E1AD-33C3-F6FE-8ABCD9DA63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D42C4A57-6655-013B-FD98-51CD5600B7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17</a:t>
            </a:fld>
            <a:endParaRPr lang="en-US" altLang="en-US"/>
          </a:p>
        </p:txBody>
      </p:sp>
    </p:spTree>
    <p:extLst>
      <p:ext uri="{BB962C8B-B14F-4D97-AF65-F5344CB8AC3E}">
        <p14:creationId xmlns:p14="http://schemas.microsoft.com/office/powerpoint/2010/main" val="4056047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2676D-1D36-4DE7-8653-90AF1B518949}"/>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CC106AC5-C27D-46E1-9A93-6691330CE866}" type="datetimeFigureOut">
              <a:rPr lang="en-US"/>
              <a:pPr>
                <a:defRPr/>
              </a:pPr>
              <a:t>8/26/2025</a:t>
            </a:fld>
            <a:endParaRPr lang="en-US"/>
          </a:p>
        </p:txBody>
      </p:sp>
      <p:sp>
        <p:nvSpPr>
          <p:cNvPr id="5" name="Footer Placeholder 4">
            <a:extLst>
              <a:ext uri="{FF2B5EF4-FFF2-40B4-BE49-F238E27FC236}">
                <a16:creationId xmlns:a16="http://schemas.microsoft.com/office/drawing/2014/main" id="{E39DD809-4046-4414-92DF-D32EE7CC803E}"/>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4D11CF-33EF-4BF8-92B3-4D39D49A61CD}"/>
              </a:ext>
            </a:extLst>
          </p:cNvPr>
          <p:cNvSpPr>
            <a:spLocks noGrp="1"/>
          </p:cNvSpPr>
          <p:nvPr>
            <p:ph type="sldNum" sz="quarter" idx="12"/>
          </p:nvPr>
        </p:nvSpPr>
        <p:spPr>
          <a:xfrm>
            <a:off x="8737600" y="6356350"/>
            <a:ext cx="2844800" cy="365125"/>
          </a:xfrm>
          <a:prstGeom prst="rect">
            <a:avLst/>
          </a:prstGeom>
        </p:spPr>
        <p:txBody>
          <a:bodyPr/>
          <a:lstStyle>
            <a:lvl1pPr>
              <a:defRPr/>
            </a:lvl1pPr>
          </a:lstStyle>
          <a:p>
            <a:pPr>
              <a:defRPr/>
            </a:pPr>
            <a:fld id="{3E107472-9931-43AC-9313-2BB3146E8076}" type="slidenum">
              <a:rPr lang="en-US" altLang="en-US"/>
              <a:pPr>
                <a:defRPr/>
              </a:pPr>
              <a:t>‹#›</a:t>
            </a:fld>
            <a:endParaRPr lang="en-US" altLang="en-US"/>
          </a:p>
        </p:txBody>
      </p:sp>
      <p:pic>
        <p:nvPicPr>
          <p:cNvPr id="10" name="Picture 9" descr="A group of different fruits&#10;&#10;AI-generated content may be incorrect.">
            <a:extLst>
              <a:ext uri="{FF2B5EF4-FFF2-40B4-BE49-F238E27FC236}">
                <a16:creationId xmlns:a16="http://schemas.microsoft.com/office/drawing/2014/main" id="{74D65F5E-39E8-1E67-1DCE-B65EFD3EC943}"/>
              </a:ext>
            </a:extLst>
          </p:cNvPr>
          <p:cNvPicPr>
            <a:picLocks noChangeAspect="1"/>
          </p:cNvPicPr>
          <p:nvPr userDrawn="1"/>
        </p:nvPicPr>
        <p:blipFill>
          <a:blip r:embed="rId2">
            <a:extLst>
              <a:ext uri="{28A0092B-C50C-407E-A947-70E740481C1C}">
                <a14:useLocalDpi xmlns:a14="http://schemas.microsoft.com/office/drawing/2010/main" val="0"/>
              </a:ext>
            </a:extLst>
          </a:blip>
          <a:srcRect b="23151"/>
          <a:stretch>
            <a:fillRect/>
          </a:stretch>
        </p:blipFill>
        <p:spPr>
          <a:xfrm>
            <a:off x="0" y="-1"/>
            <a:ext cx="12192000" cy="6858001"/>
          </a:xfrm>
          <a:prstGeom prst="rect">
            <a:avLst/>
          </a:prstGeom>
        </p:spPr>
      </p:pic>
      <p:sp>
        <p:nvSpPr>
          <p:cNvPr id="11" name="Rectangle 10">
            <a:extLst>
              <a:ext uri="{FF2B5EF4-FFF2-40B4-BE49-F238E27FC236}">
                <a16:creationId xmlns:a16="http://schemas.microsoft.com/office/drawing/2014/main" id="{10CD823A-5E60-B822-B2D2-17D7A0610394}"/>
              </a:ext>
            </a:extLst>
          </p:cNvPr>
          <p:cNvSpPr/>
          <p:nvPr userDrawn="1"/>
        </p:nvSpPr>
        <p:spPr>
          <a:xfrm>
            <a:off x="609600" y="0"/>
            <a:ext cx="10972800" cy="6858000"/>
          </a:xfrm>
          <a:prstGeom prst="rect">
            <a:avLst/>
          </a:prstGeom>
          <a:solidFill>
            <a:srgbClr val="FF0000">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descr="A black background with white text&#10;&#10;AI-generated content may be incorrect.">
            <a:extLst>
              <a:ext uri="{FF2B5EF4-FFF2-40B4-BE49-F238E27FC236}">
                <a16:creationId xmlns:a16="http://schemas.microsoft.com/office/drawing/2014/main" id="{53DC28D6-F3C6-75FE-9BCF-1647ECBFBA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100" y="685800"/>
            <a:ext cx="5257800" cy="882151"/>
          </a:xfrm>
          <a:prstGeom prst="rect">
            <a:avLst/>
          </a:prstGeom>
        </p:spPr>
      </p:pic>
    </p:spTree>
    <p:extLst>
      <p:ext uri="{BB962C8B-B14F-4D97-AF65-F5344CB8AC3E}">
        <p14:creationId xmlns:p14="http://schemas.microsoft.com/office/powerpoint/2010/main" val="901114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id="{94CF12F5-FCF3-4CAF-8A1C-409CBABC07EA}"/>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B7F3C9CA-78F0-4C9F-91BF-0804D48474E0}" type="datetimeFigureOut">
              <a:rPr lang="en-US"/>
              <a:pPr>
                <a:defRPr/>
              </a:pPr>
              <a:t>8/26/2025</a:t>
            </a:fld>
            <a:endParaRPr lang="en-US"/>
          </a:p>
        </p:txBody>
      </p:sp>
      <p:sp>
        <p:nvSpPr>
          <p:cNvPr id="4" name="Footer Placeholder 4">
            <a:extLst>
              <a:ext uri="{FF2B5EF4-FFF2-40B4-BE49-F238E27FC236}">
                <a16:creationId xmlns:a16="http://schemas.microsoft.com/office/drawing/2014/main" id="{24C7383F-2488-429D-8FDA-DFBA9FAEDBB0}"/>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621B8A1-0CA5-453A-A0A4-7DF3A47BE6A4}"/>
              </a:ext>
            </a:extLst>
          </p:cNvPr>
          <p:cNvSpPr>
            <a:spLocks noGrp="1"/>
          </p:cNvSpPr>
          <p:nvPr>
            <p:ph type="sldNum" sz="quarter" idx="12"/>
          </p:nvPr>
        </p:nvSpPr>
        <p:spPr>
          <a:xfrm>
            <a:off x="8737600" y="6356350"/>
            <a:ext cx="2844800" cy="365125"/>
          </a:xfrm>
          <a:prstGeom prst="rect">
            <a:avLst/>
          </a:prstGeom>
        </p:spPr>
        <p:txBody>
          <a:bodyPr/>
          <a:lstStyle>
            <a:lvl1pPr>
              <a:defRPr/>
            </a:lvl1pPr>
          </a:lstStyle>
          <a:p>
            <a:pPr>
              <a:defRPr/>
            </a:pPr>
            <a:fld id="{E570EA0B-C061-4262-A021-835921174B80}" type="slidenum">
              <a:rPr lang="en-US" altLang="en-US"/>
              <a:pPr>
                <a:defRPr/>
              </a:pPr>
              <a:t>‹#›</a:t>
            </a:fld>
            <a:endParaRPr lang="en-US" altLang="en-US"/>
          </a:p>
        </p:txBody>
      </p:sp>
    </p:spTree>
    <p:extLst>
      <p:ext uri="{BB962C8B-B14F-4D97-AF65-F5344CB8AC3E}">
        <p14:creationId xmlns:p14="http://schemas.microsoft.com/office/powerpoint/2010/main" val="914486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0918859-0906-4D2D-866B-54964B40F9D1}"/>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77CE7D06-BEE0-4149-AE6D-DAC583899850}" type="datetimeFigureOut">
              <a:rPr lang="en-US"/>
              <a:pPr>
                <a:defRPr/>
              </a:pPr>
              <a:t>8/26/2025</a:t>
            </a:fld>
            <a:endParaRPr lang="en-US"/>
          </a:p>
        </p:txBody>
      </p:sp>
      <p:sp>
        <p:nvSpPr>
          <p:cNvPr id="3" name="Footer Placeholder 4">
            <a:extLst>
              <a:ext uri="{FF2B5EF4-FFF2-40B4-BE49-F238E27FC236}">
                <a16:creationId xmlns:a16="http://schemas.microsoft.com/office/drawing/2014/main" id="{D473B6E0-9261-4E86-83BF-6EDEB15E6B50}"/>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C449C8B-D0D5-4FAA-989E-83C86AF9BFB8}"/>
              </a:ext>
            </a:extLst>
          </p:cNvPr>
          <p:cNvSpPr>
            <a:spLocks noGrp="1"/>
          </p:cNvSpPr>
          <p:nvPr>
            <p:ph type="sldNum" sz="quarter" idx="12"/>
          </p:nvPr>
        </p:nvSpPr>
        <p:spPr>
          <a:xfrm>
            <a:off x="8737600" y="6356350"/>
            <a:ext cx="2844800" cy="365125"/>
          </a:xfrm>
          <a:prstGeom prst="rect">
            <a:avLst/>
          </a:prstGeom>
        </p:spPr>
        <p:txBody>
          <a:bodyPr/>
          <a:lstStyle>
            <a:lvl1pPr>
              <a:defRPr/>
            </a:lvl1pPr>
          </a:lstStyle>
          <a:p>
            <a:pPr>
              <a:defRPr/>
            </a:pPr>
            <a:fld id="{096B2ACE-68C4-4200-8E39-2D29CA6951A8}" type="slidenum">
              <a:rPr lang="en-US" altLang="en-US"/>
              <a:pPr>
                <a:defRPr/>
              </a:pPr>
              <a:t>‹#›</a:t>
            </a:fld>
            <a:endParaRPr lang="en-US" altLang="en-US"/>
          </a:p>
        </p:txBody>
      </p:sp>
    </p:spTree>
    <p:extLst>
      <p:ext uri="{BB962C8B-B14F-4D97-AF65-F5344CB8AC3E}">
        <p14:creationId xmlns:p14="http://schemas.microsoft.com/office/powerpoint/2010/main" val="952044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E730DE-3909-4020-8AAB-8A9A3D545941}"/>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08D1B159-451B-47B7-98CE-CA2100E1F09A}" type="datetimeFigureOut">
              <a:rPr lang="en-US"/>
              <a:pPr>
                <a:defRPr/>
              </a:pPr>
              <a:t>8/26/2025</a:t>
            </a:fld>
            <a:endParaRPr lang="en-US"/>
          </a:p>
        </p:txBody>
      </p:sp>
      <p:sp>
        <p:nvSpPr>
          <p:cNvPr id="6" name="Footer Placeholder 4">
            <a:extLst>
              <a:ext uri="{FF2B5EF4-FFF2-40B4-BE49-F238E27FC236}">
                <a16:creationId xmlns:a16="http://schemas.microsoft.com/office/drawing/2014/main" id="{E21EEDB7-3CB5-4E14-B337-745D90E61415}"/>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3B7C911-369E-424B-B757-272547F1B9AF}"/>
              </a:ext>
            </a:extLst>
          </p:cNvPr>
          <p:cNvSpPr>
            <a:spLocks noGrp="1"/>
          </p:cNvSpPr>
          <p:nvPr>
            <p:ph type="sldNum" sz="quarter" idx="12"/>
          </p:nvPr>
        </p:nvSpPr>
        <p:spPr>
          <a:xfrm>
            <a:off x="8737600" y="6356350"/>
            <a:ext cx="2844800" cy="365125"/>
          </a:xfrm>
          <a:prstGeom prst="rect">
            <a:avLst/>
          </a:prstGeom>
        </p:spPr>
        <p:txBody>
          <a:bodyPr/>
          <a:lstStyle>
            <a:lvl1pPr>
              <a:defRPr/>
            </a:lvl1pPr>
          </a:lstStyle>
          <a:p>
            <a:pPr>
              <a:defRPr/>
            </a:pPr>
            <a:fld id="{195C57AB-84A4-4B73-B3BE-7D3901092093}" type="slidenum">
              <a:rPr lang="en-US" altLang="en-US"/>
              <a:pPr>
                <a:defRPr/>
              </a:pPr>
              <a:t>‹#›</a:t>
            </a:fld>
            <a:endParaRPr lang="en-US" altLang="en-US"/>
          </a:p>
        </p:txBody>
      </p:sp>
    </p:spTree>
    <p:extLst>
      <p:ext uri="{BB962C8B-B14F-4D97-AF65-F5344CB8AC3E}">
        <p14:creationId xmlns:p14="http://schemas.microsoft.com/office/powerpoint/2010/main" val="2466032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BDDB203-783D-4B1C-B311-AEFD09508FAB}"/>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2B29871E-F41E-473C-97D0-F95D053D1F89}" type="datetimeFigureOut">
              <a:rPr lang="en-US"/>
              <a:pPr>
                <a:defRPr/>
              </a:pPr>
              <a:t>8/26/2025</a:t>
            </a:fld>
            <a:endParaRPr lang="en-US"/>
          </a:p>
        </p:txBody>
      </p:sp>
      <p:sp>
        <p:nvSpPr>
          <p:cNvPr id="6" name="Footer Placeholder 4">
            <a:extLst>
              <a:ext uri="{FF2B5EF4-FFF2-40B4-BE49-F238E27FC236}">
                <a16:creationId xmlns:a16="http://schemas.microsoft.com/office/drawing/2014/main" id="{C5F9546C-9921-4587-A0CE-4E39CF0C89A3}"/>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1AC5FD-6E2E-48BC-8A6C-1411A62DEA23}"/>
              </a:ext>
            </a:extLst>
          </p:cNvPr>
          <p:cNvSpPr>
            <a:spLocks noGrp="1"/>
          </p:cNvSpPr>
          <p:nvPr>
            <p:ph type="sldNum" sz="quarter" idx="12"/>
          </p:nvPr>
        </p:nvSpPr>
        <p:spPr>
          <a:xfrm>
            <a:off x="8737600" y="6356350"/>
            <a:ext cx="2844800" cy="365125"/>
          </a:xfrm>
          <a:prstGeom prst="rect">
            <a:avLst/>
          </a:prstGeom>
        </p:spPr>
        <p:txBody>
          <a:bodyPr/>
          <a:lstStyle>
            <a:lvl1pPr>
              <a:defRPr/>
            </a:lvl1pPr>
          </a:lstStyle>
          <a:p>
            <a:pPr>
              <a:defRPr/>
            </a:pPr>
            <a:fld id="{108C481E-287F-40E4-A005-EDC62E7AB4D5}" type="slidenum">
              <a:rPr lang="en-US" altLang="en-US"/>
              <a:pPr>
                <a:defRPr/>
              </a:pPr>
              <a:t>‹#›</a:t>
            </a:fld>
            <a:endParaRPr lang="en-US" altLang="en-US"/>
          </a:p>
        </p:txBody>
      </p:sp>
    </p:spTree>
    <p:extLst>
      <p:ext uri="{BB962C8B-B14F-4D97-AF65-F5344CB8AC3E}">
        <p14:creationId xmlns:p14="http://schemas.microsoft.com/office/powerpoint/2010/main" val="1476289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3D202-FD3D-4E54-899B-948C1BC89698}"/>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B1ED3001-0C48-4827-A1FC-19C5AC4B07D5}" type="datetimeFigureOut">
              <a:rPr lang="en-US"/>
              <a:pPr>
                <a:defRPr/>
              </a:pPr>
              <a:t>8/26/2025</a:t>
            </a:fld>
            <a:endParaRPr lang="en-US"/>
          </a:p>
        </p:txBody>
      </p:sp>
      <p:sp>
        <p:nvSpPr>
          <p:cNvPr id="5" name="Footer Placeholder 4">
            <a:extLst>
              <a:ext uri="{FF2B5EF4-FFF2-40B4-BE49-F238E27FC236}">
                <a16:creationId xmlns:a16="http://schemas.microsoft.com/office/drawing/2014/main" id="{84EE6839-A5E1-4BCD-9FBC-416F978C82AC}"/>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E11430-5DD7-440F-9ED4-6C95F1B81EF2}"/>
              </a:ext>
            </a:extLst>
          </p:cNvPr>
          <p:cNvSpPr>
            <a:spLocks noGrp="1"/>
          </p:cNvSpPr>
          <p:nvPr>
            <p:ph type="sldNum" sz="quarter" idx="12"/>
          </p:nvPr>
        </p:nvSpPr>
        <p:spPr>
          <a:xfrm>
            <a:off x="8737600" y="6356350"/>
            <a:ext cx="2844800" cy="365125"/>
          </a:xfrm>
          <a:prstGeom prst="rect">
            <a:avLst/>
          </a:prstGeom>
        </p:spPr>
        <p:txBody>
          <a:bodyPr/>
          <a:lstStyle>
            <a:lvl1pPr>
              <a:defRPr/>
            </a:lvl1pPr>
          </a:lstStyle>
          <a:p>
            <a:pPr>
              <a:defRPr/>
            </a:pPr>
            <a:fld id="{A9820C71-4B1D-4E39-8E13-5F92496D8703}" type="slidenum">
              <a:rPr lang="en-US" altLang="en-US"/>
              <a:pPr>
                <a:defRPr/>
              </a:pPr>
              <a:t>‹#›</a:t>
            </a:fld>
            <a:endParaRPr lang="en-US" altLang="en-US"/>
          </a:p>
        </p:txBody>
      </p:sp>
    </p:spTree>
    <p:extLst>
      <p:ext uri="{BB962C8B-B14F-4D97-AF65-F5344CB8AC3E}">
        <p14:creationId xmlns:p14="http://schemas.microsoft.com/office/powerpoint/2010/main" val="4067082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B8D60-5CE7-4BD3-8020-D08C607FD744}"/>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5F2BC1F7-1503-475B-8407-158861790203}" type="datetimeFigureOut">
              <a:rPr lang="en-US"/>
              <a:pPr>
                <a:defRPr/>
              </a:pPr>
              <a:t>8/26/2025</a:t>
            </a:fld>
            <a:endParaRPr lang="en-US"/>
          </a:p>
        </p:txBody>
      </p:sp>
      <p:sp>
        <p:nvSpPr>
          <p:cNvPr id="5" name="Footer Placeholder 4">
            <a:extLst>
              <a:ext uri="{FF2B5EF4-FFF2-40B4-BE49-F238E27FC236}">
                <a16:creationId xmlns:a16="http://schemas.microsoft.com/office/drawing/2014/main" id="{333DCC5B-984E-4164-8CF8-29197CEB238A}"/>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981BC6-A22A-48BB-8AEC-35936DF3B3E2}"/>
              </a:ext>
            </a:extLst>
          </p:cNvPr>
          <p:cNvSpPr>
            <a:spLocks noGrp="1"/>
          </p:cNvSpPr>
          <p:nvPr>
            <p:ph type="sldNum" sz="quarter" idx="12"/>
          </p:nvPr>
        </p:nvSpPr>
        <p:spPr>
          <a:xfrm>
            <a:off x="8737600" y="6356350"/>
            <a:ext cx="2844800" cy="365125"/>
          </a:xfrm>
          <a:prstGeom prst="rect">
            <a:avLst/>
          </a:prstGeom>
        </p:spPr>
        <p:txBody>
          <a:bodyPr/>
          <a:lstStyle>
            <a:lvl1pPr>
              <a:defRPr/>
            </a:lvl1pPr>
          </a:lstStyle>
          <a:p>
            <a:pPr>
              <a:defRPr/>
            </a:pPr>
            <a:fld id="{82C05278-A5D3-44D4-A37C-D3DF64E0AF22}" type="slidenum">
              <a:rPr lang="en-US" altLang="en-US"/>
              <a:pPr>
                <a:defRPr/>
              </a:pPr>
              <a:t>‹#›</a:t>
            </a:fld>
            <a:endParaRPr lang="en-US" altLang="en-US"/>
          </a:p>
        </p:txBody>
      </p:sp>
    </p:spTree>
    <p:extLst>
      <p:ext uri="{BB962C8B-B14F-4D97-AF65-F5344CB8AC3E}">
        <p14:creationId xmlns:p14="http://schemas.microsoft.com/office/powerpoint/2010/main" val="3654839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9C0331E-EC39-4F53-B6F8-DBCB75592DA2}"/>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30DEA5C6-8D7F-4A81-B1F3-87DC00BC12B8}" type="datetimeFigureOut">
              <a:rPr lang="en-US"/>
              <a:pPr>
                <a:defRPr/>
              </a:pPr>
              <a:t>8/26/2025</a:t>
            </a:fld>
            <a:endParaRPr lang="en-US"/>
          </a:p>
        </p:txBody>
      </p:sp>
      <p:sp>
        <p:nvSpPr>
          <p:cNvPr id="5" name="Footer Placeholder 4">
            <a:extLst>
              <a:ext uri="{FF2B5EF4-FFF2-40B4-BE49-F238E27FC236}">
                <a16:creationId xmlns:a16="http://schemas.microsoft.com/office/drawing/2014/main" id="{119E8954-EB59-491D-B1FA-CFA3F9C8BB16}"/>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E7A1E9-EA77-46C8-B843-AE69AF98A5FC}"/>
              </a:ext>
            </a:extLst>
          </p:cNvPr>
          <p:cNvSpPr>
            <a:spLocks noGrp="1"/>
          </p:cNvSpPr>
          <p:nvPr>
            <p:ph type="sldNum" sz="quarter" idx="12"/>
          </p:nvPr>
        </p:nvSpPr>
        <p:spPr>
          <a:xfrm>
            <a:off x="8737600" y="6356350"/>
            <a:ext cx="2844800" cy="365125"/>
          </a:xfrm>
          <a:prstGeom prst="rect">
            <a:avLst/>
          </a:prstGeom>
        </p:spPr>
        <p:txBody>
          <a:bodyPr/>
          <a:lstStyle>
            <a:lvl1pPr>
              <a:defRPr/>
            </a:lvl1pPr>
          </a:lstStyle>
          <a:p>
            <a:pPr>
              <a:defRPr/>
            </a:pPr>
            <a:fld id="{ACE7C6B3-290C-4D91-ABEC-3D1A39156E72}" type="slidenum">
              <a:rPr lang="en-US" altLang="en-US"/>
              <a:pPr>
                <a:defRPr/>
              </a:pPr>
              <a:t>‹#›</a:t>
            </a:fld>
            <a:endParaRPr lang="en-US" altLang="en-US"/>
          </a:p>
        </p:txBody>
      </p:sp>
      <p:pic>
        <p:nvPicPr>
          <p:cNvPr id="7" name="Picture 6" descr="A close up of vegetables&#10;&#10;AI-generated content may be incorrect.">
            <a:extLst>
              <a:ext uri="{FF2B5EF4-FFF2-40B4-BE49-F238E27FC236}">
                <a16:creationId xmlns:a16="http://schemas.microsoft.com/office/drawing/2014/main" id="{2D6BB843-CC68-D291-F2CB-65D7C6BEC0E9}"/>
              </a:ext>
            </a:extLst>
          </p:cNvPr>
          <p:cNvPicPr>
            <a:picLocks noChangeAspect="1"/>
          </p:cNvPicPr>
          <p:nvPr userDrawn="1"/>
        </p:nvPicPr>
        <p:blipFill>
          <a:blip r:embed="rId2">
            <a:extLst>
              <a:ext uri="{28A0092B-C50C-407E-A947-70E740481C1C}">
                <a14:useLocalDpi xmlns:a14="http://schemas.microsoft.com/office/drawing/2010/main" val="0"/>
              </a:ext>
            </a:extLst>
          </a:blip>
          <a:srcRect t="1554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E74E94A-AD0A-DBB9-0F6A-682C3EBFCB86}"/>
              </a:ext>
            </a:extLst>
          </p:cNvPr>
          <p:cNvSpPr/>
          <p:nvPr userDrawn="1"/>
        </p:nvSpPr>
        <p:spPr>
          <a:xfrm>
            <a:off x="609600" y="1"/>
            <a:ext cx="10972800" cy="6858000"/>
          </a:xfrm>
          <a:prstGeom prst="rect">
            <a:avLst/>
          </a:prstGeom>
          <a:solidFill>
            <a:schemeClr val="tx1">
              <a:alpha val="9028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C6AF75E1-F036-1B73-C00F-43AFB5D0AFB2}"/>
              </a:ext>
            </a:extLst>
          </p:cNvPr>
          <p:cNvSpPr/>
          <p:nvPr userDrawn="1"/>
        </p:nvSpPr>
        <p:spPr>
          <a:xfrm>
            <a:off x="609600" y="0"/>
            <a:ext cx="109728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pic>
        <p:nvPicPr>
          <p:cNvPr id="10" name="Picture 9" descr="A black background with white text&#10;&#10;AI-generated content may be incorrect.">
            <a:extLst>
              <a:ext uri="{FF2B5EF4-FFF2-40B4-BE49-F238E27FC236}">
                <a16:creationId xmlns:a16="http://schemas.microsoft.com/office/drawing/2014/main" id="{4E17296D-0397-0B79-4E58-8962F3B5C4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3802" y="282575"/>
            <a:ext cx="2081602" cy="349250"/>
          </a:xfrm>
          <a:prstGeom prst="rect">
            <a:avLst/>
          </a:prstGeom>
        </p:spPr>
      </p:pic>
      <p:sp>
        <p:nvSpPr>
          <p:cNvPr id="11" name="TextBox 10">
            <a:extLst>
              <a:ext uri="{FF2B5EF4-FFF2-40B4-BE49-F238E27FC236}">
                <a16:creationId xmlns:a16="http://schemas.microsoft.com/office/drawing/2014/main" id="{7D37493C-024D-90BE-1EF1-644103DDACB5}"/>
              </a:ext>
            </a:extLst>
          </p:cNvPr>
          <p:cNvSpPr txBox="1"/>
          <p:nvPr userDrawn="1"/>
        </p:nvSpPr>
        <p:spPr>
          <a:xfrm>
            <a:off x="7583441" y="6504200"/>
            <a:ext cx="4038600" cy="261610"/>
          </a:xfrm>
          <a:prstGeom prst="rect">
            <a:avLst/>
          </a:prstGeom>
          <a:noFill/>
        </p:spPr>
        <p:txBody>
          <a:bodyPr wrap="square" rtlCol="0">
            <a:spAutoFit/>
          </a:bodyPr>
          <a:lstStyle/>
          <a:p>
            <a:r>
              <a:rPr lang="en-US" sz="1100">
                <a:solidFill>
                  <a:schemeClr val="bg1"/>
                </a:solidFill>
                <a:latin typeface="Arial" panose="020B0604020202020204" pitchFamily="34" charset="0"/>
              </a:rPr>
              <a:t>© 2025 Association of Nutrition &amp; Foodservice Professionals</a:t>
            </a:r>
          </a:p>
        </p:txBody>
      </p:sp>
    </p:spTree>
    <p:extLst>
      <p:ext uri="{BB962C8B-B14F-4D97-AF65-F5344CB8AC3E}">
        <p14:creationId xmlns:p14="http://schemas.microsoft.com/office/powerpoint/2010/main" val="99176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9C0331E-EC39-4F53-B6F8-DBCB75592DA2}"/>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30DEA5C6-8D7F-4A81-B1F3-87DC00BC12B8}" type="datetimeFigureOut">
              <a:rPr lang="en-US"/>
              <a:pPr>
                <a:defRPr/>
              </a:pPr>
              <a:t>8/26/2025</a:t>
            </a:fld>
            <a:endParaRPr lang="en-US"/>
          </a:p>
        </p:txBody>
      </p:sp>
      <p:sp>
        <p:nvSpPr>
          <p:cNvPr id="5" name="Footer Placeholder 4">
            <a:extLst>
              <a:ext uri="{FF2B5EF4-FFF2-40B4-BE49-F238E27FC236}">
                <a16:creationId xmlns:a16="http://schemas.microsoft.com/office/drawing/2014/main" id="{119E8954-EB59-491D-B1FA-CFA3F9C8BB16}"/>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E7A1E9-EA77-46C8-B843-AE69AF98A5FC}"/>
              </a:ext>
            </a:extLst>
          </p:cNvPr>
          <p:cNvSpPr>
            <a:spLocks noGrp="1"/>
          </p:cNvSpPr>
          <p:nvPr>
            <p:ph type="sldNum" sz="quarter" idx="12"/>
          </p:nvPr>
        </p:nvSpPr>
        <p:spPr>
          <a:xfrm>
            <a:off x="8737600" y="6356350"/>
            <a:ext cx="2844800" cy="365125"/>
          </a:xfrm>
          <a:prstGeom prst="rect">
            <a:avLst/>
          </a:prstGeom>
        </p:spPr>
        <p:txBody>
          <a:bodyPr/>
          <a:lstStyle>
            <a:lvl1pPr>
              <a:defRPr/>
            </a:lvl1pPr>
          </a:lstStyle>
          <a:p>
            <a:pPr>
              <a:defRPr/>
            </a:pPr>
            <a:fld id="{ACE7C6B3-290C-4D91-ABEC-3D1A39156E72}" type="slidenum">
              <a:rPr lang="en-US" altLang="en-US"/>
              <a:pPr>
                <a:defRPr/>
              </a:pPr>
              <a:t>‹#›</a:t>
            </a:fld>
            <a:endParaRPr lang="en-US" altLang="en-US"/>
          </a:p>
        </p:txBody>
      </p:sp>
      <p:pic>
        <p:nvPicPr>
          <p:cNvPr id="7" name="Picture 6" descr="A close up of vegetables&#10;&#10;AI-generated content may be incorrect.">
            <a:extLst>
              <a:ext uri="{FF2B5EF4-FFF2-40B4-BE49-F238E27FC236}">
                <a16:creationId xmlns:a16="http://schemas.microsoft.com/office/drawing/2014/main" id="{2D6BB843-CC68-D291-F2CB-65D7C6BEC0E9}"/>
              </a:ext>
            </a:extLst>
          </p:cNvPr>
          <p:cNvPicPr>
            <a:picLocks noChangeAspect="1"/>
          </p:cNvPicPr>
          <p:nvPr userDrawn="1"/>
        </p:nvPicPr>
        <p:blipFill>
          <a:blip r:embed="rId2">
            <a:extLst>
              <a:ext uri="{28A0092B-C50C-407E-A947-70E740481C1C}">
                <a14:useLocalDpi xmlns:a14="http://schemas.microsoft.com/office/drawing/2010/main" val="0"/>
              </a:ext>
            </a:extLst>
          </a:blip>
          <a:srcRect t="1554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E74E94A-AD0A-DBB9-0F6A-682C3EBFCB86}"/>
              </a:ext>
            </a:extLst>
          </p:cNvPr>
          <p:cNvSpPr/>
          <p:nvPr userDrawn="1"/>
        </p:nvSpPr>
        <p:spPr>
          <a:xfrm>
            <a:off x="609600" y="1"/>
            <a:ext cx="10972800" cy="6858000"/>
          </a:xfrm>
          <a:prstGeom prst="rect">
            <a:avLst/>
          </a:prstGeom>
          <a:solidFill>
            <a:schemeClr val="bg1">
              <a:alpha val="9028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C6AF75E1-F036-1B73-C00F-43AFB5D0AFB2}"/>
              </a:ext>
            </a:extLst>
          </p:cNvPr>
          <p:cNvSpPr/>
          <p:nvPr userDrawn="1"/>
        </p:nvSpPr>
        <p:spPr>
          <a:xfrm>
            <a:off x="609600" y="0"/>
            <a:ext cx="109728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pic>
        <p:nvPicPr>
          <p:cNvPr id="10" name="Picture 9" descr="A black background with white text&#10;&#10;AI-generated content may be incorrect.">
            <a:extLst>
              <a:ext uri="{FF2B5EF4-FFF2-40B4-BE49-F238E27FC236}">
                <a16:creationId xmlns:a16="http://schemas.microsoft.com/office/drawing/2014/main" id="{4E17296D-0397-0B79-4E58-8962F3B5C4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3802" y="282575"/>
            <a:ext cx="2081602" cy="349250"/>
          </a:xfrm>
          <a:prstGeom prst="rect">
            <a:avLst/>
          </a:prstGeom>
        </p:spPr>
      </p:pic>
      <p:sp>
        <p:nvSpPr>
          <p:cNvPr id="11" name="TextBox 10">
            <a:extLst>
              <a:ext uri="{FF2B5EF4-FFF2-40B4-BE49-F238E27FC236}">
                <a16:creationId xmlns:a16="http://schemas.microsoft.com/office/drawing/2014/main" id="{7D37493C-024D-90BE-1EF1-644103DDACB5}"/>
              </a:ext>
            </a:extLst>
          </p:cNvPr>
          <p:cNvSpPr txBox="1"/>
          <p:nvPr userDrawn="1"/>
        </p:nvSpPr>
        <p:spPr>
          <a:xfrm>
            <a:off x="7583441" y="6504200"/>
            <a:ext cx="4038600" cy="261610"/>
          </a:xfrm>
          <a:prstGeom prst="rect">
            <a:avLst/>
          </a:prstGeom>
          <a:noFill/>
        </p:spPr>
        <p:txBody>
          <a:bodyPr wrap="square" rtlCol="0">
            <a:spAutoFit/>
          </a:bodyPr>
          <a:lstStyle/>
          <a:p>
            <a:r>
              <a:rPr lang="en-US" sz="1100">
                <a:solidFill>
                  <a:schemeClr val="tx1"/>
                </a:solidFill>
                <a:latin typeface="Arial" panose="020B0604020202020204" pitchFamily="34" charset="0"/>
              </a:rPr>
              <a:t>© 2025 Association of Nutrition &amp; Foodservice Professionals</a:t>
            </a:r>
          </a:p>
        </p:txBody>
      </p:sp>
    </p:spTree>
    <p:extLst>
      <p:ext uri="{BB962C8B-B14F-4D97-AF65-F5344CB8AC3E}">
        <p14:creationId xmlns:p14="http://schemas.microsoft.com/office/powerpoint/2010/main" val="1442367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9C0331E-EC39-4F53-B6F8-DBCB75592DA2}"/>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30DEA5C6-8D7F-4A81-B1F3-87DC00BC12B8}" type="datetimeFigureOut">
              <a:rPr lang="en-US"/>
              <a:pPr>
                <a:defRPr/>
              </a:pPr>
              <a:t>8/26/2025</a:t>
            </a:fld>
            <a:endParaRPr lang="en-US"/>
          </a:p>
        </p:txBody>
      </p:sp>
      <p:sp>
        <p:nvSpPr>
          <p:cNvPr id="5" name="Footer Placeholder 4">
            <a:extLst>
              <a:ext uri="{FF2B5EF4-FFF2-40B4-BE49-F238E27FC236}">
                <a16:creationId xmlns:a16="http://schemas.microsoft.com/office/drawing/2014/main" id="{119E8954-EB59-491D-B1FA-CFA3F9C8BB16}"/>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E7A1E9-EA77-46C8-B843-AE69AF98A5FC}"/>
              </a:ext>
            </a:extLst>
          </p:cNvPr>
          <p:cNvSpPr>
            <a:spLocks noGrp="1"/>
          </p:cNvSpPr>
          <p:nvPr>
            <p:ph type="sldNum" sz="quarter" idx="12"/>
          </p:nvPr>
        </p:nvSpPr>
        <p:spPr>
          <a:xfrm>
            <a:off x="8737600" y="6356350"/>
            <a:ext cx="2844800" cy="365125"/>
          </a:xfrm>
          <a:prstGeom prst="rect">
            <a:avLst/>
          </a:prstGeom>
        </p:spPr>
        <p:txBody>
          <a:bodyPr/>
          <a:lstStyle>
            <a:lvl1pPr>
              <a:defRPr/>
            </a:lvl1pPr>
          </a:lstStyle>
          <a:p>
            <a:pPr>
              <a:defRPr/>
            </a:pPr>
            <a:fld id="{ACE7C6B3-290C-4D91-ABEC-3D1A39156E72}" type="slidenum">
              <a:rPr lang="en-US" altLang="en-US"/>
              <a:pPr>
                <a:defRPr/>
              </a:pPr>
              <a:t>‹#›</a:t>
            </a:fld>
            <a:endParaRPr lang="en-US" altLang="en-US"/>
          </a:p>
        </p:txBody>
      </p:sp>
      <p:pic>
        <p:nvPicPr>
          <p:cNvPr id="7" name="Picture 6" descr="A close up of vegetables&#10;&#10;AI-generated content may be incorrect.">
            <a:extLst>
              <a:ext uri="{FF2B5EF4-FFF2-40B4-BE49-F238E27FC236}">
                <a16:creationId xmlns:a16="http://schemas.microsoft.com/office/drawing/2014/main" id="{2D6BB843-CC68-D291-F2CB-65D7C6BEC0E9}"/>
              </a:ext>
            </a:extLst>
          </p:cNvPr>
          <p:cNvPicPr>
            <a:picLocks noChangeAspect="1"/>
          </p:cNvPicPr>
          <p:nvPr userDrawn="1"/>
        </p:nvPicPr>
        <p:blipFill>
          <a:blip r:embed="rId2">
            <a:extLst>
              <a:ext uri="{28A0092B-C50C-407E-A947-70E740481C1C}">
                <a14:useLocalDpi xmlns:a14="http://schemas.microsoft.com/office/drawing/2010/main" val="0"/>
              </a:ext>
            </a:extLst>
          </a:blip>
          <a:srcRect t="1554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E74E94A-AD0A-DBB9-0F6A-682C3EBFCB86}"/>
              </a:ext>
            </a:extLst>
          </p:cNvPr>
          <p:cNvSpPr/>
          <p:nvPr userDrawn="1"/>
        </p:nvSpPr>
        <p:spPr>
          <a:xfrm>
            <a:off x="609600" y="1"/>
            <a:ext cx="10972800" cy="6858000"/>
          </a:xfrm>
          <a:prstGeom prst="rect">
            <a:avLst/>
          </a:prstGeom>
          <a:solidFill>
            <a:schemeClr val="bg1">
              <a:alpha val="9028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7D37493C-024D-90BE-1EF1-644103DDACB5}"/>
              </a:ext>
            </a:extLst>
          </p:cNvPr>
          <p:cNvSpPr txBox="1"/>
          <p:nvPr userDrawn="1"/>
        </p:nvSpPr>
        <p:spPr>
          <a:xfrm>
            <a:off x="7583441" y="6504200"/>
            <a:ext cx="4038600" cy="261610"/>
          </a:xfrm>
          <a:prstGeom prst="rect">
            <a:avLst/>
          </a:prstGeom>
          <a:noFill/>
        </p:spPr>
        <p:txBody>
          <a:bodyPr wrap="square" rtlCol="0">
            <a:spAutoFit/>
          </a:bodyPr>
          <a:lstStyle/>
          <a:p>
            <a:r>
              <a:rPr lang="en-US" sz="1100">
                <a:solidFill>
                  <a:schemeClr val="tx1"/>
                </a:solidFill>
                <a:latin typeface="Arial" panose="020B0604020202020204" pitchFamily="34" charset="0"/>
              </a:rPr>
              <a:t>© 2025 Association of Nutrition &amp; Foodservice Professionals</a:t>
            </a:r>
          </a:p>
        </p:txBody>
      </p:sp>
      <p:pic>
        <p:nvPicPr>
          <p:cNvPr id="13" name="Picture 12">
            <a:extLst>
              <a:ext uri="{FF2B5EF4-FFF2-40B4-BE49-F238E27FC236}">
                <a16:creationId xmlns:a16="http://schemas.microsoft.com/office/drawing/2014/main" id="{BB4BE03C-611B-B21D-1AC8-271BA4EC7D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20865" y="222663"/>
            <a:ext cx="2278270" cy="382247"/>
          </a:xfrm>
          <a:prstGeom prst="rect">
            <a:avLst/>
          </a:prstGeom>
        </p:spPr>
      </p:pic>
    </p:spTree>
    <p:extLst>
      <p:ext uri="{BB962C8B-B14F-4D97-AF65-F5344CB8AC3E}">
        <p14:creationId xmlns:p14="http://schemas.microsoft.com/office/powerpoint/2010/main" val="2646065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9C0331E-EC39-4F53-B6F8-DBCB75592DA2}"/>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30DEA5C6-8D7F-4A81-B1F3-87DC00BC12B8}" type="datetimeFigureOut">
              <a:rPr lang="en-US"/>
              <a:pPr>
                <a:defRPr/>
              </a:pPr>
              <a:t>8/26/2025</a:t>
            </a:fld>
            <a:endParaRPr lang="en-US"/>
          </a:p>
        </p:txBody>
      </p:sp>
      <p:sp>
        <p:nvSpPr>
          <p:cNvPr id="5" name="Footer Placeholder 4">
            <a:extLst>
              <a:ext uri="{FF2B5EF4-FFF2-40B4-BE49-F238E27FC236}">
                <a16:creationId xmlns:a16="http://schemas.microsoft.com/office/drawing/2014/main" id="{119E8954-EB59-491D-B1FA-CFA3F9C8BB16}"/>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E7A1E9-EA77-46C8-B843-AE69AF98A5FC}"/>
              </a:ext>
            </a:extLst>
          </p:cNvPr>
          <p:cNvSpPr>
            <a:spLocks noGrp="1"/>
          </p:cNvSpPr>
          <p:nvPr>
            <p:ph type="sldNum" sz="quarter" idx="12"/>
          </p:nvPr>
        </p:nvSpPr>
        <p:spPr>
          <a:xfrm>
            <a:off x="8737600" y="6356350"/>
            <a:ext cx="2844800" cy="365125"/>
          </a:xfrm>
          <a:prstGeom prst="rect">
            <a:avLst/>
          </a:prstGeom>
        </p:spPr>
        <p:txBody>
          <a:bodyPr/>
          <a:lstStyle>
            <a:lvl1pPr>
              <a:defRPr/>
            </a:lvl1pPr>
          </a:lstStyle>
          <a:p>
            <a:pPr>
              <a:defRPr/>
            </a:pPr>
            <a:fld id="{ACE7C6B3-290C-4D91-ABEC-3D1A39156E72}" type="slidenum">
              <a:rPr lang="en-US" altLang="en-US"/>
              <a:pPr>
                <a:defRPr/>
              </a:pPr>
              <a:t>‹#›</a:t>
            </a:fld>
            <a:endParaRPr lang="en-US" altLang="en-US"/>
          </a:p>
        </p:txBody>
      </p:sp>
      <p:pic>
        <p:nvPicPr>
          <p:cNvPr id="7" name="Picture 6" descr="A close up of vegetables&#10;&#10;AI-generated content may be incorrect.">
            <a:extLst>
              <a:ext uri="{FF2B5EF4-FFF2-40B4-BE49-F238E27FC236}">
                <a16:creationId xmlns:a16="http://schemas.microsoft.com/office/drawing/2014/main" id="{2D6BB843-CC68-D291-F2CB-65D7C6BEC0E9}"/>
              </a:ext>
            </a:extLst>
          </p:cNvPr>
          <p:cNvPicPr>
            <a:picLocks noChangeAspect="1"/>
          </p:cNvPicPr>
          <p:nvPr userDrawn="1"/>
        </p:nvPicPr>
        <p:blipFill>
          <a:blip r:embed="rId2">
            <a:extLst>
              <a:ext uri="{28A0092B-C50C-407E-A947-70E740481C1C}">
                <a14:useLocalDpi xmlns:a14="http://schemas.microsoft.com/office/drawing/2010/main" val="0"/>
              </a:ext>
            </a:extLst>
          </a:blip>
          <a:srcRect t="1554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E74E94A-AD0A-DBB9-0F6A-682C3EBFCB86}"/>
              </a:ext>
            </a:extLst>
          </p:cNvPr>
          <p:cNvSpPr/>
          <p:nvPr userDrawn="1"/>
        </p:nvSpPr>
        <p:spPr>
          <a:xfrm>
            <a:off x="609600" y="1"/>
            <a:ext cx="10972800" cy="6858000"/>
          </a:xfrm>
          <a:prstGeom prst="rect">
            <a:avLst/>
          </a:prstGeom>
          <a:solidFill>
            <a:schemeClr val="tx1">
              <a:alpha val="9028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descr="A black background with white text&#10;&#10;AI-generated content may be incorrect.">
            <a:extLst>
              <a:ext uri="{FF2B5EF4-FFF2-40B4-BE49-F238E27FC236}">
                <a16:creationId xmlns:a16="http://schemas.microsoft.com/office/drawing/2014/main" id="{4E17296D-0397-0B79-4E58-8962F3B5C4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3802" y="282575"/>
            <a:ext cx="2081602" cy="349250"/>
          </a:xfrm>
          <a:prstGeom prst="rect">
            <a:avLst/>
          </a:prstGeom>
        </p:spPr>
      </p:pic>
      <p:sp>
        <p:nvSpPr>
          <p:cNvPr id="11" name="TextBox 10">
            <a:extLst>
              <a:ext uri="{FF2B5EF4-FFF2-40B4-BE49-F238E27FC236}">
                <a16:creationId xmlns:a16="http://schemas.microsoft.com/office/drawing/2014/main" id="{7D37493C-024D-90BE-1EF1-644103DDACB5}"/>
              </a:ext>
            </a:extLst>
          </p:cNvPr>
          <p:cNvSpPr txBox="1"/>
          <p:nvPr userDrawn="1"/>
        </p:nvSpPr>
        <p:spPr>
          <a:xfrm>
            <a:off x="7583441" y="6504200"/>
            <a:ext cx="4038600" cy="261610"/>
          </a:xfrm>
          <a:prstGeom prst="rect">
            <a:avLst/>
          </a:prstGeom>
          <a:noFill/>
        </p:spPr>
        <p:txBody>
          <a:bodyPr wrap="square" rtlCol="0">
            <a:spAutoFit/>
          </a:bodyPr>
          <a:lstStyle/>
          <a:p>
            <a:r>
              <a:rPr lang="en-US" sz="1100">
                <a:solidFill>
                  <a:schemeClr val="bg1"/>
                </a:solidFill>
                <a:latin typeface="Arial" panose="020B0604020202020204" pitchFamily="34" charset="0"/>
              </a:rPr>
              <a:t>© 2025 Association of Nutrition &amp; Foodservice Professionals</a:t>
            </a:r>
          </a:p>
        </p:txBody>
      </p:sp>
    </p:spTree>
    <p:extLst>
      <p:ext uri="{BB962C8B-B14F-4D97-AF65-F5344CB8AC3E}">
        <p14:creationId xmlns:p14="http://schemas.microsoft.com/office/powerpoint/2010/main" val="442570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9C0331E-EC39-4F53-B6F8-DBCB75592DA2}"/>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30DEA5C6-8D7F-4A81-B1F3-87DC00BC12B8}" type="datetimeFigureOut">
              <a:rPr lang="en-US"/>
              <a:pPr>
                <a:defRPr/>
              </a:pPr>
              <a:t>8/26/2025</a:t>
            </a:fld>
            <a:endParaRPr lang="en-US"/>
          </a:p>
        </p:txBody>
      </p:sp>
      <p:sp>
        <p:nvSpPr>
          <p:cNvPr id="5" name="Footer Placeholder 4">
            <a:extLst>
              <a:ext uri="{FF2B5EF4-FFF2-40B4-BE49-F238E27FC236}">
                <a16:creationId xmlns:a16="http://schemas.microsoft.com/office/drawing/2014/main" id="{119E8954-EB59-491D-B1FA-CFA3F9C8BB16}"/>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E7A1E9-EA77-46C8-B843-AE69AF98A5FC}"/>
              </a:ext>
            </a:extLst>
          </p:cNvPr>
          <p:cNvSpPr>
            <a:spLocks noGrp="1"/>
          </p:cNvSpPr>
          <p:nvPr>
            <p:ph type="sldNum" sz="quarter" idx="12"/>
          </p:nvPr>
        </p:nvSpPr>
        <p:spPr>
          <a:xfrm>
            <a:off x="8737600" y="6356350"/>
            <a:ext cx="2844800" cy="365125"/>
          </a:xfrm>
          <a:prstGeom prst="rect">
            <a:avLst/>
          </a:prstGeom>
        </p:spPr>
        <p:txBody>
          <a:bodyPr/>
          <a:lstStyle>
            <a:lvl1pPr>
              <a:defRPr/>
            </a:lvl1pPr>
          </a:lstStyle>
          <a:p>
            <a:pPr>
              <a:defRPr/>
            </a:pPr>
            <a:fld id="{ACE7C6B3-290C-4D91-ABEC-3D1A39156E72}" type="slidenum">
              <a:rPr lang="en-US" altLang="en-US"/>
              <a:pPr>
                <a:defRPr/>
              </a:pPr>
              <a:t>‹#›</a:t>
            </a:fld>
            <a:endParaRPr lang="en-US" altLang="en-US"/>
          </a:p>
        </p:txBody>
      </p:sp>
      <p:pic>
        <p:nvPicPr>
          <p:cNvPr id="7" name="Picture 6">
            <a:extLst>
              <a:ext uri="{FF2B5EF4-FFF2-40B4-BE49-F238E27FC236}">
                <a16:creationId xmlns:a16="http://schemas.microsoft.com/office/drawing/2014/main" id="{2D6BB843-CC68-D291-F2CB-65D7C6BEC0E9}"/>
              </a:ext>
            </a:extLst>
          </p:cNvPr>
          <p:cNvPicPr>
            <a:picLocks noChangeAspect="1"/>
          </p:cNvPicPr>
          <p:nvPr userDrawn="1"/>
        </p:nvPicPr>
        <p:blipFill>
          <a:blip r:embed="rId2">
            <a:extLst>
              <a:ext uri="{28A0092B-C50C-407E-A947-70E740481C1C}">
                <a14:useLocalDpi xmlns:a14="http://schemas.microsoft.com/office/drawing/2010/main" val="0"/>
              </a:ext>
            </a:extLst>
          </a:blip>
          <a:srcRect t="7563" b="7563"/>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E74E94A-AD0A-DBB9-0F6A-682C3EBFCB86}"/>
              </a:ext>
            </a:extLst>
          </p:cNvPr>
          <p:cNvSpPr/>
          <p:nvPr userDrawn="1"/>
        </p:nvSpPr>
        <p:spPr>
          <a:xfrm>
            <a:off x="609600" y="0"/>
            <a:ext cx="10972800" cy="6858000"/>
          </a:xfrm>
          <a:prstGeom prst="rect">
            <a:avLst/>
          </a:prstGeom>
          <a:solidFill>
            <a:schemeClr val="tx1">
              <a:alpha val="8977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C6AF75E1-F036-1B73-C00F-43AFB5D0AFB2}"/>
              </a:ext>
            </a:extLst>
          </p:cNvPr>
          <p:cNvSpPr/>
          <p:nvPr userDrawn="1"/>
        </p:nvSpPr>
        <p:spPr>
          <a:xfrm>
            <a:off x="609600" y="0"/>
            <a:ext cx="109728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pic>
        <p:nvPicPr>
          <p:cNvPr id="10" name="Picture 9" descr="A black background with white text&#10;&#10;AI-generated content may be incorrect.">
            <a:extLst>
              <a:ext uri="{FF2B5EF4-FFF2-40B4-BE49-F238E27FC236}">
                <a16:creationId xmlns:a16="http://schemas.microsoft.com/office/drawing/2014/main" id="{4E17296D-0397-0B79-4E58-8962F3B5C4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3802" y="282575"/>
            <a:ext cx="2081602" cy="349250"/>
          </a:xfrm>
          <a:prstGeom prst="rect">
            <a:avLst/>
          </a:prstGeom>
        </p:spPr>
      </p:pic>
      <p:sp>
        <p:nvSpPr>
          <p:cNvPr id="11" name="TextBox 10">
            <a:extLst>
              <a:ext uri="{FF2B5EF4-FFF2-40B4-BE49-F238E27FC236}">
                <a16:creationId xmlns:a16="http://schemas.microsoft.com/office/drawing/2014/main" id="{7D37493C-024D-90BE-1EF1-644103DDACB5}"/>
              </a:ext>
            </a:extLst>
          </p:cNvPr>
          <p:cNvSpPr txBox="1"/>
          <p:nvPr userDrawn="1"/>
        </p:nvSpPr>
        <p:spPr>
          <a:xfrm>
            <a:off x="7583441" y="6504200"/>
            <a:ext cx="4038600" cy="261610"/>
          </a:xfrm>
          <a:prstGeom prst="rect">
            <a:avLst/>
          </a:prstGeom>
          <a:noFill/>
        </p:spPr>
        <p:txBody>
          <a:bodyPr wrap="square" rtlCol="0">
            <a:spAutoFit/>
          </a:bodyPr>
          <a:lstStyle/>
          <a:p>
            <a:r>
              <a:rPr lang="en-US" sz="1100">
                <a:solidFill>
                  <a:schemeClr val="bg1"/>
                </a:solidFill>
                <a:latin typeface="Arial" panose="020B0604020202020204" pitchFamily="34" charset="0"/>
              </a:rPr>
              <a:t>© 2025 Association of Nutrition &amp; Foodservice Professionals</a:t>
            </a:r>
          </a:p>
        </p:txBody>
      </p:sp>
      <p:pic>
        <p:nvPicPr>
          <p:cNvPr id="13" name="Picture 12" descr="A chef standing in a kitchen&#10;&#10;AI-generated content may be incorrect.">
            <a:extLst>
              <a:ext uri="{FF2B5EF4-FFF2-40B4-BE49-F238E27FC236}">
                <a16:creationId xmlns:a16="http://schemas.microsoft.com/office/drawing/2014/main" id="{EBE0638B-04B1-A931-02E6-6A8EF92E02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10600" y="1105161"/>
            <a:ext cx="2590800" cy="1629833"/>
          </a:xfrm>
          <a:prstGeom prst="rect">
            <a:avLst/>
          </a:prstGeom>
        </p:spPr>
      </p:pic>
      <p:pic>
        <p:nvPicPr>
          <p:cNvPr id="14" name="Picture 13">
            <a:extLst>
              <a:ext uri="{FF2B5EF4-FFF2-40B4-BE49-F238E27FC236}">
                <a16:creationId xmlns:a16="http://schemas.microsoft.com/office/drawing/2014/main" id="{2D7F5888-54E0-71C0-ECCD-A402E899A4B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663313" y="2933384"/>
            <a:ext cx="2445732" cy="1629833"/>
          </a:xfrm>
          <a:prstGeom prst="rect">
            <a:avLst/>
          </a:prstGeom>
        </p:spPr>
      </p:pic>
      <p:pic>
        <p:nvPicPr>
          <p:cNvPr id="15" name="Picture 14">
            <a:extLst>
              <a:ext uri="{FF2B5EF4-FFF2-40B4-BE49-F238E27FC236}">
                <a16:creationId xmlns:a16="http://schemas.microsoft.com/office/drawing/2014/main" id="{D6BC63A1-F1FC-478D-0078-F4177B11BA5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8663805" y="4767187"/>
            <a:ext cx="2444749" cy="1629833"/>
          </a:xfrm>
          <a:prstGeom prst="rect">
            <a:avLst/>
          </a:prstGeom>
        </p:spPr>
      </p:pic>
    </p:spTree>
    <p:extLst>
      <p:ext uri="{BB962C8B-B14F-4D97-AF65-F5344CB8AC3E}">
        <p14:creationId xmlns:p14="http://schemas.microsoft.com/office/powerpoint/2010/main" val="280278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1D3FDD-B307-4B6E-B0E5-D26F5F96C3D1}"/>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02DCC4FB-14FB-48AE-9BAC-D2AE2F9DEA5C}" type="datetimeFigureOut">
              <a:rPr lang="en-US"/>
              <a:pPr>
                <a:defRPr/>
              </a:pPr>
              <a:t>8/26/2025</a:t>
            </a:fld>
            <a:endParaRPr lang="en-US"/>
          </a:p>
        </p:txBody>
      </p:sp>
      <p:sp>
        <p:nvSpPr>
          <p:cNvPr id="5" name="Footer Placeholder 4">
            <a:extLst>
              <a:ext uri="{FF2B5EF4-FFF2-40B4-BE49-F238E27FC236}">
                <a16:creationId xmlns:a16="http://schemas.microsoft.com/office/drawing/2014/main" id="{28F40759-2053-444C-9035-FD04799889D6}"/>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06A34B7-875F-4E0B-8677-F71D82A3B866}"/>
              </a:ext>
            </a:extLst>
          </p:cNvPr>
          <p:cNvSpPr>
            <a:spLocks noGrp="1"/>
          </p:cNvSpPr>
          <p:nvPr>
            <p:ph type="sldNum" sz="quarter" idx="12"/>
          </p:nvPr>
        </p:nvSpPr>
        <p:spPr>
          <a:xfrm>
            <a:off x="8737600" y="6356350"/>
            <a:ext cx="2844800" cy="365125"/>
          </a:xfrm>
          <a:prstGeom prst="rect">
            <a:avLst/>
          </a:prstGeom>
        </p:spPr>
        <p:txBody>
          <a:bodyPr/>
          <a:lstStyle>
            <a:lvl1pPr>
              <a:defRPr/>
            </a:lvl1pPr>
          </a:lstStyle>
          <a:p>
            <a:pPr>
              <a:defRPr/>
            </a:pPr>
            <a:fld id="{4252868A-3171-400C-BFE9-27F0D7F8ABE0}" type="slidenum">
              <a:rPr lang="en-US" altLang="en-US"/>
              <a:pPr>
                <a:defRPr/>
              </a:pPr>
              <a:t>‹#›</a:t>
            </a:fld>
            <a:endParaRPr lang="en-US" altLang="en-US"/>
          </a:p>
        </p:txBody>
      </p:sp>
    </p:spTree>
    <p:extLst>
      <p:ext uri="{BB962C8B-B14F-4D97-AF65-F5344CB8AC3E}">
        <p14:creationId xmlns:p14="http://schemas.microsoft.com/office/powerpoint/2010/main" val="3859249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DCEAB01-CB25-4524-8F30-F969416828C0}"/>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7F82071F-5577-4EC5-A0D5-1E8BE46A9B94}" type="datetimeFigureOut">
              <a:rPr lang="en-US"/>
              <a:pPr>
                <a:defRPr/>
              </a:pPr>
              <a:t>8/26/2025</a:t>
            </a:fld>
            <a:endParaRPr lang="en-US"/>
          </a:p>
        </p:txBody>
      </p:sp>
      <p:sp>
        <p:nvSpPr>
          <p:cNvPr id="6" name="Footer Placeholder 4">
            <a:extLst>
              <a:ext uri="{FF2B5EF4-FFF2-40B4-BE49-F238E27FC236}">
                <a16:creationId xmlns:a16="http://schemas.microsoft.com/office/drawing/2014/main" id="{B059D40E-8ABB-4896-B1B5-F206A4D4FFBA}"/>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21BC1B-38C6-488C-950A-43A00770FCC1}"/>
              </a:ext>
            </a:extLst>
          </p:cNvPr>
          <p:cNvSpPr>
            <a:spLocks noGrp="1"/>
          </p:cNvSpPr>
          <p:nvPr>
            <p:ph type="sldNum" sz="quarter" idx="12"/>
          </p:nvPr>
        </p:nvSpPr>
        <p:spPr>
          <a:xfrm>
            <a:off x="8737600" y="6356350"/>
            <a:ext cx="2844800" cy="365125"/>
          </a:xfrm>
          <a:prstGeom prst="rect">
            <a:avLst/>
          </a:prstGeom>
        </p:spPr>
        <p:txBody>
          <a:bodyPr/>
          <a:lstStyle>
            <a:lvl1pPr>
              <a:defRPr/>
            </a:lvl1pPr>
          </a:lstStyle>
          <a:p>
            <a:pPr>
              <a:defRPr/>
            </a:pPr>
            <a:fld id="{07EC2A20-0E95-421E-8CBC-7C4F22B064DB}" type="slidenum">
              <a:rPr lang="en-US" altLang="en-US"/>
              <a:pPr>
                <a:defRPr/>
              </a:pPr>
              <a:t>‹#›</a:t>
            </a:fld>
            <a:endParaRPr lang="en-US" altLang="en-US"/>
          </a:p>
        </p:txBody>
      </p:sp>
    </p:spTree>
    <p:extLst>
      <p:ext uri="{BB962C8B-B14F-4D97-AF65-F5344CB8AC3E}">
        <p14:creationId xmlns:p14="http://schemas.microsoft.com/office/powerpoint/2010/main" val="3407683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031EC50-58DA-41B5-BB5C-1F17AF8E47D1}"/>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56445860-F27A-4CF9-9D06-C4D3C3298AA1}" type="datetimeFigureOut">
              <a:rPr lang="en-US"/>
              <a:pPr>
                <a:defRPr/>
              </a:pPr>
              <a:t>8/26/2025</a:t>
            </a:fld>
            <a:endParaRPr lang="en-US"/>
          </a:p>
        </p:txBody>
      </p:sp>
      <p:sp>
        <p:nvSpPr>
          <p:cNvPr id="8" name="Footer Placeholder 4">
            <a:extLst>
              <a:ext uri="{FF2B5EF4-FFF2-40B4-BE49-F238E27FC236}">
                <a16:creationId xmlns:a16="http://schemas.microsoft.com/office/drawing/2014/main" id="{0AA994F2-EFD8-4613-B5CE-6A5B213FD178}"/>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0CB8520-9F62-46B1-94CC-A987380D2472}"/>
              </a:ext>
            </a:extLst>
          </p:cNvPr>
          <p:cNvSpPr>
            <a:spLocks noGrp="1"/>
          </p:cNvSpPr>
          <p:nvPr>
            <p:ph type="sldNum" sz="quarter" idx="12"/>
          </p:nvPr>
        </p:nvSpPr>
        <p:spPr>
          <a:xfrm>
            <a:off x="8737600" y="6356350"/>
            <a:ext cx="2844800" cy="365125"/>
          </a:xfrm>
          <a:prstGeom prst="rect">
            <a:avLst/>
          </a:prstGeom>
        </p:spPr>
        <p:txBody>
          <a:bodyPr/>
          <a:lstStyle>
            <a:lvl1pPr>
              <a:defRPr/>
            </a:lvl1pPr>
          </a:lstStyle>
          <a:p>
            <a:pPr>
              <a:defRPr/>
            </a:pPr>
            <a:fld id="{0D4525C5-05C4-420E-B9F2-96A4D8F80E45}" type="slidenum">
              <a:rPr lang="en-US" altLang="en-US"/>
              <a:pPr>
                <a:defRPr/>
              </a:pPr>
              <a:t>‹#›</a:t>
            </a:fld>
            <a:endParaRPr lang="en-US" altLang="en-US"/>
          </a:p>
        </p:txBody>
      </p:sp>
    </p:spTree>
    <p:extLst>
      <p:ext uri="{BB962C8B-B14F-4D97-AF65-F5344CB8AC3E}">
        <p14:creationId xmlns:p14="http://schemas.microsoft.com/office/powerpoint/2010/main" val="2844365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different fruits&#10;&#10;AI-generated content may be incorrect.">
            <a:extLst>
              <a:ext uri="{FF2B5EF4-FFF2-40B4-BE49-F238E27FC236}">
                <a16:creationId xmlns:a16="http://schemas.microsoft.com/office/drawing/2014/main" id="{EB3AED81-F815-A6F1-0E49-9D0C7BC8F88F}"/>
              </a:ext>
            </a:extLst>
          </p:cNvPr>
          <p:cNvPicPr>
            <a:picLocks noChangeAspect="1"/>
          </p:cNvPicPr>
          <p:nvPr userDrawn="1"/>
        </p:nvPicPr>
        <p:blipFill>
          <a:blip r:embed="rId17">
            <a:extLst>
              <a:ext uri="{28A0092B-C50C-407E-A947-70E740481C1C}">
                <a14:useLocalDpi xmlns:a14="http://schemas.microsoft.com/office/drawing/2010/main" val="0"/>
              </a:ext>
            </a:extLst>
          </a:blip>
          <a:srcRect b="23151"/>
          <a:stretch>
            <a:fillRect/>
          </a:stretch>
        </p:blipFill>
        <p:spPr>
          <a:xfrm>
            <a:off x="0" y="-1"/>
            <a:ext cx="12192000" cy="6858001"/>
          </a:xfrm>
          <a:prstGeom prst="rect">
            <a:avLst/>
          </a:prstGeom>
        </p:spPr>
      </p:pic>
      <p:sp>
        <p:nvSpPr>
          <p:cNvPr id="3" name="Rectangle 2">
            <a:extLst>
              <a:ext uri="{FF2B5EF4-FFF2-40B4-BE49-F238E27FC236}">
                <a16:creationId xmlns:a16="http://schemas.microsoft.com/office/drawing/2014/main" id="{9E871D80-E509-81F5-0C3A-4CB701FB7E60}"/>
              </a:ext>
            </a:extLst>
          </p:cNvPr>
          <p:cNvSpPr/>
          <p:nvPr userDrawn="1"/>
        </p:nvSpPr>
        <p:spPr>
          <a:xfrm>
            <a:off x="609600" y="0"/>
            <a:ext cx="10972800" cy="6858000"/>
          </a:xfrm>
          <a:prstGeom prst="rect">
            <a:avLst/>
          </a:prstGeom>
          <a:solidFill>
            <a:srgbClr val="FF0000">
              <a:alpha val="9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descr="A black background with white text&#10;&#10;AI-generated content may be incorrect.">
            <a:extLst>
              <a:ext uri="{FF2B5EF4-FFF2-40B4-BE49-F238E27FC236}">
                <a16:creationId xmlns:a16="http://schemas.microsoft.com/office/drawing/2014/main" id="{BE7DC3D0-5C63-7F76-7F07-5468094A4AC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467100" y="685800"/>
            <a:ext cx="5257800" cy="882151"/>
          </a:xfrm>
          <a:prstGeom prst="rect">
            <a:avLst/>
          </a:prstGeom>
        </p:spPr>
      </p:pic>
      <p:pic>
        <p:nvPicPr>
          <p:cNvPr id="8" name="Picture 7" descr="A close up of vegetables&#10;&#10;AI-generated content may be incorrect.">
            <a:extLst>
              <a:ext uri="{FF2B5EF4-FFF2-40B4-BE49-F238E27FC236}">
                <a16:creationId xmlns:a16="http://schemas.microsoft.com/office/drawing/2014/main" id="{A1AFF79F-B48F-CC9D-1699-FD43DE470FC6}"/>
              </a:ext>
            </a:extLst>
          </p:cNvPr>
          <p:cNvPicPr>
            <a:picLocks noChangeAspect="1"/>
          </p:cNvPicPr>
          <p:nvPr userDrawn="1"/>
        </p:nvPicPr>
        <p:blipFill>
          <a:blip r:embed="rId19">
            <a:extLst>
              <a:ext uri="{28A0092B-C50C-407E-A947-70E740481C1C}">
                <a14:useLocalDpi xmlns:a14="http://schemas.microsoft.com/office/drawing/2010/main" val="0"/>
              </a:ext>
            </a:extLst>
          </a:blip>
          <a:srcRect t="1554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12A1AAA-4CFA-3CE4-BAAA-EB175A4BA6ED}"/>
              </a:ext>
            </a:extLst>
          </p:cNvPr>
          <p:cNvSpPr/>
          <p:nvPr userDrawn="1"/>
        </p:nvSpPr>
        <p:spPr>
          <a:xfrm>
            <a:off x="624840" y="-2"/>
            <a:ext cx="10972800" cy="6858002"/>
          </a:xfrm>
          <a:prstGeom prst="rect">
            <a:avLst/>
          </a:prstGeom>
          <a:solidFill>
            <a:schemeClr val="tx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6F9BC31B-305A-720D-8934-C9E451FE55F8}"/>
              </a:ext>
            </a:extLst>
          </p:cNvPr>
          <p:cNvSpPr/>
          <p:nvPr userDrawn="1"/>
        </p:nvSpPr>
        <p:spPr>
          <a:xfrm>
            <a:off x="609600" y="0"/>
            <a:ext cx="109728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pic>
        <p:nvPicPr>
          <p:cNvPr id="11" name="Picture 10" descr="A black background with white text&#10;&#10;AI-generated content may be incorrect.">
            <a:extLst>
              <a:ext uri="{FF2B5EF4-FFF2-40B4-BE49-F238E27FC236}">
                <a16:creationId xmlns:a16="http://schemas.microsoft.com/office/drawing/2014/main" id="{BE08EAFC-7B2A-4687-25CF-636E2520C43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353802" y="282575"/>
            <a:ext cx="2081602" cy="349250"/>
          </a:xfrm>
          <a:prstGeom prst="rect">
            <a:avLst/>
          </a:prstGeom>
        </p:spPr>
      </p:pic>
      <p:sp>
        <p:nvSpPr>
          <p:cNvPr id="12" name="TextBox 11">
            <a:extLst>
              <a:ext uri="{FF2B5EF4-FFF2-40B4-BE49-F238E27FC236}">
                <a16:creationId xmlns:a16="http://schemas.microsoft.com/office/drawing/2014/main" id="{F279617D-FFF4-5635-058F-0DE4FE323DCD}"/>
              </a:ext>
            </a:extLst>
          </p:cNvPr>
          <p:cNvSpPr txBox="1"/>
          <p:nvPr userDrawn="1"/>
        </p:nvSpPr>
        <p:spPr>
          <a:xfrm>
            <a:off x="7583441" y="6504200"/>
            <a:ext cx="4038600" cy="261610"/>
          </a:xfrm>
          <a:prstGeom prst="rect">
            <a:avLst/>
          </a:prstGeom>
          <a:noFill/>
        </p:spPr>
        <p:txBody>
          <a:bodyPr wrap="square" rtlCol="0">
            <a:spAutoFit/>
          </a:bodyPr>
          <a:lstStyle/>
          <a:p>
            <a:r>
              <a:rPr lang="en-US" sz="1100">
                <a:solidFill>
                  <a:schemeClr val="bg1"/>
                </a:solidFill>
                <a:latin typeface="Arial" panose="020B0604020202020204" pitchFamily="34" charset="0"/>
              </a:rPr>
              <a:t>© 2025 Association of Nutrition &amp; Foodservice Professionals</a:t>
            </a:r>
          </a:p>
        </p:txBody>
      </p:sp>
    </p:spTree>
  </p:cSld>
  <p:clrMap bg1="lt1" tx1="dk1" bg2="lt2" tx2="dk2" accent1="accent1" accent2="accent2" accent3="accent3" accent4="accent4" accent5="accent5" accent6="accent6" hlink="hlink" folHlink="folHlink"/>
  <p:sldLayoutIdLst>
    <p:sldLayoutId id="2147483650" r:id="rId1"/>
    <p:sldLayoutId id="2147483649" r:id="rId2"/>
    <p:sldLayoutId id="2147483663" r:id="rId3"/>
    <p:sldLayoutId id="2147483664" r:id="rId4"/>
    <p:sldLayoutId id="2147483662" r:id="rId5"/>
    <p:sldLayoutId id="2147483661"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flickr.com/photos/usagj/7744281710/"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mailto:info@ANFPonline.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B42AC0-677C-88B0-6349-AA50C6751797}"/>
              </a:ext>
            </a:extLst>
          </p:cNvPr>
          <p:cNvSpPr txBox="1"/>
          <p:nvPr/>
        </p:nvSpPr>
        <p:spPr>
          <a:xfrm>
            <a:off x="2209800" y="2971800"/>
            <a:ext cx="7772400" cy="1446550"/>
          </a:xfrm>
          <a:prstGeom prst="rect">
            <a:avLst/>
          </a:prstGeom>
          <a:noFill/>
        </p:spPr>
        <p:txBody>
          <a:bodyPr wrap="square" rtlCol="0">
            <a:spAutoFit/>
          </a:bodyPr>
          <a:lstStyle/>
          <a:p>
            <a:pPr algn="ctr"/>
            <a:r>
              <a:rPr lang="en-US" sz="8800" b="1">
                <a:solidFill>
                  <a:schemeClr val="bg1"/>
                </a:solidFill>
                <a:latin typeface="Aptos" panose="020B0004020202020204" pitchFamily="34" charset="0"/>
              </a:rPr>
              <a:t>Updates</a:t>
            </a:r>
          </a:p>
        </p:txBody>
      </p:sp>
    </p:spTree>
    <p:extLst>
      <p:ext uri="{BB962C8B-B14F-4D97-AF65-F5344CB8AC3E}">
        <p14:creationId xmlns:p14="http://schemas.microsoft.com/office/powerpoint/2010/main" val="2697444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BD192-28F6-39EB-4A5E-82855ECEA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ADABD-41CA-A81A-1CA8-22DE9EB1A29B}"/>
              </a:ext>
            </a:extLst>
          </p:cNvPr>
          <p:cNvSpPr txBox="1">
            <a:spLocks/>
          </p:cNvSpPr>
          <p:nvPr/>
        </p:nvSpPr>
        <p:spPr>
          <a:xfrm>
            <a:off x="753460" y="1548492"/>
            <a:ext cx="4940145"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pPr algn="ctr"/>
            <a:r>
              <a:rPr lang="en-US">
                <a:solidFill>
                  <a:schemeClr val="tx1"/>
                </a:solidFill>
                <a:latin typeface="Aptos" panose="020B0004020202020204" pitchFamily="34" charset="0"/>
                <a:cs typeface="Arial" panose="020B0604020202020204" pitchFamily="34" charset="0"/>
              </a:rPr>
              <a:t>Recognition</a:t>
            </a:r>
          </a:p>
        </p:txBody>
      </p:sp>
      <p:grpSp>
        <p:nvGrpSpPr>
          <p:cNvPr id="6" name="Group 5">
            <a:extLst>
              <a:ext uri="{FF2B5EF4-FFF2-40B4-BE49-F238E27FC236}">
                <a16:creationId xmlns:a16="http://schemas.microsoft.com/office/drawing/2014/main" id="{353A7105-7FBF-A615-0C2D-FD28EC87C873}"/>
              </a:ext>
            </a:extLst>
          </p:cNvPr>
          <p:cNvGrpSpPr/>
          <p:nvPr/>
        </p:nvGrpSpPr>
        <p:grpSpPr>
          <a:xfrm>
            <a:off x="5486400" y="1208646"/>
            <a:ext cx="5678361" cy="1312986"/>
            <a:chOff x="5908434" y="1223779"/>
            <a:chExt cx="5678361" cy="1312986"/>
          </a:xfrm>
        </p:grpSpPr>
        <p:sp>
          <p:nvSpPr>
            <p:cNvPr id="7" name="Rounded Rectangle 6">
              <a:extLst>
                <a:ext uri="{FF2B5EF4-FFF2-40B4-BE49-F238E27FC236}">
                  <a16:creationId xmlns:a16="http://schemas.microsoft.com/office/drawing/2014/main" id="{C4A709F2-A4E5-C81A-C0C7-7425DDB14B47}"/>
                </a:ext>
              </a:extLst>
            </p:cNvPr>
            <p:cNvSpPr/>
            <p:nvPr/>
          </p:nvSpPr>
          <p:spPr>
            <a:xfrm>
              <a:off x="6843351" y="1476856"/>
              <a:ext cx="4743444"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412AC3-70AE-F2CB-BEAA-C86581F5A30B}"/>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2FE61B8-68E2-76C9-F0A4-797FB3B6FCE3}"/>
                </a:ext>
              </a:extLst>
            </p:cNvPr>
            <p:cNvSpPr txBox="1">
              <a:spLocks/>
            </p:cNvSpPr>
            <p:nvPr/>
          </p:nvSpPr>
          <p:spPr>
            <a:xfrm>
              <a:off x="7454415" y="1631523"/>
              <a:ext cx="3663454"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a:solidFill>
                    <a:schemeClr val="bg1"/>
                  </a:solidFill>
                  <a:latin typeface="Aptos" panose="020B0004020202020204" pitchFamily="34" charset="0"/>
                </a:rPr>
                <a:t>Pride in Foodservice Week</a:t>
              </a:r>
            </a:p>
          </p:txBody>
        </p:sp>
      </p:grpSp>
      <p:grpSp>
        <p:nvGrpSpPr>
          <p:cNvPr id="10" name="Group 9">
            <a:extLst>
              <a:ext uri="{FF2B5EF4-FFF2-40B4-BE49-F238E27FC236}">
                <a16:creationId xmlns:a16="http://schemas.microsoft.com/office/drawing/2014/main" id="{64CB83DE-D5ED-017A-B8AC-B12DB4588598}"/>
              </a:ext>
            </a:extLst>
          </p:cNvPr>
          <p:cNvGrpSpPr/>
          <p:nvPr/>
        </p:nvGrpSpPr>
        <p:grpSpPr>
          <a:xfrm>
            <a:off x="5486400" y="2970933"/>
            <a:ext cx="5678361" cy="1323973"/>
            <a:chOff x="5908434" y="1223779"/>
            <a:chExt cx="5678361" cy="1323973"/>
          </a:xfrm>
        </p:grpSpPr>
        <p:sp>
          <p:nvSpPr>
            <p:cNvPr id="11" name="Rounded Rectangle 10">
              <a:extLst>
                <a:ext uri="{FF2B5EF4-FFF2-40B4-BE49-F238E27FC236}">
                  <a16:creationId xmlns:a16="http://schemas.microsoft.com/office/drawing/2014/main" id="{B3849142-08D1-F5CB-AFAB-D9B074148747}"/>
                </a:ext>
              </a:extLst>
            </p:cNvPr>
            <p:cNvSpPr/>
            <p:nvPr/>
          </p:nvSpPr>
          <p:spPr>
            <a:xfrm>
              <a:off x="6843351" y="1476856"/>
              <a:ext cx="4743444"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94B71D1-9DA4-81C3-4E16-51D8840BCC10}"/>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F38DB4C6-2758-AC37-28A9-8D354CD0EBCD}"/>
                </a:ext>
              </a:extLst>
            </p:cNvPr>
            <p:cNvSpPr txBox="1">
              <a:spLocks/>
            </p:cNvSpPr>
            <p:nvPr/>
          </p:nvSpPr>
          <p:spPr>
            <a:xfrm>
              <a:off x="7454416" y="1642510"/>
              <a:ext cx="4016618"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a:solidFill>
                    <a:schemeClr val="bg1"/>
                  </a:solidFill>
                  <a:latin typeface="Aptos" panose="020B0004020202020204" pitchFamily="34" charset="0"/>
                </a:rPr>
                <a:t>Member Appreciation Week</a:t>
              </a:r>
            </a:p>
          </p:txBody>
        </p:sp>
      </p:grpSp>
      <p:grpSp>
        <p:nvGrpSpPr>
          <p:cNvPr id="14" name="Group 13">
            <a:extLst>
              <a:ext uri="{FF2B5EF4-FFF2-40B4-BE49-F238E27FC236}">
                <a16:creationId xmlns:a16="http://schemas.microsoft.com/office/drawing/2014/main" id="{95993CF2-051D-9E52-38A7-993BEDA85269}"/>
              </a:ext>
            </a:extLst>
          </p:cNvPr>
          <p:cNvGrpSpPr/>
          <p:nvPr/>
        </p:nvGrpSpPr>
        <p:grpSpPr>
          <a:xfrm>
            <a:off x="5486400" y="4734290"/>
            <a:ext cx="5678361" cy="1323973"/>
            <a:chOff x="5908434" y="1223779"/>
            <a:chExt cx="5678361" cy="1323973"/>
          </a:xfrm>
        </p:grpSpPr>
        <p:sp>
          <p:nvSpPr>
            <p:cNvPr id="15" name="Rounded Rectangle 14">
              <a:extLst>
                <a:ext uri="{FF2B5EF4-FFF2-40B4-BE49-F238E27FC236}">
                  <a16:creationId xmlns:a16="http://schemas.microsoft.com/office/drawing/2014/main" id="{61ECF6D9-757D-EB4B-3C84-76E81D76B1F7}"/>
                </a:ext>
              </a:extLst>
            </p:cNvPr>
            <p:cNvSpPr/>
            <p:nvPr/>
          </p:nvSpPr>
          <p:spPr>
            <a:xfrm>
              <a:off x="6843351" y="1476856"/>
              <a:ext cx="4743444"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75B7E2-3BF4-3A3B-CD59-20E6812612EB}"/>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FB0CD1F2-C31C-5F67-5771-5032F34BB368}"/>
                </a:ext>
              </a:extLst>
            </p:cNvPr>
            <p:cNvSpPr txBox="1">
              <a:spLocks/>
            </p:cNvSpPr>
            <p:nvPr/>
          </p:nvSpPr>
          <p:spPr>
            <a:xfrm>
              <a:off x="7454416" y="1642510"/>
              <a:ext cx="3663453"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a:solidFill>
                    <a:schemeClr val="bg1"/>
                  </a:solidFill>
                  <a:latin typeface="Aptos" panose="020B0004020202020204" pitchFamily="34" charset="0"/>
                </a:rPr>
                <a:t>Recognition Features</a:t>
              </a:r>
            </a:p>
          </p:txBody>
        </p:sp>
      </p:grpSp>
      <p:pic>
        <p:nvPicPr>
          <p:cNvPr id="3" name="Picture 2" descr="A red star and ribbon&#10;&#10;Description automatically generated">
            <a:extLst>
              <a:ext uri="{FF2B5EF4-FFF2-40B4-BE49-F238E27FC236}">
                <a16:creationId xmlns:a16="http://schemas.microsoft.com/office/drawing/2014/main" id="{91D1749A-33E5-FDC1-1DC4-8210C7410135}"/>
              </a:ext>
            </a:extLst>
          </p:cNvPr>
          <p:cNvPicPr>
            <a:picLocks noChangeAspect="1"/>
          </p:cNvPicPr>
          <p:nvPr/>
        </p:nvPicPr>
        <p:blipFill>
          <a:blip r:embed="rId2"/>
          <a:stretch>
            <a:fillRect/>
          </a:stretch>
        </p:blipFill>
        <p:spPr>
          <a:xfrm>
            <a:off x="2019801" y="2501776"/>
            <a:ext cx="2266949" cy="2859447"/>
          </a:xfrm>
          <a:prstGeom prst="rect">
            <a:avLst/>
          </a:prstGeom>
        </p:spPr>
      </p:pic>
      <p:pic>
        <p:nvPicPr>
          <p:cNvPr id="4" name="Picture 3" descr="A white thumb up symbol&#10;&#10;Description automatically generated">
            <a:extLst>
              <a:ext uri="{FF2B5EF4-FFF2-40B4-BE49-F238E27FC236}">
                <a16:creationId xmlns:a16="http://schemas.microsoft.com/office/drawing/2014/main" id="{E8E32C08-7A8E-3B63-5FA8-C597C5FB6DD0}"/>
              </a:ext>
            </a:extLst>
          </p:cNvPr>
          <p:cNvPicPr>
            <a:picLocks noChangeAspect="1"/>
          </p:cNvPicPr>
          <p:nvPr/>
        </p:nvPicPr>
        <p:blipFill>
          <a:blip r:embed="rId3"/>
          <a:stretch>
            <a:fillRect/>
          </a:stretch>
        </p:blipFill>
        <p:spPr>
          <a:xfrm>
            <a:off x="5811229" y="1503946"/>
            <a:ext cx="726435" cy="663266"/>
          </a:xfrm>
          <a:prstGeom prst="rect">
            <a:avLst/>
          </a:prstGeom>
        </p:spPr>
      </p:pic>
      <p:pic>
        <p:nvPicPr>
          <p:cNvPr id="21" name="Picture 20" descr="A white confetti popper with stars and dots&#10;&#10;Description automatically generated">
            <a:extLst>
              <a:ext uri="{FF2B5EF4-FFF2-40B4-BE49-F238E27FC236}">
                <a16:creationId xmlns:a16="http://schemas.microsoft.com/office/drawing/2014/main" id="{B7FACFE9-95CA-3E91-3BF8-983F06CD2B6A}"/>
              </a:ext>
            </a:extLst>
          </p:cNvPr>
          <p:cNvPicPr>
            <a:picLocks noChangeAspect="1"/>
          </p:cNvPicPr>
          <p:nvPr/>
        </p:nvPicPr>
        <p:blipFill>
          <a:blip r:embed="rId4"/>
          <a:stretch>
            <a:fillRect/>
          </a:stretch>
        </p:blipFill>
        <p:spPr>
          <a:xfrm>
            <a:off x="5817212" y="3201571"/>
            <a:ext cx="747712" cy="747712"/>
          </a:xfrm>
          <a:prstGeom prst="rect">
            <a:avLst/>
          </a:prstGeom>
        </p:spPr>
      </p:pic>
      <p:pic>
        <p:nvPicPr>
          <p:cNvPr id="22" name="Picture 21" descr="A light bulb with rays of light&#10;&#10;Description automatically generated">
            <a:extLst>
              <a:ext uri="{FF2B5EF4-FFF2-40B4-BE49-F238E27FC236}">
                <a16:creationId xmlns:a16="http://schemas.microsoft.com/office/drawing/2014/main" id="{E217133A-7FFB-4CE9-61D0-766142B2A69C}"/>
              </a:ext>
            </a:extLst>
          </p:cNvPr>
          <p:cNvPicPr>
            <a:picLocks noChangeAspect="1"/>
          </p:cNvPicPr>
          <p:nvPr/>
        </p:nvPicPr>
        <p:blipFill>
          <a:blip r:embed="rId5"/>
          <a:stretch>
            <a:fillRect/>
          </a:stretch>
        </p:blipFill>
        <p:spPr>
          <a:xfrm>
            <a:off x="5732216" y="4931588"/>
            <a:ext cx="821353" cy="844932"/>
          </a:xfrm>
          <a:prstGeom prst="rect">
            <a:avLst/>
          </a:prstGeom>
        </p:spPr>
      </p:pic>
    </p:spTree>
    <p:extLst>
      <p:ext uri="{BB962C8B-B14F-4D97-AF65-F5344CB8AC3E}">
        <p14:creationId xmlns:p14="http://schemas.microsoft.com/office/powerpoint/2010/main" val="3567664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4D907-5A95-5D04-B192-BA4A4496B64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1473AC3-4635-D80F-2F2E-3DD9E64FD44F}"/>
              </a:ext>
            </a:extLst>
          </p:cNvPr>
          <p:cNvSpPr txBox="1"/>
          <p:nvPr/>
        </p:nvSpPr>
        <p:spPr>
          <a:xfrm>
            <a:off x="838200" y="152400"/>
            <a:ext cx="8839200" cy="707886"/>
          </a:xfrm>
          <a:prstGeom prst="rect">
            <a:avLst/>
          </a:prstGeom>
          <a:noFill/>
        </p:spPr>
        <p:txBody>
          <a:bodyPr wrap="square" rtlCol="0">
            <a:spAutoFit/>
          </a:bodyPr>
          <a:lstStyle/>
          <a:p>
            <a:r>
              <a:rPr lang="en-US" sz="4000" b="1">
                <a:solidFill>
                  <a:schemeClr val="bg1"/>
                </a:solidFill>
                <a:latin typeface="Aptos" panose="020B0004020202020204" pitchFamily="34" charset="0"/>
              </a:rPr>
              <a:t>Chapter Membership</a:t>
            </a:r>
          </a:p>
        </p:txBody>
      </p:sp>
      <p:sp>
        <p:nvSpPr>
          <p:cNvPr id="6" name="TextBox 5">
            <a:extLst>
              <a:ext uri="{FF2B5EF4-FFF2-40B4-BE49-F238E27FC236}">
                <a16:creationId xmlns:a16="http://schemas.microsoft.com/office/drawing/2014/main" id="{58AA92D1-44F8-6B3F-FDC1-8CAC170BE939}"/>
              </a:ext>
            </a:extLst>
          </p:cNvPr>
          <p:cNvSpPr txBox="1"/>
          <p:nvPr/>
        </p:nvSpPr>
        <p:spPr>
          <a:xfrm>
            <a:off x="853440" y="1219200"/>
            <a:ext cx="8823960" cy="2123658"/>
          </a:xfrm>
          <a:prstGeom prst="rect">
            <a:avLst/>
          </a:prstGeom>
          <a:noFill/>
        </p:spPr>
        <p:txBody>
          <a:bodyPr wrap="square">
            <a:spAutoFit/>
          </a:bodyPr>
          <a:lstStyle/>
          <a:p>
            <a:pPr marL="571500" indent="-571500">
              <a:buFont typeface="Arial" panose="020B0604020202020204" pitchFamily="34" charset="0"/>
              <a:buChar char="•"/>
            </a:pPr>
            <a:r>
              <a:rPr lang="en-US" sz="4400">
                <a:solidFill>
                  <a:schemeClr val="bg1"/>
                </a:solidFill>
                <a:latin typeface="Aptos" panose="020B0004020202020204" pitchFamily="34" charset="0"/>
              </a:rPr>
              <a:t>Free with ANFP membership</a:t>
            </a:r>
          </a:p>
          <a:p>
            <a:pPr marL="571500" indent="-571500">
              <a:buFont typeface="Arial" panose="020B0604020202020204" pitchFamily="34" charset="0"/>
              <a:buChar char="•"/>
            </a:pPr>
            <a:r>
              <a:rPr lang="en-US" sz="4400">
                <a:solidFill>
                  <a:schemeClr val="bg1"/>
                </a:solidFill>
                <a:latin typeface="Aptos" panose="020B0004020202020204" pitchFamily="34" charset="0"/>
              </a:rPr>
              <a:t>Individual chapter webpages</a:t>
            </a:r>
          </a:p>
          <a:p>
            <a:pPr marL="571500" indent="-571500">
              <a:buFont typeface="Arial" panose="020B0604020202020204" pitchFamily="34" charset="0"/>
              <a:buChar char="•"/>
            </a:pPr>
            <a:r>
              <a:rPr lang="en-US" sz="4400">
                <a:solidFill>
                  <a:schemeClr val="bg1"/>
                </a:solidFill>
                <a:latin typeface="Aptos" panose="020B0004020202020204" pitchFamily="34" charset="0"/>
              </a:rPr>
              <a:t>State meetings </a:t>
            </a:r>
          </a:p>
        </p:txBody>
      </p:sp>
      <p:pic>
        <p:nvPicPr>
          <p:cNvPr id="9" name="Picture 8" descr="A group of people posing for the camera&#10;&#10;Description automatically generated">
            <a:extLst>
              <a:ext uri="{FF2B5EF4-FFF2-40B4-BE49-F238E27FC236}">
                <a16:creationId xmlns:a16="http://schemas.microsoft.com/office/drawing/2014/main" id="{6C5CCCE0-07FA-1136-F91A-112CC6057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429000"/>
            <a:ext cx="4528717" cy="3017520"/>
          </a:xfrm>
          <a:prstGeom prst="rect">
            <a:avLst/>
          </a:prstGeom>
        </p:spPr>
      </p:pic>
      <p:pic>
        <p:nvPicPr>
          <p:cNvPr id="10" name="Picture 9" descr="A group of people posing for the camera&#10;&#10;Description automatically generated">
            <a:extLst>
              <a:ext uri="{FF2B5EF4-FFF2-40B4-BE49-F238E27FC236}">
                <a16:creationId xmlns:a16="http://schemas.microsoft.com/office/drawing/2014/main" id="{9941F106-D97D-5BD7-62DC-8DDAD9046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6410" y="2865120"/>
            <a:ext cx="5374990" cy="3581400"/>
          </a:xfrm>
          <a:prstGeom prst="rect">
            <a:avLst/>
          </a:prstGeom>
        </p:spPr>
      </p:pic>
    </p:spTree>
    <p:extLst>
      <p:ext uri="{BB962C8B-B14F-4D97-AF65-F5344CB8AC3E}">
        <p14:creationId xmlns:p14="http://schemas.microsoft.com/office/powerpoint/2010/main" val="2399326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3D1B4-86C4-C4C4-5254-20A70DEF7EB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C3F100E-7814-57FA-9C36-707A8BB146BA}"/>
              </a:ext>
            </a:extLst>
          </p:cNvPr>
          <p:cNvSpPr txBox="1"/>
          <p:nvPr/>
        </p:nvSpPr>
        <p:spPr>
          <a:xfrm>
            <a:off x="838200" y="152400"/>
            <a:ext cx="8839200" cy="707886"/>
          </a:xfrm>
          <a:prstGeom prst="rect">
            <a:avLst/>
          </a:prstGeom>
          <a:noFill/>
        </p:spPr>
        <p:txBody>
          <a:bodyPr wrap="square" rtlCol="0">
            <a:spAutoFit/>
          </a:bodyPr>
          <a:lstStyle/>
          <a:p>
            <a:r>
              <a:rPr lang="en-US" sz="4000" b="1">
                <a:solidFill>
                  <a:schemeClr val="bg1"/>
                </a:solidFill>
                <a:latin typeface="Aptos" panose="020B0004020202020204" pitchFamily="34" charset="0"/>
              </a:rPr>
              <a:t>Live Events</a:t>
            </a:r>
          </a:p>
        </p:txBody>
      </p:sp>
      <p:sp>
        <p:nvSpPr>
          <p:cNvPr id="6" name="TextBox 5">
            <a:extLst>
              <a:ext uri="{FF2B5EF4-FFF2-40B4-BE49-F238E27FC236}">
                <a16:creationId xmlns:a16="http://schemas.microsoft.com/office/drawing/2014/main" id="{53F8AC43-AB7F-5F9F-F42A-AC234CF3C0E9}"/>
              </a:ext>
            </a:extLst>
          </p:cNvPr>
          <p:cNvSpPr txBox="1"/>
          <p:nvPr/>
        </p:nvSpPr>
        <p:spPr>
          <a:xfrm>
            <a:off x="838200" y="1044703"/>
            <a:ext cx="9281160" cy="3046988"/>
          </a:xfrm>
          <a:prstGeom prst="rect">
            <a:avLst/>
          </a:prstGeom>
          <a:noFill/>
        </p:spPr>
        <p:txBody>
          <a:bodyPr wrap="square">
            <a:spAutoFit/>
          </a:bodyPr>
          <a:lstStyle/>
          <a:p>
            <a:pPr marL="571500" indent="-571500">
              <a:buFont typeface="Arial" panose="020B0604020202020204" pitchFamily="34" charset="0"/>
              <a:buChar char="•"/>
            </a:pPr>
            <a:r>
              <a:rPr lang="en-US" sz="3200">
                <a:solidFill>
                  <a:schemeClr val="bg1"/>
                </a:solidFill>
                <a:latin typeface="Aptos" panose="020B0004020202020204" pitchFamily="34" charset="0"/>
              </a:rPr>
              <a:t>Annual Conference &amp; Expo (ACE)</a:t>
            </a:r>
          </a:p>
          <a:p>
            <a:pPr marL="571500" indent="-571500">
              <a:buFont typeface="Arial" panose="020B0604020202020204" pitchFamily="34" charset="0"/>
              <a:buChar char="•"/>
            </a:pPr>
            <a:r>
              <a:rPr lang="en-US" sz="3200">
                <a:solidFill>
                  <a:schemeClr val="bg1"/>
                </a:solidFill>
                <a:latin typeface="Aptos" panose="020B0004020202020204" pitchFamily="34" charset="0"/>
              </a:rPr>
              <a:t>Two Regional Meetings – spring and fall</a:t>
            </a:r>
          </a:p>
          <a:p>
            <a:pPr marL="571500" indent="-571500">
              <a:buFont typeface="Arial" panose="020B0604020202020204" pitchFamily="34" charset="0"/>
              <a:buChar char="•"/>
            </a:pPr>
            <a:r>
              <a:rPr lang="en-US" sz="3200">
                <a:solidFill>
                  <a:schemeClr val="bg1"/>
                </a:solidFill>
                <a:latin typeface="Aptos" panose="020B0004020202020204" pitchFamily="34" charset="0"/>
              </a:rPr>
              <a:t>Earn CE</a:t>
            </a:r>
          </a:p>
          <a:p>
            <a:pPr marL="571500" indent="-571500">
              <a:buFont typeface="Arial" panose="020B0604020202020204" pitchFamily="34" charset="0"/>
              <a:buChar char="•"/>
            </a:pPr>
            <a:r>
              <a:rPr lang="en-US" sz="3200">
                <a:solidFill>
                  <a:schemeClr val="bg1"/>
                </a:solidFill>
                <a:latin typeface="Aptos" panose="020B0004020202020204" pitchFamily="34" charset="0"/>
              </a:rPr>
              <a:t>Attend Expo</a:t>
            </a:r>
          </a:p>
          <a:p>
            <a:pPr marL="571500" indent="-571500">
              <a:buFont typeface="Arial" panose="020B0604020202020204" pitchFamily="34" charset="0"/>
              <a:buChar char="•"/>
            </a:pPr>
            <a:r>
              <a:rPr lang="en-US" sz="3200">
                <a:solidFill>
                  <a:schemeClr val="bg1"/>
                </a:solidFill>
                <a:latin typeface="Aptos" panose="020B0004020202020204" pitchFamily="34" charset="0"/>
              </a:rPr>
              <a:t>ANFP members receive discounted registration fees vs. non-members</a:t>
            </a:r>
          </a:p>
        </p:txBody>
      </p:sp>
      <p:pic>
        <p:nvPicPr>
          <p:cNvPr id="11" name="Picture 10" descr="An orange with green text and green leaves&#10;&#10;AI-generated content may be incorrect.">
            <a:extLst>
              <a:ext uri="{FF2B5EF4-FFF2-40B4-BE49-F238E27FC236}">
                <a16:creationId xmlns:a16="http://schemas.microsoft.com/office/drawing/2014/main" id="{98EC5477-B016-236E-ADD1-F4AD003F6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910" y="4135541"/>
            <a:ext cx="1968760" cy="2329741"/>
          </a:xfrm>
          <a:prstGeom prst="rect">
            <a:avLst/>
          </a:prstGeom>
        </p:spPr>
      </p:pic>
      <p:pic>
        <p:nvPicPr>
          <p:cNvPr id="13" name="Picture 12" descr="A round blue and white logo with white text&#10;&#10;AI-generated content may be incorrect.">
            <a:extLst>
              <a:ext uri="{FF2B5EF4-FFF2-40B4-BE49-F238E27FC236}">
                <a16:creationId xmlns:a16="http://schemas.microsoft.com/office/drawing/2014/main" id="{75AF81ED-1504-3EDA-AB35-E21D9D94B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4418819"/>
            <a:ext cx="2412230" cy="2053089"/>
          </a:xfrm>
          <a:prstGeom prst="rect">
            <a:avLst/>
          </a:prstGeom>
        </p:spPr>
      </p:pic>
    </p:spTree>
    <p:extLst>
      <p:ext uri="{BB962C8B-B14F-4D97-AF65-F5344CB8AC3E}">
        <p14:creationId xmlns:p14="http://schemas.microsoft.com/office/powerpoint/2010/main" val="4290662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FCED3-A1A1-DBC1-ED0D-07612B63001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43A5A93-8662-BC25-C00F-05AE0ED7499C}"/>
              </a:ext>
            </a:extLst>
          </p:cNvPr>
          <p:cNvSpPr txBox="1"/>
          <p:nvPr/>
        </p:nvSpPr>
        <p:spPr>
          <a:xfrm>
            <a:off x="838200" y="1143000"/>
            <a:ext cx="10058400" cy="3539430"/>
          </a:xfrm>
          <a:prstGeom prst="rect">
            <a:avLst/>
          </a:prstGeom>
          <a:noFill/>
        </p:spPr>
        <p:txBody>
          <a:bodyPr wrap="square">
            <a:spAutoFit/>
          </a:bodyPr>
          <a:lstStyle/>
          <a:p>
            <a:pPr marL="457200" indent="-457200">
              <a:buFont typeface="Arial" panose="020B0604020202020204" pitchFamily="34" charset="0"/>
              <a:buChar char="•"/>
            </a:pPr>
            <a:r>
              <a:rPr lang="en-US" sz="3200">
                <a:solidFill>
                  <a:schemeClr val="bg1"/>
                </a:solidFill>
                <a:latin typeface="Aptos" panose="020B0004020202020204" pitchFamily="34" charset="0"/>
              </a:rPr>
              <a:t>Online member community</a:t>
            </a:r>
          </a:p>
          <a:p>
            <a:pPr marL="457200" indent="-457200">
              <a:buFont typeface="Arial" panose="020B0604020202020204" pitchFamily="34" charset="0"/>
              <a:buChar char="•"/>
            </a:pPr>
            <a:r>
              <a:rPr lang="en-US" sz="3200">
                <a:solidFill>
                  <a:schemeClr val="bg1"/>
                </a:solidFill>
                <a:latin typeface="Aptos" panose="020B0004020202020204" pitchFamily="34" charset="0"/>
              </a:rPr>
              <a:t>No cost to members</a:t>
            </a:r>
          </a:p>
          <a:p>
            <a:pPr marL="457200" indent="-457200">
              <a:buFont typeface="Arial" panose="020B0604020202020204" pitchFamily="34" charset="0"/>
              <a:buChar char="•"/>
            </a:pPr>
            <a:r>
              <a:rPr lang="en-US" sz="3200">
                <a:solidFill>
                  <a:schemeClr val="bg1"/>
                </a:solidFill>
                <a:latin typeface="Aptos" panose="020B0004020202020204" pitchFamily="34" charset="0"/>
              </a:rPr>
              <a:t>14,000+ registered users </a:t>
            </a:r>
          </a:p>
          <a:p>
            <a:pPr marL="457200" indent="-457200">
              <a:buFont typeface="Arial" panose="020B0604020202020204" pitchFamily="34" charset="0"/>
              <a:buChar char="•"/>
            </a:pPr>
            <a:r>
              <a:rPr lang="en-US" sz="3200">
                <a:solidFill>
                  <a:schemeClr val="bg1"/>
                </a:solidFill>
                <a:latin typeface="Aptos" panose="020B0004020202020204" pitchFamily="34" charset="0"/>
              </a:rPr>
              <a:t>Thousands of discussion posts and shared documents</a:t>
            </a:r>
          </a:p>
          <a:p>
            <a:pPr marL="457200" indent="-457200">
              <a:buFont typeface="Arial" panose="020B0604020202020204" pitchFamily="34" charset="0"/>
              <a:buChar char="•"/>
            </a:pPr>
            <a:r>
              <a:rPr lang="en-US" sz="3200">
                <a:solidFill>
                  <a:schemeClr val="bg1"/>
                </a:solidFill>
                <a:latin typeface="Aptos" panose="020B0004020202020204" pitchFamily="34" charset="0"/>
              </a:rPr>
              <a:t>Learn from peers and industry experts</a:t>
            </a:r>
          </a:p>
          <a:p>
            <a:pPr marL="457200" indent="-457200">
              <a:buFont typeface="Arial" panose="020B0604020202020204" pitchFamily="34" charset="0"/>
              <a:buChar char="•"/>
            </a:pPr>
            <a:r>
              <a:rPr lang="en-US" sz="3200">
                <a:solidFill>
                  <a:schemeClr val="bg1"/>
                </a:solidFill>
                <a:latin typeface="Aptos" panose="020B0004020202020204" pitchFamily="34" charset="0"/>
              </a:rPr>
              <a:t>Provide tips and advice to those seeking information</a:t>
            </a:r>
          </a:p>
        </p:txBody>
      </p:sp>
      <p:pic>
        <p:nvPicPr>
          <p:cNvPr id="4" name="Picture 3" descr="A logo with white text&#10;&#10;AI-generated content may be incorrect.">
            <a:extLst>
              <a:ext uri="{FF2B5EF4-FFF2-40B4-BE49-F238E27FC236}">
                <a16:creationId xmlns:a16="http://schemas.microsoft.com/office/drawing/2014/main" id="{21564FD3-4663-E519-7BDA-79093756D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77975"/>
            <a:ext cx="3357104" cy="834963"/>
          </a:xfrm>
          <a:prstGeom prst="rect">
            <a:avLst/>
          </a:prstGeom>
        </p:spPr>
      </p:pic>
    </p:spTree>
    <p:extLst>
      <p:ext uri="{BB962C8B-B14F-4D97-AF65-F5344CB8AC3E}">
        <p14:creationId xmlns:p14="http://schemas.microsoft.com/office/powerpoint/2010/main" val="1302513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682C2-D676-745A-A95F-768D751F47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D79F86C-EE5D-9C8F-9270-E1264CBFF4DE}"/>
              </a:ext>
            </a:extLst>
          </p:cNvPr>
          <p:cNvSpPr txBox="1"/>
          <p:nvPr/>
        </p:nvSpPr>
        <p:spPr>
          <a:xfrm>
            <a:off x="838200" y="152400"/>
            <a:ext cx="8839200" cy="707886"/>
          </a:xfrm>
          <a:prstGeom prst="rect">
            <a:avLst/>
          </a:prstGeom>
          <a:noFill/>
        </p:spPr>
        <p:txBody>
          <a:bodyPr wrap="square" rtlCol="0">
            <a:spAutoFit/>
          </a:bodyPr>
          <a:lstStyle/>
          <a:p>
            <a:r>
              <a:rPr lang="en-US" sz="4000" b="1" err="1">
                <a:solidFill>
                  <a:schemeClr val="bg1"/>
                </a:solidFill>
                <a:latin typeface="Aptos" panose="020B0004020202020204" pitchFamily="34" charset="0"/>
              </a:rPr>
              <a:t>ANFPtv</a:t>
            </a:r>
            <a:endParaRPr lang="en-US" sz="4000" b="1">
              <a:solidFill>
                <a:schemeClr val="bg1"/>
              </a:solidFill>
              <a:latin typeface="Aptos" panose="020B0004020202020204" pitchFamily="34" charset="0"/>
            </a:endParaRPr>
          </a:p>
        </p:txBody>
      </p:sp>
      <p:pic>
        <p:nvPicPr>
          <p:cNvPr id="2" name="Picture 1" descr="A computer with a screen on&#10;&#10;AI-generated content may be incorrect.">
            <a:extLst>
              <a:ext uri="{FF2B5EF4-FFF2-40B4-BE49-F238E27FC236}">
                <a16:creationId xmlns:a16="http://schemas.microsoft.com/office/drawing/2014/main" id="{F3EC1696-799F-88E0-EF88-1C62E739FD7E}"/>
              </a:ext>
            </a:extLst>
          </p:cNvPr>
          <p:cNvPicPr>
            <a:picLocks noChangeAspect="1"/>
          </p:cNvPicPr>
          <p:nvPr/>
        </p:nvPicPr>
        <p:blipFill>
          <a:blip r:embed="rId3"/>
          <a:stretch>
            <a:fillRect/>
          </a:stretch>
        </p:blipFill>
        <p:spPr>
          <a:xfrm>
            <a:off x="5067324" y="505309"/>
            <a:ext cx="6557720" cy="6557720"/>
          </a:xfrm>
          <a:prstGeom prst="rect">
            <a:avLst/>
          </a:prstGeom>
        </p:spPr>
      </p:pic>
      <p:sp>
        <p:nvSpPr>
          <p:cNvPr id="4" name="TextBox 3">
            <a:extLst>
              <a:ext uri="{FF2B5EF4-FFF2-40B4-BE49-F238E27FC236}">
                <a16:creationId xmlns:a16="http://schemas.microsoft.com/office/drawing/2014/main" id="{193958F0-CB01-9B16-831F-002200BE67D2}"/>
              </a:ext>
            </a:extLst>
          </p:cNvPr>
          <p:cNvSpPr txBox="1"/>
          <p:nvPr/>
        </p:nvSpPr>
        <p:spPr>
          <a:xfrm>
            <a:off x="991881" y="1860176"/>
            <a:ext cx="4820451" cy="4031873"/>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3200">
                <a:solidFill>
                  <a:schemeClr val="bg1"/>
                </a:solidFill>
                <a:latin typeface="Aptos"/>
                <a:cs typeface="Arial"/>
              </a:rPr>
              <a:t>Member Tutorials</a:t>
            </a:r>
          </a:p>
          <a:p>
            <a:pPr marL="457200" indent="-457200">
              <a:buFont typeface="Arial" panose="020B0604020202020204" pitchFamily="34" charset="0"/>
              <a:buChar char="•"/>
            </a:pPr>
            <a:r>
              <a:rPr lang="en-US" sz="3200">
                <a:solidFill>
                  <a:schemeClr val="bg1"/>
                </a:solidFill>
                <a:latin typeface="Aptos"/>
                <a:cs typeface="Arial"/>
              </a:rPr>
              <a:t>Focus on Formulas</a:t>
            </a:r>
          </a:p>
          <a:p>
            <a:pPr marL="457200" indent="-457200">
              <a:buFont typeface="Arial" panose="020B0604020202020204" pitchFamily="34" charset="0"/>
              <a:buChar char="•"/>
            </a:pPr>
            <a:r>
              <a:rPr lang="en-US" sz="3200">
                <a:solidFill>
                  <a:schemeClr val="bg1"/>
                </a:solidFill>
                <a:latin typeface="Aptos"/>
                <a:cs typeface="Arial"/>
              </a:rPr>
              <a:t>CDM, CFPP Recognition</a:t>
            </a:r>
          </a:p>
          <a:p>
            <a:pPr marL="457200" indent="-457200">
              <a:buFont typeface="Arial" panose="020B0604020202020204" pitchFamily="34" charset="0"/>
              <a:buChar char="•"/>
            </a:pPr>
            <a:r>
              <a:rPr lang="en-US" sz="3200">
                <a:solidFill>
                  <a:schemeClr val="bg1"/>
                </a:solidFill>
                <a:latin typeface="Aptos"/>
                <a:cs typeface="Arial"/>
              </a:rPr>
              <a:t>Industry Insights</a:t>
            </a:r>
          </a:p>
          <a:p>
            <a:pPr marL="457200" indent="-457200">
              <a:buFont typeface="Arial" panose="020B0604020202020204" pitchFamily="34" charset="0"/>
              <a:buChar char="•"/>
            </a:pPr>
            <a:r>
              <a:rPr lang="en-US" sz="3200">
                <a:solidFill>
                  <a:schemeClr val="bg1"/>
                </a:solidFill>
                <a:latin typeface="Aptos"/>
                <a:cs typeface="Arial"/>
              </a:rPr>
              <a:t>Educational Webinars</a:t>
            </a:r>
            <a:endParaRPr lang="en-US" sz="3200">
              <a:solidFill>
                <a:schemeClr val="bg1"/>
              </a:solidFill>
              <a:latin typeface="Aptos"/>
            </a:endParaRPr>
          </a:p>
          <a:p>
            <a:pPr marL="457200" indent="-457200">
              <a:buFont typeface="Arial" panose="020B0604020202020204" pitchFamily="34" charset="0"/>
              <a:buChar char="•"/>
            </a:pPr>
            <a:r>
              <a:rPr lang="en-US" sz="3200">
                <a:solidFill>
                  <a:schemeClr val="bg1"/>
                </a:solidFill>
                <a:latin typeface="Aptos"/>
                <a:cs typeface="Arial"/>
              </a:rPr>
              <a:t>Edge CE Articles</a:t>
            </a:r>
          </a:p>
          <a:p>
            <a:pPr marL="457200" indent="-457200">
              <a:buFont typeface="Arial" panose="020B0604020202020204" pitchFamily="34" charset="0"/>
              <a:buChar char="•"/>
            </a:pPr>
            <a:r>
              <a:rPr lang="en-US" sz="3200">
                <a:solidFill>
                  <a:schemeClr val="bg1"/>
                </a:solidFill>
                <a:latin typeface="Aptos"/>
                <a:cs typeface="Arial"/>
              </a:rPr>
              <a:t>And much more...</a:t>
            </a:r>
            <a:endParaRPr lang="en-US" sz="3200">
              <a:solidFill>
                <a:schemeClr val="bg1"/>
              </a:solidFill>
              <a:latin typeface="Aptos"/>
            </a:endParaRPr>
          </a:p>
        </p:txBody>
      </p:sp>
    </p:spTree>
    <p:extLst>
      <p:ext uri="{BB962C8B-B14F-4D97-AF65-F5344CB8AC3E}">
        <p14:creationId xmlns:p14="http://schemas.microsoft.com/office/powerpoint/2010/main" val="3709232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76120-8683-126D-10D2-C6E26DB35FC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E4ED586-0BAE-F84F-FDB5-E65BEFF4B986}"/>
              </a:ext>
            </a:extLst>
          </p:cNvPr>
          <p:cNvSpPr txBox="1"/>
          <p:nvPr/>
        </p:nvSpPr>
        <p:spPr>
          <a:xfrm>
            <a:off x="838200" y="152400"/>
            <a:ext cx="8839200" cy="584775"/>
          </a:xfrm>
          <a:prstGeom prst="rect">
            <a:avLst/>
          </a:prstGeom>
          <a:noFill/>
        </p:spPr>
        <p:txBody>
          <a:bodyPr wrap="square" rtlCol="0">
            <a:spAutoFit/>
          </a:bodyPr>
          <a:lstStyle/>
          <a:p>
            <a:r>
              <a:rPr lang="en-US" sz="3200" b="1" i="1">
                <a:solidFill>
                  <a:schemeClr val="bg1"/>
                </a:solidFill>
                <a:latin typeface="Arial" panose="020B0604020202020204" pitchFamily="34" charset="0"/>
              </a:rPr>
              <a:t>Nutrition &amp; Foodservice Edge Magazine</a:t>
            </a:r>
          </a:p>
        </p:txBody>
      </p:sp>
      <p:pic>
        <p:nvPicPr>
          <p:cNvPr id="2" name="Picture 1">
            <a:extLst>
              <a:ext uri="{FF2B5EF4-FFF2-40B4-BE49-F238E27FC236}">
                <a16:creationId xmlns:a16="http://schemas.microsoft.com/office/drawing/2014/main" id="{27B7072E-7050-5DA4-9B62-36E11E09BD63}"/>
              </a:ext>
            </a:extLst>
          </p:cNvPr>
          <p:cNvPicPr>
            <a:picLocks noChangeAspect="1"/>
          </p:cNvPicPr>
          <p:nvPr/>
        </p:nvPicPr>
        <p:blipFill>
          <a:blip r:embed="rId3"/>
          <a:stretch>
            <a:fillRect/>
          </a:stretch>
        </p:blipFill>
        <p:spPr>
          <a:xfrm>
            <a:off x="990600" y="1143000"/>
            <a:ext cx="4647224" cy="1703528"/>
          </a:xfrm>
          <a:prstGeom prst="rect">
            <a:avLst/>
          </a:prstGeom>
        </p:spPr>
      </p:pic>
      <p:sp>
        <p:nvSpPr>
          <p:cNvPr id="3" name="Content Placeholder 2">
            <a:extLst>
              <a:ext uri="{FF2B5EF4-FFF2-40B4-BE49-F238E27FC236}">
                <a16:creationId xmlns:a16="http://schemas.microsoft.com/office/drawing/2014/main" id="{7ECA2C05-4FA7-E982-9177-8F64091B7F30}"/>
              </a:ext>
            </a:extLst>
          </p:cNvPr>
          <p:cNvSpPr txBox="1">
            <a:spLocks/>
          </p:cNvSpPr>
          <p:nvPr/>
        </p:nvSpPr>
        <p:spPr>
          <a:xfrm>
            <a:off x="838200" y="2979116"/>
            <a:ext cx="5574323" cy="2521911"/>
          </a:xfrm>
          <a:prstGeom prst="rect">
            <a:avLst/>
          </a:prstGeom>
        </p:spPr>
        <p:txBody>
          <a:bodyPr>
            <a:normAutofit lnSpcReduction="10000"/>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a:solidFill>
                  <a:schemeClr val="tx1"/>
                </a:solidFill>
                <a:latin typeface="Aptos" panose="020B0004020202020204" pitchFamily="34" charset="0"/>
                <a:cs typeface="Arial" panose="020B0604020202020204" pitchFamily="34" charset="0"/>
              </a:rPr>
              <a:t>Six issues per year</a:t>
            </a:r>
          </a:p>
          <a:p>
            <a:pPr marL="457200" indent="-457200" algn="l">
              <a:buFont typeface="Arial" panose="020B0604020202020204" pitchFamily="34" charset="0"/>
              <a:buChar char="•"/>
            </a:pPr>
            <a:r>
              <a:rPr lang="en-US">
                <a:solidFill>
                  <a:schemeClr val="tx1"/>
                </a:solidFill>
                <a:latin typeface="Aptos" panose="020B0004020202020204" pitchFamily="34" charset="0"/>
                <a:cs typeface="Arial" panose="020B0604020202020204" pitchFamily="34" charset="0"/>
              </a:rPr>
              <a:t>FREE with ANFP membership</a:t>
            </a:r>
          </a:p>
          <a:p>
            <a:pPr marL="457200" indent="-457200" algn="l">
              <a:buFont typeface="Arial" panose="020B0604020202020204" pitchFamily="34" charset="0"/>
              <a:buChar char="•"/>
            </a:pPr>
            <a:r>
              <a:rPr lang="en-US">
                <a:solidFill>
                  <a:schemeClr val="tx1"/>
                </a:solidFill>
                <a:latin typeface="Aptos" panose="020B0004020202020204" pitchFamily="34" charset="0"/>
                <a:cs typeface="Arial" panose="020B0604020202020204" pitchFamily="34" charset="0"/>
              </a:rPr>
              <a:t>Digital format with FREE opt-in print subscription</a:t>
            </a:r>
          </a:p>
        </p:txBody>
      </p:sp>
      <p:pic>
        <p:nvPicPr>
          <p:cNvPr id="4" name="Picture 3">
            <a:extLst>
              <a:ext uri="{FF2B5EF4-FFF2-40B4-BE49-F238E27FC236}">
                <a16:creationId xmlns:a16="http://schemas.microsoft.com/office/drawing/2014/main" id="{04A2BAB2-5881-F707-A198-E3342DF83652}"/>
              </a:ext>
            </a:extLst>
          </p:cNvPr>
          <p:cNvPicPr>
            <a:picLocks noChangeAspect="1"/>
          </p:cNvPicPr>
          <p:nvPr/>
        </p:nvPicPr>
        <p:blipFill>
          <a:blip r:embed="rId4"/>
          <a:stretch>
            <a:fillRect/>
          </a:stretch>
        </p:blipFill>
        <p:spPr>
          <a:xfrm>
            <a:off x="7987442" y="1524000"/>
            <a:ext cx="3213958" cy="4301759"/>
          </a:xfrm>
          <a:prstGeom prst="rect">
            <a:avLst/>
          </a:prstGeom>
        </p:spPr>
      </p:pic>
      <p:pic>
        <p:nvPicPr>
          <p:cNvPr id="6" name="Picture 5" descr="A magazine with food on the cover&#10;&#10;Description automatically generated">
            <a:extLst>
              <a:ext uri="{FF2B5EF4-FFF2-40B4-BE49-F238E27FC236}">
                <a16:creationId xmlns:a16="http://schemas.microsoft.com/office/drawing/2014/main" id="{68DB5AFE-E67C-509F-B9D9-8B936C897DB0}"/>
              </a:ext>
            </a:extLst>
          </p:cNvPr>
          <p:cNvPicPr>
            <a:picLocks noChangeAspect="1"/>
          </p:cNvPicPr>
          <p:nvPr/>
        </p:nvPicPr>
        <p:blipFill>
          <a:blip r:embed="rId5"/>
          <a:stretch>
            <a:fillRect/>
          </a:stretch>
        </p:blipFill>
        <p:spPr>
          <a:xfrm>
            <a:off x="6091668" y="2475749"/>
            <a:ext cx="2369030" cy="3528646"/>
          </a:xfrm>
          <a:prstGeom prst="rect">
            <a:avLst/>
          </a:prstGeom>
        </p:spPr>
      </p:pic>
    </p:spTree>
    <p:extLst>
      <p:ext uri="{BB962C8B-B14F-4D97-AF65-F5344CB8AC3E}">
        <p14:creationId xmlns:p14="http://schemas.microsoft.com/office/powerpoint/2010/main" val="2030256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2E019-0847-5F51-502A-52C3673BC1E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982FF66-5B30-E509-8E1C-4805C4982AEB}"/>
              </a:ext>
            </a:extLst>
          </p:cNvPr>
          <p:cNvSpPr txBox="1"/>
          <p:nvPr/>
        </p:nvSpPr>
        <p:spPr>
          <a:xfrm>
            <a:off x="838200" y="152400"/>
            <a:ext cx="8839200" cy="707886"/>
          </a:xfrm>
          <a:prstGeom prst="rect">
            <a:avLst/>
          </a:prstGeom>
          <a:noFill/>
        </p:spPr>
        <p:txBody>
          <a:bodyPr wrap="square" rtlCol="0">
            <a:spAutoFit/>
          </a:bodyPr>
          <a:lstStyle/>
          <a:p>
            <a:r>
              <a:rPr lang="en-US" sz="4000" b="1">
                <a:solidFill>
                  <a:schemeClr val="bg1"/>
                </a:solidFill>
                <a:latin typeface="Arial" panose="020B0604020202020204" pitchFamily="34" charset="0"/>
              </a:rPr>
              <a:t>Edge Express</a:t>
            </a:r>
          </a:p>
        </p:txBody>
      </p:sp>
      <p:sp>
        <p:nvSpPr>
          <p:cNvPr id="3" name="Content Placeholder 2">
            <a:extLst>
              <a:ext uri="{FF2B5EF4-FFF2-40B4-BE49-F238E27FC236}">
                <a16:creationId xmlns:a16="http://schemas.microsoft.com/office/drawing/2014/main" id="{E5583316-66F2-68C9-AA43-ABC51F722651}"/>
              </a:ext>
            </a:extLst>
          </p:cNvPr>
          <p:cNvSpPr txBox="1">
            <a:spLocks/>
          </p:cNvSpPr>
          <p:nvPr/>
        </p:nvSpPr>
        <p:spPr>
          <a:xfrm>
            <a:off x="1104900" y="2777984"/>
            <a:ext cx="8305800" cy="2521911"/>
          </a:xfrm>
          <a:prstGeom prst="rect">
            <a:avLst/>
          </a:prstGeom>
        </p:spPr>
        <p:txBody>
          <a:bodyPr>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a:solidFill>
                  <a:schemeClr val="bg1"/>
                </a:solidFill>
                <a:latin typeface="Aptos" panose="020B0004020202020204" pitchFamily="34" charset="0"/>
                <a:cs typeface="Arial" panose="020B0604020202020204" pitchFamily="34" charset="0"/>
              </a:rPr>
              <a:t>Six issues per year</a:t>
            </a:r>
          </a:p>
          <a:p>
            <a:pPr marL="457200" indent="-457200" algn="l">
              <a:buFont typeface="Arial" panose="020B0604020202020204" pitchFamily="34" charset="0"/>
              <a:buChar char="•"/>
            </a:pPr>
            <a:r>
              <a:rPr lang="en-US">
                <a:solidFill>
                  <a:schemeClr val="bg1"/>
                </a:solidFill>
                <a:latin typeface="Aptos" panose="020B0004020202020204" pitchFamily="34" charset="0"/>
                <a:cs typeface="Arial" panose="020B0604020202020204" pitchFamily="34" charset="0"/>
              </a:rPr>
              <a:t>Published in off months of </a:t>
            </a:r>
            <a:r>
              <a:rPr lang="en-US" i="1">
                <a:solidFill>
                  <a:schemeClr val="bg1"/>
                </a:solidFill>
                <a:latin typeface="Aptos" panose="020B0004020202020204" pitchFamily="34" charset="0"/>
                <a:cs typeface="Arial" panose="020B0604020202020204" pitchFamily="34" charset="0"/>
              </a:rPr>
              <a:t>Edge</a:t>
            </a:r>
          </a:p>
          <a:p>
            <a:pPr marL="457200" indent="-457200" algn="l">
              <a:buFont typeface="Arial" panose="020B0604020202020204" pitchFamily="34" charset="0"/>
              <a:buChar char="•"/>
            </a:pPr>
            <a:r>
              <a:rPr lang="en-US">
                <a:solidFill>
                  <a:schemeClr val="bg1"/>
                </a:solidFill>
                <a:latin typeface="Aptos" panose="020B0004020202020204" pitchFamily="34" charset="0"/>
                <a:cs typeface="Arial" panose="020B0604020202020204" pitchFamily="34" charset="0"/>
              </a:rPr>
              <a:t>Includes a CE article and industry news</a:t>
            </a:r>
          </a:p>
        </p:txBody>
      </p:sp>
      <p:pic>
        <p:nvPicPr>
          <p:cNvPr id="7" name="Picture 6">
            <a:extLst>
              <a:ext uri="{FF2B5EF4-FFF2-40B4-BE49-F238E27FC236}">
                <a16:creationId xmlns:a16="http://schemas.microsoft.com/office/drawing/2014/main" id="{2D065323-017B-2DD5-978B-2BBC1EDFC9CC}"/>
              </a:ext>
            </a:extLst>
          </p:cNvPr>
          <p:cNvPicPr>
            <a:picLocks noChangeAspect="1"/>
          </p:cNvPicPr>
          <p:nvPr/>
        </p:nvPicPr>
        <p:blipFill>
          <a:blip r:embed="rId3"/>
          <a:stretch>
            <a:fillRect/>
          </a:stretch>
        </p:blipFill>
        <p:spPr>
          <a:xfrm>
            <a:off x="762000" y="381000"/>
            <a:ext cx="7772400" cy="2396984"/>
          </a:xfrm>
          <a:prstGeom prst="rect">
            <a:avLst/>
          </a:prstGeom>
        </p:spPr>
      </p:pic>
    </p:spTree>
    <p:extLst>
      <p:ext uri="{BB962C8B-B14F-4D97-AF65-F5344CB8AC3E}">
        <p14:creationId xmlns:p14="http://schemas.microsoft.com/office/powerpoint/2010/main" val="3051943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0F132-5F6A-FE70-8BDC-E400C795466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5B35C71-D3E8-8A20-5645-456A4B7F36A6}"/>
              </a:ext>
            </a:extLst>
          </p:cNvPr>
          <p:cNvSpPr txBox="1"/>
          <p:nvPr/>
        </p:nvSpPr>
        <p:spPr>
          <a:xfrm>
            <a:off x="838200" y="152400"/>
            <a:ext cx="8839200" cy="707886"/>
          </a:xfrm>
          <a:prstGeom prst="rect">
            <a:avLst/>
          </a:prstGeom>
          <a:noFill/>
        </p:spPr>
        <p:txBody>
          <a:bodyPr wrap="square" rtlCol="0">
            <a:spAutoFit/>
          </a:bodyPr>
          <a:lstStyle/>
          <a:p>
            <a:r>
              <a:rPr lang="en-US" sz="4000" b="1" err="1">
                <a:solidFill>
                  <a:schemeClr val="bg1"/>
                </a:solidFill>
                <a:latin typeface="Aptos" panose="020B0004020202020204" pitchFamily="34" charset="0"/>
              </a:rPr>
              <a:t>eNews</a:t>
            </a:r>
            <a:endParaRPr lang="en-US" sz="4000" b="1">
              <a:solidFill>
                <a:schemeClr val="bg1"/>
              </a:solidFill>
              <a:latin typeface="Aptos" panose="020B0004020202020204" pitchFamily="34" charset="0"/>
            </a:endParaRPr>
          </a:p>
        </p:txBody>
      </p:sp>
      <p:sp>
        <p:nvSpPr>
          <p:cNvPr id="3" name="Content Placeholder 2">
            <a:extLst>
              <a:ext uri="{FF2B5EF4-FFF2-40B4-BE49-F238E27FC236}">
                <a16:creationId xmlns:a16="http://schemas.microsoft.com/office/drawing/2014/main" id="{02CF3968-EA9B-A21F-1468-11EFCE9C9E47}"/>
              </a:ext>
            </a:extLst>
          </p:cNvPr>
          <p:cNvSpPr txBox="1">
            <a:spLocks/>
          </p:cNvSpPr>
          <p:nvPr/>
        </p:nvSpPr>
        <p:spPr>
          <a:xfrm>
            <a:off x="914400" y="2805284"/>
            <a:ext cx="5867400" cy="2521911"/>
          </a:xfrm>
          <a:prstGeom prst="rect">
            <a:avLst/>
          </a:prstGeom>
        </p:spPr>
        <p:txBody>
          <a:bodyPr>
            <a:normAutofit fontScale="85000" lnSpcReduction="10000"/>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a:solidFill>
                  <a:schemeClr val="bg1"/>
                </a:solidFill>
                <a:latin typeface="Aptos" panose="020B0004020202020204" pitchFamily="34" charset="0"/>
                <a:cs typeface="Arial" panose="020B0604020202020204" pitchFamily="34" charset="0"/>
              </a:rPr>
              <a:t>Discounted CE opportunities list</a:t>
            </a:r>
          </a:p>
          <a:p>
            <a:pPr marL="457200" indent="-457200" algn="l">
              <a:buFont typeface="Arial" panose="020B0604020202020204" pitchFamily="34" charset="0"/>
              <a:buChar char="•"/>
            </a:pPr>
            <a:r>
              <a:rPr lang="en-US">
                <a:solidFill>
                  <a:schemeClr val="bg1"/>
                </a:solidFill>
                <a:latin typeface="Aptos" panose="020B0004020202020204" pitchFamily="34" charset="0"/>
                <a:cs typeface="Arial" panose="020B0604020202020204" pitchFamily="34" charset="0"/>
              </a:rPr>
              <a:t>Upcoming events</a:t>
            </a:r>
          </a:p>
          <a:p>
            <a:pPr marL="457200" indent="-457200" algn="l">
              <a:buFont typeface="Arial" panose="020B0604020202020204" pitchFamily="34" charset="0"/>
              <a:buChar char="•"/>
            </a:pPr>
            <a:r>
              <a:rPr lang="en-US">
                <a:solidFill>
                  <a:schemeClr val="bg1"/>
                </a:solidFill>
                <a:latin typeface="Aptos" panose="020B0004020202020204" pitchFamily="34" charset="0"/>
                <a:cs typeface="Arial" panose="020B0604020202020204" pitchFamily="34" charset="0"/>
              </a:rPr>
              <a:t>Organization &amp; industry news</a:t>
            </a:r>
          </a:p>
          <a:p>
            <a:pPr marL="457200" indent="-457200" algn="l">
              <a:buFont typeface="Arial" panose="020B0604020202020204" pitchFamily="34" charset="0"/>
              <a:buChar char="•"/>
            </a:pPr>
            <a:r>
              <a:rPr lang="en-US">
                <a:solidFill>
                  <a:schemeClr val="bg1"/>
                </a:solidFill>
                <a:latin typeface="Aptos" panose="020B0004020202020204" pitchFamily="34" charset="0"/>
                <a:cs typeface="Arial" panose="020B0604020202020204" pitchFamily="34" charset="0"/>
              </a:rPr>
              <a:t>Membership, certification, &amp; Foundation updates</a:t>
            </a:r>
          </a:p>
        </p:txBody>
      </p:sp>
      <p:pic>
        <p:nvPicPr>
          <p:cNvPr id="6" name="Picture 5" descr="A screenshot of a newsletter&#10;&#10;Description automatically generated">
            <a:extLst>
              <a:ext uri="{FF2B5EF4-FFF2-40B4-BE49-F238E27FC236}">
                <a16:creationId xmlns:a16="http://schemas.microsoft.com/office/drawing/2014/main" id="{C89EC2C6-97E4-4C7A-08C6-78D44DBD0842}"/>
              </a:ext>
            </a:extLst>
          </p:cNvPr>
          <p:cNvPicPr>
            <a:picLocks noChangeAspect="1"/>
          </p:cNvPicPr>
          <p:nvPr/>
        </p:nvPicPr>
        <p:blipFill>
          <a:blip r:embed="rId3"/>
          <a:stretch>
            <a:fillRect/>
          </a:stretch>
        </p:blipFill>
        <p:spPr>
          <a:xfrm>
            <a:off x="7467600" y="1371600"/>
            <a:ext cx="3429000" cy="4807469"/>
          </a:xfrm>
          <a:prstGeom prst="rect">
            <a:avLst/>
          </a:prstGeom>
          <a:ln>
            <a:solidFill>
              <a:schemeClr val="tx1"/>
            </a:solidFill>
          </a:ln>
        </p:spPr>
      </p:pic>
    </p:spTree>
    <p:extLst>
      <p:ext uri="{BB962C8B-B14F-4D97-AF65-F5344CB8AC3E}">
        <p14:creationId xmlns:p14="http://schemas.microsoft.com/office/powerpoint/2010/main" val="1856826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52975-D30A-DA56-065A-BB79128FCA4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B981012-74CC-F735-4A62-18A8A6DC9A8F}"/>
              </a:ext>
            </a:extLst>
          </p:cNvPr>
          <p:cNvSpPr txBox="1"/>
          <p:nvPr/>
        </p:nvSpPr>
        <p:spPr>
          <a:xfrm>
            <a:off x="838200" y="152400"/>
            <a:ext cx="8839200" cy="707886"/>
          </a:xfrm>
          <a:prstGeom prst="rect">
            <a:avLst/>
          </a:prstGeom>
          <a:noFill/>
        </p:spPr>
        <p:txBody>
          <a:bodyPr wrap="square" rtlCol="0">
            <a:spAutoFit/>
          </a:bodyPr>
          <a:lstStyle/>
          <a:p>
            <a:r>
              <a:rPr lang="en-US" sz="4000" b="1">
                <a:solidFill>
                  <a:schemeClr val="bg1"/>
                </a:solidFill>
                <a:latin typeface="Aptos" panose="020B0004020202020204" pitchFamily="34" charset="0"/>
              </a:rPr>
              <a:t>CE Discounts</a:t>
            </a:r>
          </a:p>
        </p:txBody>
      </p:sp>
      <p:sp>
        <p:nvSpPr>
          <p:cNvPr id="3" name="Content Placeholder 2">
            <a:extLst>
              <a:ext uri="{FF2B5EF4-FFF2-40B4-BE49-F238E27FC236}">
                <a16:creationId xmlns:a16="http://schemas.microsoft.com/office/drawing/2014/main" id="{82907B0A-6809-909B-525B-4F95ECCB8A14}"/>
              </a:ext>
            </a:extLst>
          </p:cNvPr>
          <p:cNvSpPr txBox="1">
            <a:spLocks/>
          </p:cNvSpPr>
          <p:nvPr/>
        </p:nvSpPr>
        <p:spPr>
          <a:xfrm>
            <a:off x="914400" y="1371600"/>
            <a:ext cx="10515600" cy="2521911"/>
          </a:xfrm>
          <a:prstGeom prst="rect">
            <a:avLst/>
          </a:prstGeom>
        </p:spPr>
        <p:txBody>
          <a:bodyPr>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a:solidFill>
                  <a:schemeClr val="bg1"/>
                </a:solidFill>
                <a:latin typeface="Aptos" panose="020B0004020202020204" pitchFamily="34" charset="0"/>
                <a:cs typeface="Arial" panose="020B0604020202020204" pitchFamily="34" charset="0"/>
              </a:rPr>
              <a:t>20% discount vs. non-members on all CE products</a:t>
            </a:r>
          </a:p>
          <a:p>
            <a:pPr marL="457200" indent="-457200" algn="l">
              <a:buFont typeface="Arial" panose="020B0604020202020204" pitchFamily="34" charset="0"/>
              <a:buChar char="•"/>
            </a:pPr>
            <a:r>
              <a:rPr lang="en-US">
                <a:solidFill>
                  <a:schemeClr val="bg1"/>
                </a:solidFill>
                <a:latin typeface="Aptos" panose="020B0004020202020204" pitchFamily="34" charset="0"/>
                <a:cs typeface="Arial" panose="020B0604020202020204" pitchFamily="34" charset="0"/>
              </a:rPr>
              <a:t>CE Monthly Special – 20% off up to three products each month</a:t>
            </a:r>
          </a:p>
        </p:txBody>
      </p:sp>
      <p:pic>
        <p:nvPicPr>
          <p:cNvPr id="7" name="Picture 6" descr="A black background with red and grey text&#10;&#10;AI-generated content may be incorrect.">
            <a:extLst>
              <a:ext uri="{FF2B5EF4-FFF2-40B4-BE49-F238E27FC236}">
                <a16:creationId xmlns:a16="http://schemas.microsoft.com/office/drawing/2014/main" id="{8A0C62B6-6C3A-DDA9-5155-955FEF0AB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3048000"/>
            <a:ext cx="7772400" cy="3403600"/>
          </a:xfrm>
          <a:prstGeom prst="rect">
            <a:avLst/>
          </a:prstGeom>
        </p:spPr>
      </p:pic>
    </p:spTree>
    <p:extLst>
      <p:ext uri="{BB962C8B-B14F-4D97-AF65-F5344CB8AC3E}">
        <p14:creationId xmlns:p14="http://schemas.microsoft.com/office/powerpoint/2010/main" val="3051926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24618-614F-88F3-6A91-84DC4217B85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0E42BE5-81D1-3E42-CF69-0451A2A18F1F}"/>
              </a:ext>
            </a:extLst>
          </p:cNvPr>
          <p:cNvSpPr txBox="1"/>
          <p:nvPr/>
        </p:nvSpPr>
        <p:spPr>
          <a:xfrm>
            <a:off x="838200" y="152400"/>
            <a:ext cx="8839200" cy="707886"/>
          </a:xfrm>
          <a:prstGeom prst="rect">
            <a:avLst/>
          </a:prstGeom>
          <a:noFill/>
        </p:spPr>
        <p:txBody>
          <a:bodyPr wrap="square" rtlCol="0">
            <a:spAutoFit/>
          </a:bodyPr>
          <a:lstStyle/>
          <a:p>
            <a:r>
              <a:rPr lang="en-US" sz="4000" b="1">
                <a:solidFill>
                  <a:schemeClr val="bg1"/>
                </a:solidFill>
                <a:latin typeface="Aptos" panose="020B0004020202020204" pitchFamily="34" charset="0"/>
              </a:rPr>
              <a:t>Free CE</a:t>
            </a:r>
          </a:p>
        </p:txBody>
      </p:sp>
      <p:sp>
        <p:nvSpPr>
          <p:cNvPr id="3" name="Content Placeholder 2">
            <a:extLst>
              <a:ext uri="{FF2B5EF4-FFF2-40B4-BE49-F238E27FC236}">
                <a16:creationId xmlns:a16="http://schemas.microsoft.com/office/drawing/2014/main" id="{A1896F75-DEB6-CAA3-E42F-526B45219510}"/>
              </a:ext>
            </a:extLst>
          </p:cNvPr>
          <p:cNvSpPr txBox="1">
            <a:spLocks/>
          </p:cNvSpPr>
          <p:nvPr/>
        </p:nvSpPr>
        <p:spPr>
          <a:xfrm>
            <a:off x="914400" y="2502151"/>
            <a:ext cx="5334000" cy="2521911"/>
          </a:xfrm>
          <a:prstGeom prst="rect">
            <a:avLst/>
          </a:prstGeom>
        </p:spPr>
        <p:txBody>
          <a:bodyPr>
            <a:normAutofit fontScale="92500" lnSpcReduction="10000"/>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a:solidFill>
                  <a:schemeClr val="bg1"/>
                </a:solidFill>
                <a:latin typeface="Aptos" panose="020B0004020202020204" pitchFamily="34" charset="0"/>
                <a:cs typeface="Arial" panose="020B0604020202020204" pitchFamily="34" charset="0"/>
              </a:rPr>
              <a:t>Member Appreciation Week</a:t>
            </a:r>
          </a:p>
          <a:p>
            <a:pPr marL="457200" indent="-457200" algn="l">
              <a:buFont typeface="Arial" panose="020B0604020202020204" pitchFamily="34" charset="0"/>
              <a:buChar char="•"/>
            </a:pPr>
            <a:r>
              <a:rPr lang="en-US">
                <a:solidFill>
                  <a:schemeClr val="bg1"/>
                </a:solidFill>
                <a:latin typeface="Aptos" panose="020B0004020202020204" pitchFamily="34" charset="0"/>
                <a:cs typeface="Arial" panose="020B0604020202020204" pitchFamily="34" charset="0"/>
              </a:rPr>
              <a:t>Benchmarking survey participation</a:t>
            </a:r>
          </a:p>
          <a:p>
            <a:pPr marL="457200" indent="-457200" algn="l">
              <a:buFont typeface="Arial" panose="020B0604020202020204" pitchFamily="34" charset="0"/>
              <a:buChar char="•"/>
            </a:pPr>
            <a:r>
              <a:rPr lang="en-US">
                <a:solidFill>
                  <a:schemeClr val="bg1"/>
                </a:solidFill>
                <a:latin typeface="Aptos" panose="020B0004020202020204" pitchFamily="34" charset="0"/>
                <a:cs typeface="Arial" panose="020B0604020202020204" pitchFamily="34" charset="0"/>
              </a:rPr>
              <a:t>Sponsored webinars, online courses, and CE article</a:t>
            </a:r>
          </a:p>
        </p:txBody>
      </p:sp>
      <p:pic>
        <p:nvPicPr>
          <p:cNvPr id="2" name="Picture 1" descr="A person looking at a computer&#10;&#10;Description automatically generated">
            <a:extLst>
              <a:ext uri="{FF2B5EF4-FFF2-40B4-BE49-F238E27FC236}">
                <a16:creationId xmlns:a16="http://schemas.microsoft.com/office/drawing/2014/main" id="{E72D5328-D211-2D6B-F40F-E8D71A34714B}"/>
              </a:ext>
            </a:extLst>
          </p:cNvPr>
          <p:cNvPicPr>
            <a:picLocks noChangeAspect="1"/>
          </p:cNvPicPr>
          <p:nvPr/>
        </p:nvPicPr>
        <p:blipFill>
          <a:blip r:embed="rId3"/>
          <a:stretch>
            <a:fillRect/>
          </a:stretch>
        </p:blipFill>
        <p:spPr>
          <a:xfrm>
            <a:off x="7010400" y="1905000"/>
            <a:ext cx="3821281" cy="3716215"/>
          </a:xfrm>
          <a:prstGeom prst="rect">
            <a:avLst/>
          </a:prstGeom>
          <a:ln>
            <a:solidFill>
              <a:schemeClr val="tx1"/>
            </a:solidFill>
          </a:ln>
        </p:spPr>
      </p:pic>
    </p:spTree>
    <p:extLst>
      <p:ext uri="{BB962C8B-B14F-4D97-AF65-F5344CB8AC3E}">
        <p14:creationId xmlns:p14="http://schemas.microsoft.com/office/powerpoint/2010/main" val="294573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E94C23-1DFE-514E-E40C-AB9181E86F69}"/>
              </a:ext>
            </a:extLst>
          </p:cNvPr>
          <p:cNvSpPr txBox="1"/>
          <p:nvPr/>
        </p:nvSpPr>
        <p:spPr>
          <a:xfrm>
            <a:off x="1219200" y="1295400"/>
            <a:ext cx="8839200" cy="707886"/>
          </a:xfrm>
          <a:prstGeom prst="rect">
            <a:avLst/>
          </a:prstGeom>
          <a:noFill/>
        </p:spPr>
        <p:txBody>
          <a:bodyPr wrap="square" rtlCol="0">
            <a:spAutoFit/>
          </a:bodyPr>
          <a:lstStyle/>
          <a:p>
            <a:r>
              <a:rPr lang="en-US" sz="4000">
                <a:solidFill>
                  <a:srgbClr val="FF0000"/>
                </a:solidFill>
                <a:latin typeface="Aptos" panose="020B0004020202020204" pitchFamily="34" charset="0"/>
              </a:rPr>
              <a:t>Mission</a:t>
            </a:r>
          </a:p>
        </p:txBody>
      </p:sp>
      <p:sp>
        <p:nvSpPr>
          <p:cNvPr id="5" name="TextBox 4">
            <a:extLst>
              <a:ext uri="{FF2B5EF4-FFF2-40B4-BE49-F238E27FC236}">
                <a16:creationId xmlns:a16="http://schemas.microsoft.com/office/drawing/2014/main" id="{9DB42EFB-3D48-E688-91D6-ABCFE9BD92A4}"/>
              </a:ext>
            </a:extLst>
          </p:cNvPr>
          <p:cNvSpPr txBox="1"/>
          <p:nvPr/>
        </p:nvSpPr>
        <p:spPr>
          <a:xfrm>
            <a:off x="838200" y="152400"/>
            <a:ext cx="8839200" cy="707886"/>
          </a:xfrm>
          <a:prstGeom prst="rect">
            <a:avLst/>
          </a:prstGeom>
          <a:noFill/>
        </p:spPr>
        <p:txBody>
          <a:bodyPr wrap="square" rtlCol="0">
            <a:spAutoFit/>
          </a:bodyPr>
          <a:lstStyle/>
          <a:p>
            <a:r>
              <a:rPr lang="en-US" sz="4000" b="1">
                <a:solidFill>
                  <a:schemeClr val="bg1"/>
                </a:solidFill>
                <a:latin typeface="Aptos" panose="020B0004020202020204" pitchFamily="34" charset="0"/>
              </a:rPr>
              <a:t>ANFP Mission &amp; Vision</a:t>
            </a:r>
          </a:p>
        </p:txBody>
      </p:sp>
      <p:sp>
        <p:nvSpPr>
          <p:cNvPr id="4" name="TextBox 3">
            <a:extLst>
              <a:ext uri="{FF2B5EF4-FFF2-40B4-BE49-F238E27FC236}">
                <a16:creationId xmlns:a16="http://schemas.microsoft.com/office/drawing/2014/main" id="{3D31B068-460F-29B1-8DA1-30CA49250855}"/>
              </a:ext>
            </a:extLst>
          </p:cNvPr>
          <p:cNvSpPr txBox="1"/>
          <p:nvPr/>
        </p:nvSpPr>
        <p:spPr>
          <a:xfrm>
            <a:off x="1203960" y="2094696"/>
            <a:ext cx="8854440" cy="1631216"/>
          </a:xfrm>
          <a:prstGeom prst="rect">
            <a:avLst/>
          </a:prstGeom>
          <a:noFill/>
        </p:spPr>
        <p:txBody>
          <a:bodyPr wrap="square">
            <a:spAutoFit/>
          </a:bodyPr>
          <a:lstStyle/>
          <a:p>
            <a:pPr marL="0" indent="0">
              <a:buNone/>
            </a:pPr>
            <a:r>
              <a:rPr lang="en-US" sz="2000">
                <a:solidFill>
                  <a:schemeClr val="bg1"/>
                </a:solidFill>
                <a:latin typeface="Aptos" panose="020B0004020202020204" pitchFamily="34" charset="0"/>
              </a:rPr>
              <a:t>Build an inclusive community of experts in foodservice management and safety through: </a:t>
            </a:r>
          </a:p>
          <a:p>
            <a:pPr marL="800100" lvl="1" indent="-342900">
              <a:buFont typeface="Arial" panose="020B0604020202020204" pitchFamily="34" charset="0"/>
              <a:buChar char="•"/>
            </a:pPr>
            <a:r>
              <a:rPr lang="en-US" sz="2000">
                <a:solidFill>
                  <a:schemeClr val="bg1"/>
                </a:solidFill>
                <a:latin typeface="Aptos" panose="020B0004020202020204" pitchFamily="34" charset="0"/>
              </a:rPr>
              <a:t>Education</a:t>
            </a:r>
          </a:p>
          <a:p>
            <a:pPr marL="800100" lvl="1" indent="-342900">
              <a:buFont typeface="Arial" panose="020B0604020202020204" pitchFamily="34" charset="0"/>
              <a:buChar char="•"/>
            </a:pPr>
            <a:r>
              <a:rPr lang="en-US" sz="2000">
                <a:solidFill>
                  <a:schemeClr val="bg1"/>
                </a:solidFill>
                <a:latin typeface="Aptos" panose="020B0004020202020204" pitchFamily="34" charset="0"/>
              </a:rPr>
              <a:t>Advocacy</a:t>
            </a:r>
          </a:p>
          <a:p>
            <a:pPr marL="800100" lvl="1" indent="-342900">
              <a:buFont typeface="Arial" panose="020B0604020202020204" pitchFamily="34" charset="0"/>
              <a:buChar char="•"/>
            </a:pPr>
            <a:r>
              <a:rPr lang="en-US" sz="2000">
                <a:solidFill>
                  <a:schemeClr val="bg1"/>
                </a:solidFill>
                <a:latin typeface="Aptos" panose="020B0004020202020204" pitchFamily="34" charset="0"/>
              </a:rPr>
              <a:t>Research</a:t>
            </a:r>
          </a:p>
        </p:txBody>
      </p:sp>
      <p:sp>
        <p:nvSpPr>
          <p:cNvPr id="8" name="TextBox 7">
            <a:extLst>
              <a:ext uri="{FF2B5EF4-FFF2-40B4-BE49-F238E27FC236}">
                <a16:creationId xmlns:a16="http://schemas.microsoft.com/office/drawing/2014/main" id="{826575BA-FF78-EB50-B066-CFF1B75A9757}"/>
              </a:ext>
            </a:extLst>
          </p:cNvPr>
          <p:cNvSpPr txBox="1"/>
          <p:nvPr/>
        </p:nvSpPr>
        <p:spPr>
          <a:xfrm>
            <a:off x="1203960" y="3817322"/>
            <a:ext cx="8839200" cy="707886"/>
          </a:xfrm>
          <a:prstGeom prst="rect">
            <a:avLst/>
          </a:prstGeom>
          <a:noFill/>
        </p:spPr>
        <p:txBody>
          <a:bodyPr wrap="square" rtlCol="0">
            <a:spAutoFit/>
          </a:bodyPr>
          <a:lstStyle/>
          <a:p>
            <a:r>
              <a:rPr lang="en-US" sz="4000">
                <a:solidFill>
                  <a:srgbClr val="FF0000"/>
                </a:solidFill>
                <a:latin typeface="Aptos" panose="020B0004020202020204" pitchFamily="34" charset="0"/>
              </a:rPr>
              <a:t>Vision</a:t>
            </a:r>
          </a:p>
        </p:txBody>
      </p:sp>
      <p:sp>
        <p:nvSpPr>
          <p:cNvPr id="11" name="TextBox 10">
            <a:extLst>
              <a:ext uri="{FF2B5EF4-FFF2-40B4-BE49-F238E27FC236}">
                <a16:creationId xmlns:a16="http://schemas.microsoft.com/office/drawing/2014/main" id="{E629C844-30DF-279F-26D8-4F26CE2F308C}"/>
              </a:ext>
            </a:extLst>
          </p:cNvPr>
          <p:cNvSpPr txBox="1"/>
          <p:nvPr/>
        </p:nvSpPr>
        <p:spPr>
          <a:xfrm>
            <a:off x="1203960" y="4616618"/>
            <a:ext cx="8016240" cy="400110"/>
          </a:xfrm>
          <a:prstGeom prst="rect">
            <a:avLst/>
          </a:prstGeom>
          <a:noFill/>
        </p:spPr>
        <p:txBody>
          <a:bodyPr wrap="square">
            <a:spAutoFit/>
          </a:bodyPr>
          <a:lstStyle/>
          <a:p>
            <a:pPr marL="0" indent="0">
              <a:buNone/>
            </a:pPr>
            <a:r>
              <a:rPr lang="en-US" sz="2000">
                <a:solidFill>
                  <a:schemeClr val="bg1"/>
                </a:solidFill>
                <a:latin typeface="Aptos" panose="020B0004020202020204" pitchFamily="34" charset="0"/>
              </a:rPr>
              <a:t>Enhance health and wellness through optimum nutritional care.</a:t>
            </a:r>
            <a:endParaRPr lang="en-US">
              <a:solidFill>
                <a:schemeClr val="bg1"/>
              </a:solidFill>
              <a:latin typeface="Aptos" panose="020B00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6989F-610E-E174-4618-A8624524B0C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326481E-0692-BA2B-9502-14D30E534DFD}"/>
              </a:ext>
            </a:extLst>
          </p:cNvPr>
          <p:cNvSpPr txBox="1"/>
          <p:nvPr/>
        </p:nvSpPr>
        <p:spPr>
          <a:xfrm>
            <a:off x="838200" y="152400"/>
            <a:ext cx="8839200" cy="707886"/>
          </a:xfrm>
          <a:prstGeom prst="rect">
            <a:avLst/>
          </a:prstGeom>
          <a:noFill/>
        </p:spPr>
        <p:txBody>
          <a:bodyPr wrap="square" rtlCol="0">
            <a:spAutoFit/>
          </a:bodyPr>
          <a:lstStyle/>
          <a:p>
            <a:r>
              <a:rPr lang="en-US" sz="4000" b="1">
                <a:solidFill>
                  <a:schemeClr val="bg1"/>
                </a:solidFill>
                <a:latin typeface="Aptos" panose="020B0004020202020204" pitchFamily="34" charset="0"/>
              </a:rPr>
              <a:t>ANFP Job Board</a:t>
            </a:r>
          </a:p>
        </p:txBody>
      </p:sp>
      <p:sp>
        <p:nvSpPr>
          <p:cNvPr id="3" name="Content Placeholder 2">
            <a:extLst>
              <a:ext uri="{FF2B5EF4-FFF2-40B4-BE49-F238E27FC236}">
                <a16:creationId xmlns:a16="http://schemas.microsoft.com/office/drawing/2014/main" id="{9277F7C8-C94C-FEAE-53B2-00B8B2EEC910}"/>
              </a:ext>
            </a:extLst>
          </p:cNvPr>
          <p:cNvSpPr txBox="1">
            <a:spLocks/>
          </p:cNvSpPr>
          <p:nvPr/>
        </p:nvSpPr>
        <p:spPr>
          <a:xfrm>
            <a:off x="914400" y="2502151"/>
            <a:ext cx="5334000" cy="2521911"/>
          </a:xfrm>
          <a:prstGeom prst="rect">
            <a:avLst/>
          </a:prstGeom>
        </p:spPr>
        <p:txBody>
          <a:bodyPr>
            <a:normAutofit fontScale="85000" lnSpcReduction="20000"/>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a:solidFill>
                  <a:schemeClr val="bg1"/>
                </a:solidFill>
                <a:latin typeface="Aptos" panose="020B0004020202020204" pitchFamily="34" charset="0"/>
                <a:cs typeface="Arial" panose="020B0604020202020204" pitchFamily="34" charset="0"/>
              </a:rPr>
              <a:t>Located on </a:t>
            </a:r>
            <a:r>
              <a:rPr lang="en-US" err="1">
                <a:solidFill>
                  <a:schemeClr val="bg1"/>
                </a:solidFill>
                <a:latin typeface="Aptos" panose="020B0004020202020204" pitchFamily="34" charset="0"/>
                <a:cs typeface="Arial" panose="020B0604020202020204" pitchFamily="34" charset="0"/>
              </a:rPr>
              <a:t>ANFPConnect</a:t>
            </a:r>
            <a:endParaRPr lang="en-US">
              <a:solidFill>
                <a:schemeClr val="bg1"/>
              </a:solidFill>
              <a:latin typeface="Aptos" panose="020B0004020202020204" pitchFamily="34" charset="0"/>
              <a:cs typeface="Arial" panose="020B0604020202020204" pitchFamily="34" charset="0"/>
            </a:endParaRPr>
          </a:p>
          <a:p>
            <a:pPr marL="457200" indent="-457200" algn="l">
              <a:buFont typeface="Arial" panose="020B0604020202020204" pitchFamily="34" charset="0"/>
              <a:buChar char="•"/>
            </a:pPr>
            <a:r>
              <a:rPr lang="en-US">
                <a:solidFill>
                  <a:schemeClr val="bg1"/>
                </a:solidFill>
                <a:latin typeface="Aptos" panose="020B0004020202020204" pitchFamily="34" charset="0"/>
                <a:cs typeface="Arial" panose="020B0604020202020204" pitchFamily="34" charset="0"/>
              </a:rPr>
              <a:t>View open positions</a:t>
            </a:r>
          </a:p>
          <a:p>
            <a:pPr marL="457200" indent="-457200" algn="l">
              <a:buFont typeface="Arial" panose="020B0604020202020204" pitchFamily="34" charset="0"/>
              <a:buChar char="•"/>
            </a:pPr>
            <a:r>
              <a:rPr lang="en-US">
                <a:solidFill>
                  <a:schemeClr val="bg1"/>
                </a:solidFill>
                <a:latin typeface="Aptos" panose="020B0004020202020204" pitchFamily="34" charset="0"/>
                <a:cs typeface="Arial" panose="020B0604020202020204" pitchFamily="34" charset="0"/>
              </a:rPr>
              <a:t>Post open positions</a:t>
            </a:r>
          </a:p>
          <a:p>
            <a:pPr marL="457200" indent="-457200" algn="l">
              <a:buFont typeface="Arial" panose="020B0604020202020204" pitchFamily="34" charset="0"/>
              <a:buChar char="•"/>
            </a:pPr>
            <a:r>
              <a:rPr lang="en-US">
                <a:solidFill>
                  <a:schemeClr val="bg1"/>
                </a:solidFill>
                <a:latin typeface="Aptos" panose="020B0004020202020204" pitchFamily="34" charset="0"/>
                <a:cs typeface="Arial" panose="020B0604020202020204" pitchFamily="34" charset="0"/>
              </a:rPr>
              <a:t>ANFP members pay $59 to post an open position vs. $89 for non-members</a:t>
            </a:r>
          </a:p>
        </p:txBody>
      </p:sp>
      <p:pic>
        <p:nvPicPr>
          <p:cNvPr id="4" name="Picture 3" descr="A screenshot of a job center&#10;&#10;Description automatically generated">
            <a:extLst>
              <a:ext uri="{FF2B5EF4-FFF2-40B4-BE49-F238E27FC236}">
                <a16:creationId xmlns:a16="http://schemas.microsoft.com/office/drawing/2014/main" id="{DC13121D-6A5F-C96B-A228-E8E889B6C63E}"/>
              </a:ext>
            </a:extLst>
          </p:cNvPr>
          <p:cNvPicPr>
            <a:picLocks noChangeAspect="1"/>
          </p:cNvPicPr>
          <p:nvPr/>
        </p:nvPicPr>
        <p:blipFill>
          <a:blip r:embed="rId3"/>
          <a:stretch>
            <a:fillRect/>
          </a:stretch>
        </p:blipFill>
        <p:spPr>
          <a:xfrm>
            <a:off x="6705600" y="2119833"/>
            <a:ext cx="4179507" cy="3286545"/>
          </a:xfrm>
          <a:prstGeom prst="rect">
            <a:avLst/>
          </a:prstGeom>
          <a:ln>
            <a:solidFill>
              <a:schemeClr val="tx1"/>
            </a:solidFill>
          </a:ln>
        </p:spPr>
      </p:pic>
    </p:spTree>
    <p:extLst>
      <p:ext uri="{BB962C8B-B14F-4D97-AF65-F5344CB8AC3E}">
        <p14:creationId xmlns:p14="http://schemas.microsoft.com/office/powerpoint/2010/main" val="3238893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1C71A-B74D-5BED-DCBD-1A2B0F97D02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30F8CAD-C47E-F7DA-1A42-24C2615D7FFB}"/>
              </a:ext>
            </a:extLst>
          </p:cNvPr>
          <p:cNvSpPr txBox="1"/>
          <p:nvPr/>
        </p:nvSpPr>
        <p:spPr>
          <a:xfrm>
            <a:off x="838200" y="152400"/>
            <a:ext cx="8839200" cy="707886"/>
          </a:xfrm>
          <a:prstGeom prst="rect">
            <a:avLst/>
          </a:prstGeom>
          <a:noFill/>
        </p:spPr>
        <p:txBody>
          <a:bodyPr wrap="square" rtlCol="0">
            <a:spAutoFit/>
          </a:bodyPr>
          <a:lstStyle/>
          <a:p>
            <a:r>
              <a:rPr lang="en-US" sz="4000" b="1">
                <a:solidFill>
                  <a:schemeClr val="bg1"/>
                </a:solidFill>
                <a:latin typeface="Aptos" panose="020B0004020202020204" pitchFamily="34" charset="0"/>
              </a:rPr>
              <a:t>Compensation &amp; Benefits Survey</a:t>
            </a:r>
          </a:p>
        </p:txBody>
      </p:sp>
      <p:sp>
        <p:nvSpPr>
          <p:cNvPr id="6" name="TextBox 5">
            <a:extLst>
              <a:ext uri="{FF2B5EF4-FFF2-40B4-BE49-F238E27FC236}">
                <a16:creationId xmlns:a16="http://schemas.microsoft.com/office/drawing/2014/main" id="{A6E6DA3A-C6CE-9270-31D4-302ADF267F8A}"/>
              </a:ext>
            </a:extLst>
          </p:cNvPr>
          <p:cNvSpPr txBox="1"/>
          <p:nvPr/>
        </p:nvSpPr>
        <p:spPr>
          <a:xfrm>
            <a:off x="821635" y="1066800"/>
            <a:ext cx="6645966" cy="5262979"/>
          </a:xfrm>
          <a:prstGeom prst="rect">
            <a:avLst/>
          </a:prstGeom>
          <a:noFill/>
        </p:spPr>
        <p:txBody>
          <a:bodyPr wrap="square">
            <a:spAutoFit/>
          </a:bodyPr>
          <a:lstStyle/>
          <a:p>
            <a:pPr marL="285750" indent="-285750">
              <a:buFont typeface="Arial" panose="020B0604020202020204" pitchFamily="34" charset="0"/>
              <a:buChar char="•"/>
            </a:pPr>
            <a:r>
              <a:rPr lang="en-US" sz="2800">
                <a:solidFill>
                  <a:schemeClr val="bg1"/>
                </a:solidFill>
                <a:latin typeface="Aptos" panose="020B0004020202020204" pitchFamily="34" charset="0"/>
              </a:rPr>
              <a:t>Free to ANFP Members, $199 for non-members</a:t>
            </a:r>
          </a:p>
          <a:p>
            <a:pPr marL="285750" indent="-285750">
              <a:buFont typeface="Arial" panose="020B0604020202020204" pitchFamily="34" charset="0"/>
              <a:buChar char="•"/>
            </a:pPr>
            <a:r>
              <a:rPr lang="en-US" sz="2800">
                <a:solidFill>
                  <a:schemeClr val="bg1"/>
                </a:solidFill>
                <a:latin typeface="Aptos" panose="020B0004020202020204" pitchFamily="34" charset="0"/>
              </a:rPr>
              <a:t>Full survey was last done in 2022 and is done every four years</a:t>
            </a:r>
          </a:p>
          <a:p>
            <a:pPr marL="285750" indent="-285750">
              <a:buFont typeface="Arial" panose="020B0604020202020204" pitchFamily="34" charset="0"/>
              <a:buChar char="•"/>
            </a:pPr>
            <a:r>
              <a:rPr lang="en-US" sz="2800">
                <a:solidFill>
                  <a:schemeClr val="bg1"/>
                </a:solidFill>
                <a:latin typeface="Aptos" panose="020B0004020202020204" pitchFamily="34" charset="0"/>
              </a:rPr>
              <a:t>Full survey includes:</a:t>
            </a:r>
          </a:p>
          <a:p>
            <a:pPr marL="285750" indent="-285750">
              <a:buFont typeface="Arial" panose="020B0604020202020204" pitchFamily="34" charset="0"/>
              <a:buChar char="•"/>
            </a:pPr>
            <a:r>
              <a:rPr lang="en-US" sz="2800">
                <a:solidFill>
                  <a:schemeClr val="bg1"/>
                </a:solidFill>
                <a:latin typeface="Aptos" panose="020B0004020202020204" pitchFamily="34" charset="0"/>
              </a:rPr>
              <a:t>Salary data for key positions by location, staff size, demographics, and budget</a:t>
            </a:r>
          </a:p>
          <a:p>
            <a:pPr marL="742950" lvl="1" indent="-285750">
              <a:buFont typeface="Arial" panose="020B0604020202020204" pitchFamily="34" charset="0"/>
              <a:buChar char="•"/>
            </a:pPr>
            <a:r>
              <a:rPr lang="en-US" sz="2800">
                <a:solidFill>
                  <a:schemeClr val="bg1"/>
                </a:solidFill>
                <a:latin typeface="Aptos" panose="020B0004020202020204" pitchFamily="34" charset="0"/>
              </a:rPr>
              <a:t>Benefit data</a:t>
            </a:r>
          </a:p>
          <a:p>
            <a:pPr marL="742950" lvl="1" indent="-285750">
              <a:buFont typeface="Arial" panose="020B0604020202020204" pitchFamily="34" charset="0"/>
              <a:buChar char="•"/>
            </a:pPr>
            <a:r>
              <a:rPr lang="en-US" sz="2800">
                <a:solidFill>
                  <a:schemeClr val="bg1"/>
                </a:solidFill>
                <a:latin typeface="Aptos" panose="020B0004020202020204" pitchFamily="34" charset="0"/>
              </a:rPr>
              <a:t>Other benchmarks</a:t>
            </a:r>
          </a:p>
          <a:p>
            <a:pPr marL="285750" indent="-285750">
              <a:buFont typeface="Arial" panose="020B0604020202020204" pitchFamily="34" charset="0"/>
              <a:buChar char="•"/>
            </a:pPr>
            <a:r>
              <a:rPr lang="en-US" sz="2800">
                <a:solidFill>
                  <a:schemeClr val="bg1"/>
                </a:solidFill>
                <a:latin typeface="Aptos" panose="020B0004020202020204" pitchFamily="34" charset="0"/>
              </a:rPr>
              <a:t>Mini-salary survey update is conducted  annually to get new data on salaries for key positions</a:t>
            </a:r>
          </a:p>
        </p:txBody>
      </p:sp>
      <p:pic>
        <p:nvPicPr>
          <p:cNvPr id="7" name="Picture 6" descr="A picture containing person, holding, person, front&#10;&#10;Description automatically generated">
            <a:extLst>
              <a:ext uri="{FF2B5EF4-FFF2-40B4-BE49-F238E27FC236}">
                <a16:creationId xmlns:a16="http://schemas.microsoft.com/office/drawing/2014/main" id="{1D520AED-5DE3-0264-CF39-5FD54225B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2039" y="2311271"/>
            <a:ext cx="3838326" cy="2641729"/>
          </a:xfrm>
          <a:prstGeom prst="rect">
            <a:avLst/>
          </a:prstGeom>
        </p:spPr>
      </p:pic>
    </p:spTree>
    <p:extLst>
      <p:ext uri="{BB962C8B-B14F-4D97-AF65-F5344CB8AC3E}">
        <p14:creationId xmlns:p14="http://schemas.microsoft.com/office/powerpoint/2010/main" val="545684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3EAC9-3A3C-CC0B-08B1-D53536CA16F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7C512B1-5B0B-4EC9-D5C8-2F82FDE762C2}"/>
              </a:ext>
            </a:extLst>
          </p:cNvPr>
          <p:cNvSpPr txBox="1"/>
          <p:nvPr/>
        </p:nvSpPr>
        <p:spPr>
          <a:xfrm>
            <a:off x="838200" y="152400"/>
            <a:ext cx="8839200" cy="707886"/>
          </a:xfrm>
          <a:prstGeom prst="rect">
            <a:avLst/>
          </a:prstGeom>
          <a:noFill/>
        </p:spPr>
        <p:txBody>
          <a:bodyPr wrap="square" rtlCol="0">
            <a:spAutoFit/>
          </a:bodyPr>
          <a:lstStyle/>
          <a:p>
            <a:r>
              <a:rPr lang="en-US" sz="4000" b="1">
                <a:solidFill>
                  <a:schemeClr val="bg1"/>
                </a:solidFill>
                <a:latin typeface="Aptos" panose="020B0004020202020204" pitchFamily="34" charset="0"/>
              </a:rPr>
              <a:t>Member Record</a:t>
            </a:r>
          </a:p>
        </p:txBody>
      </p:sp>
      <p:sp>
        <p:nvSpPr>
          <p:cNvPr id="6" name="TextBox 5">
            <a:extLst>
              <a:ext uri="{FF2B5EF4-FFF2-40B4-BE49-F238E27FC236}">
                <a16:creationId xmlns:a16="http://schemas.microsoft.com/office/drawing/2014/main" id="{D01A1687-2CC0-6080-9ECC-97B7F55DEFE5}"/>
              </a:ext>
            </a:extLst>
          </p:cNvPr>
          <p:cNvSpPr txBox="1"/>
          <p:nvPr/>
        </p:nvSpPr>
        <p:spPr>
          <a:xfrm>
            <a:off x="868680" y="1166842"/>
            <a:ext cx="6645966" cy="4524315"/>
          </a:xfrm>
          <a:prstGeom prst="rect">
            <a:avLst/>
          </a:prstGeom>
          <a:noFill/>
        </p:spPr>
        <p:txBody>
          <a:bodyPr wrap="square">
            <a:spAutoFit/>
          </a:bodyPr>
          <a:lstStyle/>
          <a:p>
            <a:pPr marL="285750" indent="-285750">
              <a:buFont typeface="Arial" panose="020B0604020202020204" pitchFamily="34" charset="0"/>
              <a:buChar char="•"/>
            </a:pPr>
            <a:r>
              <a:rPr lang="en-US" sz="3600">
                <a:solidFill>
                  <a:schemeClr val="bg1"/>
                </a:solidFill>
                <a:latin typeface="Aptos" panose="020B0004020202020204" pitchFamily="34" charset="0"/>
              </a:rPr>
              <a:t>View CE transactions</a:t>
            </a:r>
          </a:p>
          <a:p>
            <a:pPr marL="285750" indent="-285750">
              <a:buFont typeface="Arial" panose="020B0604020202020204" pitchFamily="34" charset="0"/>
              <a:buChar char="•"/>
            </a:pPr>
            <a:r>
              <a:rPr lang="en-US" sz="3600">
                <a:solidFill>
                  <a:schemeClr val="bg1"/>
                </a:solidFill>
                <a:latin typeface="Aptos" panose="020B0004020202020204" pitchFamily="34" charset="0"/>
              </a:rPr>
              <a:t>Access and pay member dues invoice</a:t>
            </a:r>
          </a:p>
          <a:p>
            <a:pPr marL="285750" indent="-285750">
              <a:buFont typeface="Arial" panose="020B0604020202020204" pitchFamily="34" charset="0"/>
              <a:buChar char="•"/>
            </a:pPr>
            <a:r>
              <a:rPr lang="en-US" sz="3600">
                <a:solidFill>
                  <a:schemeClr val="bg1"/>
                </a:solidFill>
                <a:latin typeface="Aptos" panose="020B0004020202020204" pitchFamily="34" charset="0"/>
              </a:rPr>
              <a:t>View grants &amp; scholarships</a:t>
            </a:r>
          </a:p>
          <a:p>
            <a:pPr marL="285750" indent="-285750">
              <a:buFont typeface="Arial" panose="020B0604020202020204" pitchFamily="34" charset="0"/>
              <a:buChar char="•"/>
            </a:pPr>
            <a:r>
              <a:rPr lang="en-US" sz="3600">
                <a:solidFill>
                  <a:schemeClr val="bg1"/>
                </a:solidFill>
                <a:latin typeface="Aptos" panose="020B0004020202020204" pitchFamily="34" charset="0"/>
              </a:rPr>
              <a:t>Verify their CDM, CFPP credential</a:t>
            </a:r>
          </a:p>
          <a:p>
            <a:pPr marL="285750" indent="-285750">
              <a:buFont typeface="Arial" panose="020B0604020202020204" pitchFamily="34" charset="0"/>
              <a:buChar char="•"/>
            </a:pPr>
            <a:r>
              <a:rPr lang="en-US" sz="3600">
                <a:solidFill>
                  <a:schemeClr val="bg1"/>
                </a:solidFill>
                <a:latin typeface="Aptos" panose="020B0004020202020204" pitchFamily="34" charset="0"/>
              </a:rPr>
              <a:t>View CE submissions</a:t>
            </a:r>
          </a:p>
          <a:p>
            <a:pPr marL="285750" indent="-285750">
              <a:buFont typeface="Arial" panose="020B0604020202020204" pitchFamily="34" charset="0"/>
              <a:buChar char="•"/>
            </a:pPr>
            <a:r>
              <a:rPr lang="en-US" sz="3600">
                <a:solidFill>
                  <a:schemeClr val="bg1"/>
                </a:solidFill>
                <a:latin typeface="Aptos" panose="020B0004020202020204" pitchFamily="34" charset="0"/>
              </a:rPr>
              <a:t>Report CE and view transcripts</a:t>
            </a:r>
          </a:p>
        </p:txBody>
      </p:sp>
      <p:pic>
        <p:nvPicPr>
          <p:cNvPr id="2" name="Picture 1" descr="A computer screen with a cursor&#10;&#10;Description automatically generated">
            <a:extLst>
              <a:ext uri="{FF2B5EF4-FFF2-40B4-BE49-F238E27FC236}">
                <a16:creationId xmlns:a16="http://schemas.microsoft.com/office/drawing/2014/main" id="{502D0183-D9B1-9444-3CE9-F7512613E0C0}"/>
              </a:ext>
            </a:extLst>
          </p:cNvPr>
          <p:cNvPicPr>
            <a:picLocks noChangeAspect="1"/>
          </p:cNvPicPr>
          <p:nvPr/>
        </p:nvPicPr>
        <p:blipFill>
          <a:blip r:embed="rId3"/>
          <a:stretch>
            <a:fillRect/>
          </a:stretch>
        </p:blipFill>
        <p:spPr>
          <a:xfrm>
            <a:off x="7010400" y="2422190"/>
            <a:ext cx="4112903" cy="2644531"/>
          </a:xfrm>
          <a:prstGeom prst="rect">
            <a:avLst/>
          </a:prstGeom>
        </p:spPr>
      </p:pic>
    </p:spTree>
    <p:extLst>
      <p:ext uri="{BB962C8B-B14F-4D97-AF65-F5344CB8AC3E}">
        <p14:creationId xmlns:p14="http://schemas.microsoft.com/office/powerpoint/2010/main" val="3334087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55B0E-2761-4D81-9E09-F6C682E7E5C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EDD6D2A-A539-05EA-AD1F-6172608F02E1}"/>
              </a:ext>
            </a:extLst>
          </p:cNvPr>
          <p:cNvSpPr txBox="1"/>
          <p:nvPr/>
        </p:nvSpPr>
        <p:spPr>
          <a:xfrm>
            <a:off x="838200" y="152400"/>
            <a:ext cx="8839200" cy="707886"/>
          </a:xfrm>
          <a:prstGeom prst="rect">
            <a:avLst/>
          </a:prstGeom>
          <a:noFill/>
        </p:spPr>
        <p:txBody>
          <a:bodyPr wrap="square" rtlCol="0">
            <a:spAutoFit/>
          </a:bodyPr>
          <a:lstStyle/>
          <a:p>
            <a:r>
              <a:rPr lang="en-US" sz="4000" b="1">
                <a:solidFill>
                  <a:schemeClr val="bg1"/>
                </a:solidFill>
                <a:latin typeface="Aptos" panose="020B0004020202020204" pitchFamily="34" charset="0"/>
              </a:rPr>
              <a:t>Credential Verification</a:t>
            </a:r>
          </a:p>
        </p:txBody>
      </p:sp>
      <p:sp>
        <p:nvSpPr>
          <p:cNvPr id="6" name="TextBox 5">
            <a:extLst>
              <a:ext uri="{FF2B5EF4-FFF2-40B4-BE49-F238E27FC236}">
                <a16:creationId xmlns:a16="http://schemas.microsoft.com/office/drawing/2014/main" id="{AD13D80C-7162-5B87-6026-11433376E918}"/>
              </a:ext>
            </a:extLst>
          </p:cNvPr>
          <p:cNvSpPr txBox="1"/>
          <p:nvPr/>
        </p:nvSpPr>
        <p:spPr>
          <a:xfrm>
            <a:off x="1066800" y="1304459"/>
            <a:ext cx="10439400" cy="1323439"/>
          </a:xfrm>
          <a:prstGeom prst="rect">
            <a:avLst/>
          </a:prstGeom>
          <a:noFill/>
        </p:spPr>
        <p:txBody>
          <a:bodyPr wrap="square">
            <a:spAutoFit/>
          </a:bodyPr>
          <a:lstStyle/>
          <a:p>
            <a:pPr marL="285750" indent="-285750">
              <a:buFont typeface="Arial" panose="020B0604020202020204" pitchFamily="34" charset="0"/>
              <a:buChar char="•"/>
            </a:pPr>
            <a:r>
              <a:rPr lang="en-US" sz="4000">
                <a:solidFill>
                  <a:schemeClr val="bg1"/>
                </a:solidFill>
                <a:latin typeface="Aptos" panose="020B0004020202020204" pitchFamily="34" charset="0"/>
              </a:rPr>
              <a:t>Employers to verify your credential</a:t>
            </a:r>
          </a:p>
          <a:p>
            <a:pPr marL="285750" indent="-285750">
              <a:buFont typeface="Arial" panose="020B0604020202020204" pitchFamily="34" charset="0"/>
              <a:buChar char="•"/>
            </a:pPr>
            <a:r>
              <a:rPr lang="en-US" sz="4000">
                <a:solidFill>
                  <a:schemeClr val="bg1"/>
                </a:solidFill>
                <a:latin typeface="Aptos" panose="020B0004020202020204" pitchFamily="34" charset="0"/>
              </a:rPr>
              <a:t>Verify the credential of a potential employee</a:t>
            </a:r>
          </a:p>
        </p:txBody>
      </p:sp>
      <p:pic>
        <p:nvPicPr>
          <p:cNvPr id="3" name="Picture 2" descr="A screenshot of a registration form&#10;&#10;Description automatically generated">
            <a:extLst>
              <a:ext uri="{FF2B5EF4-FFF2-40B4-BE49-F238E27FC236}">
                <a16:creationId xmlns:a16="http://schemas.microsoft.com/office/drawing/2014/main" id="{D6AD7FD5-9F12-7B97-5FBA-18D1447B1714}"/>
              </a:ext>
            </a:extLst>
          </p:cNvPr>
          <p:cNvPicPr>
            <a:picLocks noChangeAspect="1"/>
          </p:cNvPicPr>
          <p:nvPr/>
        </p:nvPicPr>
        <p:blipFill>
          <a:blip r:embed="rId3"/>
          <a:stretch>
            <a:fillRect/>
          </a:stretch>
        </p:blipFill>
        <p:spPr>
          <a:xfrm>
            <a:off x="3056647" y="3102551"/>
            <a:ext cx="6078706" cy="3147375"/>
          </a:xfrm>
          <a:prstGeom prst="rect">
            <a:avLst/>
          </a:prstGeom>
          <a:ln>
            <a:solidFill>
              <a:schemeClr val="tx1"/>
            </a:solidFill>
          </a:ln>
        </p:spPr>
      </p:pic>
    </p:spTree>
    <p:extLst>
      <p:ext uri="{BB962C8B-B14F-4D97-AF65-F5344CB8AC3E}">
        <p14:creationId xmlns:p14="http://schemas.microsoft.com/office/powerpoint/2010/main" val="2897425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FA14F-CFDA-033F-810B-3C99C65A6B9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E8B0948-48A4-C356-F5FD-FC4841CFF75C}"/>
              </a:ext>
            </a:extLst>
          </p:cNvPr>
          <p:cNvSpPr txBox="1"/>
          <p:nvPr/>
        </p:nvSpPr>
        <p:spPr>
          <a:xfrm>
            <a:off x="838200" y="152400"/>
            <a:ext cx="8839200" cy="707886"/>
          </a:xfrm>
          <a:prstGeom prst="rect">
            <a:avLst/>
          </a:prstGeom>
          <a:noFill/>
        </p:spPr>
        <p:txBody>
          <a:bodyPr wrap="square" rtlCol="0">
            <a:spAutoFit/>
          </a:bodyPr>
          <a:lstStyle/>
          <a:p>
            <a:r>
              <a:rPr lang="en-US" sz="4000" b="1">
                <a:solidFill>
                  <a:schemeClr val="bg1"/>
                </a:solidFill>
                <a:latin typeface="Aptos" panose="020B0004020202020204" pitchFamily="34" charset="0"/>
              </a:rPr>
              <a:t>Member Discount Program</a:t>
            </a:r>
          </a:p>
        </p:txBody>
      </p:sp>
      <p:sp>
        <p:nvSpPr>
          <p:cNvPr id="6" name="TextBox 5">
            <a:extLst>
              <a:ext uri="{FF2B5EF4-FFF2-40B4-BE49-F238E27FC236}">
                <a16:creationId xmlns:a16="http://schemas.microsoft.com/office/drawing/2014/main" id="{DBD852D3-209F-4BBD-E3D2-ED1D96EAB7D5}"/>
              </a:ext>
            </a:extLst>
          </p:cNvPr>
          <p:cNvSpPr txBox="1"/>
          <p:nvPr/>
        </p:nvSpPr>
        <p:spPr>
          <a:xfrm>
            <a:off x="1066800" y="1304459"/>
            <a:ext cx="10058400" cy="2554545"/>
          </a:xfrm>
          <a:prstGeom prst="rect">
            <a:avLst/>
          </a:prstGeom>
          <a:noFill/>
        </p:spPr>
        <p:txBody>
          <a:bodyPr wrap="square">
            <a:spAutoFit/>
          </a:bodyPr>
          <a:lstStyle/>
          <a:p>
            <a:pPr marL="285750" indent="-285750">
              <a:buFont typeface="Arial" panose="020B0604020202020204" pitchFamily="34" charset="0"/>
              <a:buChar char="•"/>
            </a:pPr>
            <a:r>
              <a:rPr lang="en-US" sz="4000">
                <a:latin typeface="Aptos" panose="020B0004020202020204" pitchFamily="34" charset="0"/>
              </a:rPr>
              <a:t>Exclusive savings on health insurance, travel, and more with ANFP’s Membership Discount Programs</a:t>
            </a:r>
          </a:p>
          <a:p>
            <a:pPr marL="285750" indent="-285750">
              <a:buFont typeface="Arial" panose="020B0604020202020204" pitchFamily="34" charset="0"/>
              <a:buChar char="•"/>
            </a:pPr>
            <a:r>
              <a:rPr lang="en-US" sz="4000">
                <a:latin typeface="Aptos" panose="020B0004020202020204" pitchFamily="34" charset="0"/>
              </a:rPr>
              <a:t>Gallagher option</a:t>
            </a:r>
          </a:p>
        </p:txBody>
      </p:sp>
      <p:pic>
        <p:nvPicPr>
          <p:cNvPr id="4" name="Picture 3" descr="A logo with a globe and text&#10;&#10;AI-generated content may be incorrect.">
            <a:extLst>
              <a:ext uri="{FF2B5EF4-FFF2-40B4-BE49-F238E27FC236}">
                <a16:creationId xmlns:a16="http://schemas.microsoft.com/office/drawing/2014/main" id="{590FD5AB-8A56-FF2D-1B5F-C3D39508B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611" y="3229681"/>
            <a:ext cx="7292778" cy="3475919"/>
          </a:xfrm>
          <a:prstGeom prst="rect">
            <a:avLst/>
          </a:prstGeom>
        </p:spPr>
      </p:pic>
    </p:spTree>
    <p:extLst>
      <p:ext uri="{BB962C8B-B14F-4D97-AF65-F5344CB8AC3E}">
        <p14:creationId xmlns:p14="http://schemas.microsoft.com/office/powerpoint/2010/main" val="2084404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91EDC-67BF-A454-78AA-D3AC711FA98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80565F3-5514-0811-2801-FE8DA4809098}"/>
              </a:ext>
            </a:extLst>
          </p:cNvPr>
          <p:cNvSpPr txBox="1"/>
          <p:nvPr/>
        </p:nvSpPr>
        <p:spPr>
          <a:xfrm>
            <a:off x="838200" y="152400"/>
            <a:ext cx="8839200" cy="707886"/>
          </a:xfrm>
          <a:prstGeom prst="rect">
            <a:avLst/>
          </a:prstGeom>
          <a:noFill/>
        </p:spPr>
        <p:txBody>
          <a:bodyPr wrap="square" rtlCol="0">
            <a:spAutoFit/>
          </a:bodyPr>
          <a:lstStyle/>
          <a:p>
            <a:r>
              <a:rPr lang="en-US" sz="4000" b="1">
                <a:solidFill>
                  <a:schemeClr val="bg1"/>
                </a:solidFill>
                <a:latin typeface="Arial" panose="020B0604020202020204" pitchFamily="34" charset="0"/>
              </a:rPr>
              <a:t>Real Foodservice Rewards</a:t>
            </a:r>
          </a:p>
        </p:txBody>
      </p:sp>
      <p:sp>
        <p:nvSpPr>
          <p:cNvPr id="6" name="TextBox 5">
            <a:extLst>
              <a:ext uri="{FF2B5EF4-FFF2-40B4-BE49-F238E27FC236}">
                <a16:creationId xmlns:a16="http://schemas.microsoft.com/office/drawing/2014/main" id="{B435E869-FE06-DC29-F85C-609ABD385703}"/>
              </a:ext>
            </a:extLst>
          </p:cNvPr>
          <p:cNvSpPr txBox="1"/>
          <p:nvPr/>
        </p:nvSpPr>
        <p:spPr>
          <a:xfrm>
            <a:off x="1066800" y="1304459"/>
            <a:ext cx="6324600" cy="5016758"/>
          </a:xfrm>
          <a:prstGeom prst="rect">
            <a:avLst/>
          </a:prstGeom>
          <a:noFill/>
        </p:spPr>
        <p:txBody>
          <a:bodyPr wrap="square">
            <a:spAutoFit/>
          </a:bodyPr>
          <a:lstStyle/>
          <a:p>
            <a:pPr marL="285750" indent="-285750">
              <a:buFont typeface="Arial" panose="020B0604020202020204" pitchFamily="34" charset="0"/>
              <a:buChar char="•"/>
            </a:pPr>
            <a:r>
              <a:rPr lang="en-US" sz="4000">
                <a:latin typeface="Aptos" panose="020B0004020202020204" pitchFamily="34" charset="0"/>
              </a:rPr>
              <a:t>Free to ANFP members</a:t>
            </a:r>
          </a:p>
          <a:p>
            <a:pPr marL="285750" indent="-285750">
              <a:buFont typeface="Arial" panose="020B0604020202020204" pitchFamily="34" charset="0"/>
              <a:buChar char="•"/>
            </a:pPr>
            <a:r>
              <a:rPr lang="en-US" sz="4000">
                <a:latin typeface="Aptos" panose="020B0004020202020204" pitchFamily="34" charset="0"/>
              </a:rPr>
              <a:t>Earn free rewards from qualifying food and equipment purchases</a:t>
            </a:r>
          </a:p>
          <a:p>
            <a:pPr marL="285750" indent="-285750">
              <a:buFont typeface="Arial" panose="020B0604020202020204" pitchFamily="34" charset="0"/>
              <a:buChar char="•"/>
            </a:pPr>
            <a:r>
              <a:rPr lang="en-US" sz="4000">
                <a:latin typeface="Aptos" panose="020B0004020202020204" pitchFamily="34" charset="0"/>
              </a:rPr>
              <a:t>Earn and redeem points for ANFP membership dues and CDM, CFPP certification fees</a:t>
            </a:r>
          </a:p>
        </p:txBody>
      </p:sp>
      <p:pic>
        <p:nvPicPr>
          <p:cNvPr id="3" name="Picture 2" descr="A black and pink text&#10;&#10;AI-generated content may be incorrect.">
            <a:extLst>
              <a:ext uri="{FF2B5EF4-FFF2-40B4-BE49-F238E27FC236}">
                <a16:creationId xmlns:a16="http://schemas.microsoft.com/office/drawing/2014/main" id="{149B5624-22A8-08D5-C0EA-783810030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3050838"/>
            <a:ext cx="4207183" cy="1524000"/>
          </a:xfrm>
          <a:prstGeom prst="rect">
            <a:avLst/>
          </a:prstGeom>
        </p:spPr>
      </p:pic>
    </p:spTree>
    <p:extLst>
      <p:ext uri="{BB962C8B-B14F-4D97-AF65-F5344CB8AC3E}">
        <p14:creationId xmlns:p14="http://schemas.microsoft.com/office/powerpoint/2010/main" val="3204403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D652CD-E141-2EC9-E68F-FF45423FA933}"/>
              </a:ext>
            </a:extLst>
          </p:cNvPr>
          <p:cNvSpPr txBox="1"/>
          <p:nvPr/>
        </p:nvSpPr>
        <p:spPr>
          <a:xfrm>
            <a:off x="838200" y="152400"/>
            <a:ext cx="8839200" cy="707886"/>
          </a:xfrm>
          <a:prstGeom prst="rect">
            <a:avLst/>
          </a:prstGeom>
          <a:noFill/>
        </p:spPr>
        <p:txBody>
          <a:bodyPr wrap="square" rtlCol="0">
            <a:spAutoFit/>
          </a:bodyPr>
          <a:lstStyle/>
          <a:p>
            <a:r>
              <a:rPr lang="en-US" sz="4000" b="1">
                <a:solidFill>
                  <a:schemeClr val="bg1"/>
                </a:solidFill>
                <a:latin typeface="Aptos" panose="020B0004020202020204" pitchFamily="34" charset="0"/>
              </a:rPr>
              <a:t>Pride in Foodservice Week</a:t>
            </a:r>
          </a:p>
        </p:txBody>
      </p:sp>
      <p:sp>
        <p:nvSpPr>
          <p:cNvPr id="5" name="TextBox 4">
            <a:extLst>
              <a:ext uri="{FF2B5EF4-FFF2-40B4-BE49-F238E27FC236}">
                <a16:creationId xmlns:a16="http://schemas.microsoft.com/office/drawing/2014/main" id="{40F6D6DB-4B59-9343-14A8-6BCCE8F66B83}"/>
              </a:ext>
            </a:extLst>
          </p:cNvPr>
          <p:cNvSpPr txBox="1"/>
          <p:nvPr/>
        </p:nvSpPr>
        <p:spPr>
          <a:xfrm>
            <a:off x="838200" y="1172170"/>
            <a:ext cx="10363200" cy="2554545"/>
          </a:xfrm>
          <a:prstGeom prst="rect">
            <a:avLst/>
          </a:prstGeom>
          <a:noFill/>
        </p:spPr>
        <p:txBody>
          <a:bodyPr wrap="square">
            <a:spAutoFit/>
          </a:bodyPr>
          <a:lstStyle/>
          <a:p>
            <a:pPr marL="285750" indent="-285750">
              <a:buFont typeface="Arial" panose="020B0604020202020204" pitchFamily="34" charset="0"/>
              <a:buChar char="•"/>
            </a:pPr>
            <a:r>
              <a:rPr lang="en-US" sz="4000">
                <a:latin typeface="Aptos" panose="020B0004020202020204" pitchFamily="34" charset="0"/>
              </a:rPr>
              <a:t>National week dedicated to individuals who work in the foodservice industry</a:t>
            </a:r>
          </a:p>
          <a:p>
            <a:pPr marL="285750" indent="-285750">
              <a:buFont typeface="Arial" panose="020B0604020202020204" pitchFamily="34" charset="0"/>
              <a:buChar char="•"/>
            </a:pPr>
            <a:r>
              <a:rPr lang="en-US" sz="4000">
                <a:latin typeface="Aptos" panose="020B0004020202020204" pitchFamily="34" charset="0"/>
              </a:rPr>
              <a:t>Takes place in February annually</a:t>
            </a:r>
          </a:p>
          <a:p>
            <a:pPr marL="285750" indent="-285750">
              <a:buFont typeface="Arial" panose="020B0604020202020204" pitchFamily="34" charset="0"/>
              <a:buChar char="•"/>
            </a:pPr>
            <a:r>
              <a:rPr lang="en-US" sz="4000">
                <a:latin typeface="Aptos" panose="020B0004020202020204" pitchFamily="34" charset="0"/>
              </a:rPr>
              <a:t>Opportunity to earn ANFP Marketplace credit</a:t>
            </a:r>
          </a:p>
        </p:txBody>
      </p:sp>
      <p:pic>
        <p:nvPicPr>
          <p:cNvPr id="2" name="Picture 1" descr="A black background with red text&#10;&#10;AI-generated content may be incorrect.">
            <a:extLst>
              <a:ext uri="{FF2B5EF4-FFF2-40B4-BE49-F238E27FC236}">
                <a16:creationId xmlns:a16="http://schemas.microsoft.com/office/drawing/2014/main" id="{4D21C65A-9A41-D0DB-95CC-F28E245A8270}"/>
              </a:ext>
            </a:extLst>
          </p:cNvPr>
          <p:cNvPicPr>
            <a:picLocks noChangeAspect="1"/>
          </p:cNvPicPr>
          <p:nvPr/>
        </p:nvPicPr>
        <p:blipFill>
          <a:blip r:embed="rId2"/>
          <a:stretch>
            <a:fillRect/>
          </a:stretch>
        </p:blipFill>
        <p:spPr>
          <a:xfrm>
            <a:off x="1139798" y="4041676"/>
            <a:ext cx="9912404" cy="2065979"/>
          </a:xfrm>
          <a:prstGeom prst="rect">
            <a:avLst/>
          </a:prstGeom>
        </p:spPr>
      </p:pic>
    </p:spTree>
    <p:extLst>
      <p:ext uri="{BB962C8B-B14F-4D97-AF65-F5344CB8AC3E}">
        <p14:creationId xmlns:p14="http://schemas.microsoft.com/office/powerpoint/2010/main" val="3422737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479FA-D214-F50C-6DA2-3375B7801E6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AC3DEB3-99DE-4ACD-55AB-3AF7159CB175}"/>
              </a:ext>
            </a:extLst>
          </p:cNvPr>
          <p:cNvSpPr txBox="1"/>
          <p:nvPr/>
        </p:nvSpPr>
        <p:spPr>
          <a:xfrm>
            <a:off x="838200" y="152400"/>
            <a:ext cx="8839200" cy="707886"/>
          </a:xfrm>
          <a:prstGeom prst="rect">
            <a:avLst/>
          </a:prstGeom>
          <a:noFill/>
        </p:spPr>
        <p:txBody>
          <a:bodyPr wrap="square" rtlCol="0">
            <a:spAutoFit/>
          </a:bodyPr>
          <a:lstStyle/>
          <a:p>
            <a:r>
              <a:rPr lang="en-US" sz="4000" b="1">
                <a:solidFill>
                  <a:schemeClr val="bg1"/>
                </a:solidFill>
                <a:latin typeface="Aptos" panose="020B0004020202020204" pitchFamily="34" charset="0"/>
              </a:rPr>
              <a:t>Member Appreciation Week</a:t>
            </a:r>
          </a:p>
        </p:txBody>
      </p:sp>
      <p:sp>
        <p:nvSpPr>
          <p:cNvPr id="6" name="TextBox 5">
            <a:extLst>
              <a:ext uri="{FF2B5EF4-FFF2-40B4-BE49-F238E27FC236}">
                <a16:creationId xmlns:a16="http://schemas.microsoft.com/office/drawing/2014/main" id="{D05F6E4D-FFBE-9834-EAF2-2A7632D7434D}"/>
              </a:ext>
            </a:extLst>
          </p:cNvPr>
          <p:cNvSpPr txBox="1"/>
          <p:nvPr/>
        </p:nvSpPr>
        <p:spPr>
          <a:xfrm>
            <a:off x="1066800" y="1304459"/>
            <a:ext cx="6324600" cy="3170099"/>
          </a:xfrm>
          <a:prstGeom prst="rect">
            <a:avLst/>
          </a:prstGeom>
          <a:noFill/>
        </p:spPr>
        <p:txBody>
          <a:bodyPr wrap="square">
            <a:spAutoFit/>
          </a:bodyPr>
          <a:lstStyle/>
          <a:p>
            <a:pPr marL="285750" indent="-285750">
              <a:buFont typeface="Arial" panose="020B0604020202020204" pitchFamily="34" charset="0"/>
              <a:buChar char="•"/>
            </a:pPr>
            <a:r>
              <a:rPr lang="en-US" sz="4000">
                <a:solidFill>
                  <a:schemeClr val="bg1"/>
                </a:solidFill>
                <a:latin typeface="Aptos" panose="020B0004020202020204" pitchFamily="34" charset="0"/>
              </a:rPr>
              <a:t>Celebrated each April</a:t>
            </a:r>
          </a:p>
          <a:p>
            <a:pPr marL="285750" indent="-285750">
              <a:buFont typeface="Arial" panose="020B0604020202020204" pitchFamily="34" charset="0"/>
              <a:buChar char="•"/>
            </a:pPr>
            <a:r>
              <a:rPr lang="en-US" sz="4000">
                <a:solidFill>
                  <a:schemeClr val="bg1"/>
                </a:solidFill>
                <a:latin typeface="Aptos" panose="020B0004020202020204" pitchFamily="34" charset="0"/>
              </a:rPr>
              <a:t>Free &amp; discounted CE</a:t>
            </a:r>
          </a:p>
          <a:p>
            <a:pPr marL="285750" indent="-285750">
              <a:buFont typeface="Arial" panose="020B0604020202020204" pitchFamily="34" charset="0"/>
              <a:buChar char="•"/>
            </a:pPr>
            <a:r>
              <a:rPr lang="en-US" sz="4000">
                <a:solidFill>
                  <a:schemeClr val="bg1"/>
                </a:solidFill>
                <a:latin typeface="Aptos" panose="020B0004020202020204" pitchFamily="34" charset="0"/>
              </a:rPr>
              <a:t>Free membership dues drawings</a:t>
            </a:r>
          </a:p>
          <a:p>
            <a:pPr marL="285750" indent="-285750">
              <a:buFont typeface="Arial" panose="020B0604020202020204" pitchFamily="34" charset="0"/>
              <a:buChar char="•"/>
            </a:pPr>
            <a:r>
              <a:rPr lang="en-US" sz="4000">
                <a:solidFill>
                  <a:schemeClr val="bg1"/>
                </a:solidFill>
                <a:latin typeface="Aptos" panose="020B0004020202020204" pitchFamily="34" charset="0"/>
              </a:rPr>
              <a:t>Various prize giveaways</a:t>
            </a:r>
          </a:p>
        </p:txBody>
      </p:sp>
      <p:pic>
        <p:nvPicPr>
          <p:cNvPr id="7" name="Picture 6" descr="A group of colorful people in a circle&#10;&#10;AI-generated content may be incorrect.">
            <a:extLst>
              <a:ext uri="{FF2B5EF4-FFF2-40B4-BE49-F238E27FC236}">
                <a16:creationId xmlns:a16="http://schemas.microsoft.com/office/drawing/2014/main" id="{9F9C8EE1-27F1-8BE3-74D9-8C1BE30C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4700" y="1589136"/>
            <a:ext cx="4000500" cy="4000500"/>
          </a:xfrm>
          <a:prstGeom prst="rect">
            <a:avLst/>
          </a:prstGeom>
        </p:spPr>
      </p:pic>
    </p:spTree>
    <p:extLst>
      <p:ext uri="{BB962C8B-B14F-4D97-AF65-F5344CB8AC3E}">
        <p14:creationId xmlns:p14="http://schemas.microsoft.com/office/powerpoint/2010/main" val="3069497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1CFCF-7C9A-CFB4-7600-B8D70E47CB8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4C43E04-FC91-721E-66EE-C26F4A1B1DE1}"/>
              </a:ext>
            </a:extLst>
          </p:cNvPr>
          <p:cNvSpPr txBox="1"/>
          <p:nvPr/>
        </p:nvSpPr>
        <p:spPr>
          <a:xfrm>
            <a:off x="838200" y="152400"/>
            <a:ext cx="9220200" cy="553998"/>
          </a:xfrm>
          <a:prstGeom prst="rect">
            <a:avLst/>
          </a:prstGeom>
          <a:noFill/>
        </p:spPr>
        <p:txBody>
          <a:bodyPr wrap="square" rtlCol="0">
            <a:spAutoFit/>
          </a:bodyPr>
          <a:lstStyle/>
          <a:p>
            <a:r>
              <a:rPr lang="en-US" sz="3000" b="1">
                <a:solidFill>
                  <a:schemeClr val="bg1"/>
                </a:solidFill>
                <a:latin typeface="Aptos" panose="020B0004020202020204" pitchFamily="34" charset="0"/>
              </a:rPr>
              <a:t>Member &amp; CDM, CFPP Recognition Programs</a:t>
            </a:r>
          </a:p>
        </p:txBody>
      </p:sp>
      <p:sp>
        <p:nvSpPr>
          <p:cNvPr id="6" name="TextBox 5">
            <a:extLst>
              <a:ext uri="{FF2B5EF4-FFF2-40B4-BE49-F238E27FC236}">
                <a16:creationId xmlns:a16="http://schemas.microsoft.com/office/drawing/2014/main" id="{AD1DA497-5709-102F-A50C-C4248FFCF346}"/>
              </a:ext>
            </a:extLst>
          </p:cNvPr>
          <p:cNvSpPr txBox="1"/>
          <p:nvPr/>
        </p:nvSpPr>
        <p:spPr>
          <a:xfrm>
            <a:off x="1066800" y="1304459"/>
            <a:ext cx="6324600" cy="4401205"/>
          </a:xfrm>
          <a:prstGeom prst="rect">
            <a:avLst/>
          </a:prstGeom>
          <a:noFill/>
        </p:spPr>
        <p:txBody>
          <a:bodyPr wrap="square">
            <a:spAutoFit/>
          </a:bodyPr>
          <a:lstStyle/>
          <a:p>
            <a:pPr marL="285750" indent="-285750">
              <a:buFont typeface="Arial" panose="020B0604020202020204" pitchFamily="34" charset="0"/>
              <a:buChar char="•"/>
            </a:pPr>
            <a:r>
              <a:rPr lang="en-US" sz="4000">
                <a:solidFill>
                  <a:schemeClr val="bg1"/>
                </a:solidFill>
                <a:latin typeface="Aptos" panose="020B0004020202020204" pitchFamily="34" charset="0"/>
              </a:rPr>
              <a:t>CDM, CFPP of the Month</a:t>
            </a:r>
          </a:p>
          <a:p>
            <a:pPr marL="285750" indent="-285750">
              <a:buFont typeface="Arial" panose="020B0604020202020204" pitchFamily="34" charset="0"/>
              <a:buChar char="•"/>
            </a:pPr>
            <a:r>
              <a:rPr lang="en-US" sz="4000">
                <a:solidFill>
                  <a:schemeClr val="bg1"/>
                </a:solidFill>
                <a:latin typeface="Aptos" panose="020B0004020202020204" pitchFamily="34" charset="0"/>
              </a:rPr>
              <a:t>What CDM, CFPP Means to Me</a:t>
            </a:r>
          </a:p>
          <a:p>
            <a:pPr marL="285750" indent="-285750">
              <a:buFont typeface="Arial" panose="020B0604020202020204" pitchFamily="34" charset="0"/>
              <a:buChar char="•"/>
            </a:pPr>
            <a:r>
              <a:rPr lang="en-US" sz="4000">
                <a:solidFill>
                  <a:schemeClr val="bg1"/>
                </a:solidFill>
                <a:latin typeface="Aptos" panose="020B0004020202020204" pitchFamily="34" charset="0"/>
              </a:rPr>
              <a:t>Career Reflections</a:t>
            </a:r>
          </a:p>
          <a:p>
            <a:pPr marL="285750" indent="-285750">
              <a:buFont typeface="Arial" panose="020B0604020202020204" pitchFamily="34" charset="0"/>
              <a:buChar char="•"/>
            </a:pPr>
            <a:r>
              <a:rPr lang="en-US" sz="4000">
                <a:solidFill>
                  <a:schemeClr val="bg1"/>
                </a:solidFill>
                <a:latin typeface="Aptos" panose="020B0004020202020204" pitchFamily="34" charset="0"/>
              </a:rPr>
              <a:t>Meet a Member</a:t>
            </a:r>
          </a:p>
          <a:p>
            <a:pPr marL="285750" indent="-285750">
              <a:buFont typeface="Arial" panose="020B0604020202020204" pitchFamily="34" charset="0"/>
              <a:buChar char="•"/>
            </a:pPr>
            <a:r>
              <a:rPr lang="en-US" sz="4000">
                <a:solidFill>
                  <a:schemeClr val="bg1"/>
                </a:solidFill>
                <a:latin typeface="Aptos" panose="020B0004020202020204" pitchFamily="34" charset="0"/>
              </a:rPr>
              <a:t>My Recipe for Success</a:t>
            </a:r>
          </a:p>
          <a:p>
            <a:pPr marL="285750" indent="-285750">
              <a:buFont typeface="Arial" panose="020B0604020202020204" pitchFamily="34" charset="0"/>
              <a:buChar char="•"/>
            </a:pPr>
            <a:r>
              <a:rPr lang="en-US" sz="4000">
                <a:solidFill>
                  <a:schemeClr val="bg1"/>
                </a:solidFill>
                <a:latin typeface="Aptos" panose="020B0004020202020204" pitchFamily="34" charset="0"/>
              </a:rPr>
              <a:t>Early Career CDM, CFPP</a:t>
            </a:r>
          </a:p>
        </p:txBody>
      </p:sp>
      <p:pic>
        <p:nvPicPr>
          <p:cNvPr id="2" name="Picture 1" descr="A red light bulb with rays of light coming out of it&#10;&#10;Description automatically generated">
            <a:extLst>
              <a:ext uri="{FF2B5EF4-FFF2-40B4-BE49-F238E27FC236}">
                <a16:creationId xmlns:a16="http://schemas.microsoft.com/office/drawing/2014/main" id="{727DF9FA-7388-42EF-5D21-F785DBB879F5}"/>
              </a:ext>
            </a:extLst>
          </p:cNvPr>
          <p:cNvPicPr>
            <a:picLocks noChangeAspect="1"/>
          </p:cNvPicPr>
          <p:nvPr/>
        </p:nvPicPr>
        <p:blipFill>
          <a:blip r:embed="rId3"/>
          <a:stretch>
            <a:fillRect/>
          </a:stretch>
        </p:blipFill>
        <p:spPr>
          <a:xfrm>
            <a:off x="7353576" y="1571302"/>
            <a:ext cx="3759592" cy="3867518"/>
          </a:xfrm>
          <a:prstGeom prst="rect">
            <a:avLst/>
          </a:prstGeom>
        </p:spPr>
      </p:pic>
    </p:spTree>
    <p:extLst>
      <p:ext uri="{BB962C8B-B14F-4D97-AF65-F5344CB8AC3E}">
        <p14:creationId xmlns:p14="http://schemas.microsoft.com/office/powerpoint/2010/main" val="2390390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7D868-94A2-FBCF-1E68-61D663DB389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5FE8802-C88A-66B3-E1D1-2EC4D71A2AB4}"/>
              </a:ext>
            </a:extLst>
          </p:cNvPr>
          <p:cNvSpPr txBox="1"/>
          <p:nvPr/>
        </p:nvSpPr>
        <p:spPr>
          <a:xfrm>
            <a:off x="838200" y="152400"/>
            <a:ext cx="9220200" cy="707886"/>
          </a:xfrm>
          <a:prstGeom prst="rect">
            <a:avLst/>
          </a:prstGeom>
          <a:noFill/>
        </p:spPr>
        <p:txBody>
          <a:bodyPr wrap="square" rtlCol="0">
            <a:spAutoFit/>
          </a:bodyPr>
          <a:lstStyle/>
          <a:p>
            <a:r>
              <a:rPr lang="en-US" sz="4000" b="1">
                <a:solidFill>
                  <a:schemeClr val="bg1"/>
                </a:solidFill>
                <a:latin typeface="Aptos" panose="020B0004020202020204" pitchFamily="34" charset="0"/>
              </a:rPr>
              <a:t>NEW! ANFP Mobile App</a:t>
            </a:r>
          </a:p>
        </p:txBody>
      </p:sp>
      <p:sp>
        <p:nvSpPr>
          <p:cNvPr id="6" name="TextBox 5">
            <a:extLst>
              <a:ext uri="{FF2B5EF4-FFF2-40B4-BE49-F238E27FC236}">
                <a16:creationId xmlns:a16="http://schemas.microsoft.com/office/drawing/2014/main" id="{9E22E948-89EA-AB12-D333-4F2BC114DCD1}"/>
              </a:ext>
            </a:extLst>
          </p:cNvPr>
          <p:cNvSpPr txBox="1"/>
          <p:nvPr/>
        </p:nvSpPr>
        <p:spPr>
          <a:xfrm>
            <a:off x="5334000" y="1423750"/>
            <a:ext cx="6324600" cy="5078313"/>
          </a:xfrm>
          <a:prstGeom prst="rect">
            <a:avLst/>
          </a:prstGeom>
          <a:noFill/>
        </p:spPr>
        <p:txBody>
          <a:bodyPr wrap="square">
            <a:spAutoFit/>
          </a:bodyPr>
          <a:lstStyle/>
          <a:p>
            <a:pPr marL="285750" indent="-285750">
              <a:buFont typeface="Arial" panose="020B0604020202020204" pitchFamily="34" charset="0"/>
              <a:buChar char="•"/>
            </a:pPr>
            <a:r>
              <a:rPr lang="en-US" sz="3600">
                <a:solidFill>
                  <a:schemeClr val="bg1"/>
                </a:solidFill>
                <a:latin typeface="Aptos" panose="020B0004020202020204" pitchFamily="34" charset="0"/>
              </a:rPr>
              <a:t>Free to ANFP members</a:t>
            </a:r>
          </a:p>
          <a:p>
            <a:pPr marL="285750" indent="-285750">
              <a:buFont typeface="Arial" panose="020B0604020202020204" pitchFamily="34" charset="0"/>
              <a:buChar char="•"/>
            </a:pPr>
            <a:r>
              <a:rPr lang="en-US" sz="3600">
                <a:solidFill>
                  <a:schemeClr val="bg1"/>
                </a:solidFill>
                <a:latin typeface="Aptos" panose="020B0004020202020204" pitchFamily="34" charset="0"/>
              </a:rPr>
              <a:t>Features include:</a:t>
            </a:r>
          </a:p>
          <a:p>
            <a:pPr marL="742950" lvl="1" indent="-285750">
              <a:buFont typeface="Arial" panose="020B0604020202020204" pitchFamily="34" charset="0"/>
              <a:buChar char="•"/>
            </a:pPr>
            <a:r>
              <a:rPr lang="en-US" sz="3600">
                <a:solidFill>
                  <a:schemeClr val="bg1"/>
                </a:solidFill>
                <a:latin typeface="Aptos" panose="020B0004020202020204" pitchFamily="34" charset="0"/>
              </a:rPr>
              <a:t>Pay dues</a:t>
            </a:r>
          </a:p>
          <a:p>
            <a:pPr marL="742950" lvl="1" indent="-285750">
              <a:buFont typeface="Arial" panose="020B0604020202020204" pitchFamily="34" charset="0"/>
              <a:buChar char="•"/>
            </a:pPr>
            <a:r>
              <a:rPr lang="en-US" sz="3600">
                <a:solidFill>
                  <a:schemeClr val="bg1"/>
                </a:solidFill>
                <a:latin typeface="Aptos" panose="020B0004020202020204" pitchFamily="34" charset="0"/>
              </a:rPr>
              <a:t>Report CE &amp; upload supporting documentation</a:t>
            </a:r>
          </a:p>
          <a:p>
            <a:pPr marL="742950" lvl="1" indent="-285750">
              <a:buFont typeface="Arial" panose="020B0604020202020204" pitchFamily="34" charset="0"/>
              <a:buChar char="•"/>
            </a:pPr>
            <a:r>
              <a:rPr lang="en-US" sz="3600">
                <a:solidFill>
                  <a:schemeClr val="bg1"/>
                </a:solidFill>
                <a:latin typeface="Aptos" panose="020B0004020202020204" pitchFamily="34" charset="0"/>
              </a:rPr>
              <a:t>Verify credentials</a:t>
            </a:r>
          </a:p>
          <a:p>
            <a:pPr marL="742950" lvl="1" indent="-285750">
              <a:buFont typeface="Arial" panose="020B0604020202020204" pitchFamily="34" charset="0"/>
              <a:buChar char="•"/>
            </a:pPr>
            <a:r>
              <a:rPr lang="en-US" sz="3600">
                <a:solidFill>
                  <a:schemeClr val="bg1"/>
                </a:solidFill>
                <a:latin typeface="Aptos" panose="020B0004020202020204" pitchFamily="34" charset="0"/>
              </a:rPr>
              <a:t>Find CE</a:t>
            </a:r>
          </a:p>
          <a:p>
            <a:pPr marL="742950" lvl="1" indent="-285750">
              <a:buFont typeface="Arial" panose="020B0604020202020204" pitchFamily="34" charset="0"/>
              <a:buChar char="•"/>
            </a:pPr>
            <a:r>
              <a:rPr lang="en-US" sz="3600">
                <a:solidFill>
                  <a:schemeClr val="bg1"/>
                </a:solidFill>
                <a:latin typeface="Aptos" panose="020B0004020202020204" pitchFamily="34" charset="0"/>
              </a:rPr>
              <a:t>ANFP events hub</a:t>
            </a:r>
          </a:p>
          <a:p>
            <a:pPr marL="742950" lvl="1" indent="-285750">
              <a:buFont typeface="Arial" panose="020B0604020202020204" pitchFamily="34" charset="0"/>
              <a:buChar char="•"/>
            </a:pPr>
            <a:r>
              <a:rPr lang="en-US" sz="3600">
                <a:solidFill>
                  <a:schemeClr val="bg1"/>
                </a:solidFill>
                <a:latin typeface="Aptos" panose="020B0004020202020204" pitchFamily="34" charset="0"/>
              </a:rPr>
              <a:t>So much more!</a:t>
            </a:r>
          </a:p>
        </p:txBody>
      </p:sp>
      <p:pic>
        <p:nvPicPr>
          <p:cNvPr id="3" name="Picture 2" descr="A hand holding a piece of paper&#10;&#10;Description automatically generated">
            <a:extLst>
              <a:ext uri="{FF2B5EF4-FFF2-40B4-BE49-F238E27FC236}">
                <a16:creationId xmlns:a16="http://schemas.microsoft.com/office/drawing/2014/main" id="{9A46FD1B-0F8D-3644-E784-7C69BA024A03}"/>
              </a:ext>
            </a:extLst>
          </p:cNvPr>
          <p:cNvPicPr>
            <a:picLocks noChangeAspect="1"/>
          </p:cNvPicPr>
          <p:nvPr/>
        </p:nvPicPr>
        <p:blipFill>
          <a:blip r:embed="rId3"/>
          <a:stretch>
            <a:fillRect/>
          </a:stretch>
        </p:blipFill>
        <p:spPr>
          <a:xfrm>
            <a:off x="1371600" y="1423750"/>
            <a:ext cx="3680687" cy="4879975"/>
          </a:xfrm>
          <a:prstGeom prst="rect">
            <a:avLst/>
          </a:prstGeom>
        </p:spPr>
      </p:pic>
      <p:sp>
        <p:nvSpPr>
          <p:cNvPr id="4" name="Rounded Rectangle 3">
            <a:extLst>
              <a:ext uri="{FF2B5EF4-FFF2-40B4-BE49-F238E27FC236}">
                <a16:creationId xmlns:a16="http://schemas.microsoft.com/office/drawing/2014/main" id="{20D38246-30CE-F766-0FD5-5E2CF1EB82D5}"/>
              </a:ext>
            </a:extLst>
          </p:cNvPr>
          <p:cNvSpPr/>
          <p:nvPr/>
        </p:nvSpPr>
        <p:spPr>
          <a:xfrm>
            <a:off x="3048000" y="2057400"/>
            <a:ext cx="1336431" cy="1242646"/>
          </a:xfrm>
          <a:prstGeom prst="roundRect">
            <a:avLst/>
          </a:prstGeom>
          <a:solidFill>
            <a:srgbClr val="EC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text on a black background&#10;&#10;Description automatically generated">
            <a:extLst>
              <a:ext uri="{FF2B5EF4-FFF2-40B4-BE49-F238E27FC236}">
                <a16:creationId xmlns:a16="http://schemas.microsoft.com/office/drawing/2014/main" id="{83364A95-BC40-9157-D7BB-8A307D04DC25}"/>
              </a:ext>
            </a:extLst>
          </p:cNvPr>
          <p:cNvPicPr>
            <a:picLocks noChangeAspect="1"/>
          </p:cNvPicPr>
          <p:nvPr/>
        </p:nvPicPr>
        <p:blipFill>
          <a:blip r:embed="rId4"/>
          <a:stretch>
            <a:fillRect/>
          </a:stretch>
        </p:blipFill>
        <p:spPr>
          <a:xfrm>
            <a:off x="2928856" y="2317740"/>
            <a:ext cx="1455575" cy="721965"/>
          </a:xfrm>
          <a:prstGeom prst="rect">
            <a:avLst/>
          </a:prstGeom>
        </p:spPr>
      </p:pic>
    </p:spTree>
    <p:extLst>
      <p:ext uri="{BB962C8B-B14F-4D97-AF65-F5344CB8AC3E}">
        <p14:creationId xmlns:p14="http://schemas.microsoft.com/office/powerpoint/2010/main" val="764101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CE743-32A6-ECFB-6278-EAF3F944B988}"/>
              </a:ext>
            </a:extLst>
          </p:cNvPr>
          <p:cNvSpPr txBox="1"/>
          <p:nvPr/>
        </p:nvSpPr>
        <p:spPr>
          <a:xfrm>
            <a:off x="1524000" y="2819400"/>
            <a:ext cx="5638800" cy="1569660"/>
          </a:xfrm>
          <a:prstGeom prst="rect">
            <a:avLst/>
          </a:prstGeom>
          <a:noFill/>
        </p:spPr>
        <p:txBody>
          <a:bodyPr wrap="square" rtlCol="0">
            <a:spAutoFit/>
          </a:bodyPr>
          <a:lstStyle/>
          <a:p>
            <a:pPr algn="ctr"/>
            <a:r>
              <a:rPr lang="en-US" sz="4800" b="1">
                <a:solidFill>
                  <a:schemeClr val="bg1"/>
                </a:solidFill>
                <a:latin typeface="Aptos" panose="020B0004020202020204" pitchFamily="34" charset="0"/>
              </a:rPr>
              <a:t>ANFP Strategic Plan</a:t>
            </a:r>
          </a:p>
        </p:txBody>
      </p:sp>
    </p:spTree>
    <p:extLst>
      <p:ext uri="{BB962C8B-B14F-4D97-AF65-F5344CB8AC3E}">
        <p14:creationId xmlns:p14="http://schemas.microsoft.com/office/powerpoint/2010/main" val="709721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D021D-BB81-95B1-1B13-27CEFCD54EE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C48ED1-C31F-4363-1ECA-FBCC1B173FB3}"/>
              </a:ext>
            </a:extLst>
          </p:cNvPr>
          <p:cNvSpPr txBox="1"/>
          <p:nvPr/>
        </p:nvSpPr>
        <p:spPr>
          <a:xfrm>
            <a:off x="1524000" y="1905506"/>
            <a:ext cx="5638800" cy="3046988"/>
          </a:xfrm>
          <a:prstGeom prst="rect">
            <a:avLst/>
          </a:prstGeom>
          <a:noFill/>
        </p:spPr>
        <p:txBody>
          <a:bodyPr wrap="square" rtlCol="0">
            <a:spAutoFit/>
          </a:bodyPr>
          <a:lstStyle/>
          <a:p>
            <a:pPr algn="ctr"/>
            <a:r>
              <a:rPr lang="en-US" sz="4800" b="1">
                <a:solidFill>
                  <a:schemeClr val="bg1"/>
                </a:solidFill>
                <a:latin typeface="Aptos" panose="020B0004020202020204" pitchFamily="34" charset="0"/>
              </a:rPr>
              <a:t>Nutrition &amp; Foodservice Education Foundation</a:t>
            </a:r>
          </a:p>
        </p:txBody>
      </p:sp>
    </p:spTree>
    <p:extLst>
      <p:ext uri="{BB962C8B-B14F-4D97-AF65-F5344CB8AC3E}">
        <p14:creationId xmlns:p14="http://schemas.microsoft.com/office/powerpoint/2010/main" val="191312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053AF-34E4-B6BC-BE91-35EEEACA0BA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DF1C58F-4FD2-DA56-E4FF-5060C32D864A}"/>
              </a:ext>
            </a:extLst>
          </p:cNvPr>
          <p:cNvSpPr txBox="1"/>
          <p:nvPr/>
        </p:nvSpPr>
        <p:spPr>
          <a:xfrm>
            <a:off x="838200" y="152400"/>
            <a:ext cx="8839200" cy="553998"/>
          </a:xfrm>
          <a:prstGeom prst="rect">
            <a:avLst/>
          </a:prstGeom>
          <a:noFill/>
        </p:spPr>
        <p:txBody>
          <a:bodyPr wrap="square" rtlCol="0">
            <a:spAutoFit/>
          </a:bodyPr>
          <a:lstStyle/>
          <a:p>
            <a:r>
              <a:rPr lang="en-US" sz="3000" b="1">
                <a:solidFill>
                  <a:schemeClr val="bg1"/>
                </a:solidFill>
                <a:latin typeface="Aptos" panose="020B0004020202020204" pitchFamily="34" charset="0"/>
              </a:rPr>
              <a:t>Chapter Champion Program &amp; NFEF Awards</a:t>
            </a:r>
          </a:p>
        </p:txBody>
      </p:sp>
      <p:pic>
        <p:nvPicPr>
          <p:cNvPr id="2" name="Picture 1" descr="A close-up of a black background&#10;&#10;AI-generated content may be incorrect.">
            <a:extLst>
              <a:ext uri="{FF2B5EF4-FFF2-40B4-BE49-F238E27FC236}">
                <a16:creationId xmlns:a16="http://schemas.microsoft.com/office/drawing/2014/main" id="{FDF5B0C9-25E3-2479-3999-C3F90BA5BFC0}"/>
              </a:ext>
            </a:extLst>
          </p:cNvPr>
          <p:cNvPicPr>
            <a:picLocks noChangeAspect="1"/>
          </p:cNvPicPr>
          <p:nvPr/>
        </p:nvPicPr>
        <p:blipFill>
          <a:blip r:embed="rId2"/>
          <a:stretch>
            <a:fillRect/>
          </a:stretch>
        </p:blipFill>
        <p:spPr>
          <a:xfrm>
            <a:off x="1143000" y="2595402"/>
            <a:ext cx="5349720" cy="2264714"/>
          </a:xfrm>
          <a:prstGeom prst="rect">
            <a:avLst/>
          </a:prstGeom>
        </p:spPr>
      </p:pic>
      <p:pic>
        <p:nvPicPr>
          <p:cNvPr id="3" name="Picture 2" descr="2025 NFEF Awards">
            <a:extLst>
              <a:ext uri="{FF2B5EF4-FFF2-40B4-BE49-F238E27FC236}">
                <a16:creationId xmlns:a16="http://schemas.microsoft.com/office/drawing/2014/main" id="{BB892F80-445F-46DD-92D4-861C59B063CB}"/>
              </a:ext>
            </a:extLst>
          </p:cNvPr>
          <p:cNvPicPr>
            <a:picLocks noChangeAspect="1"/>
          </p:cNvPicPr>
          <p:nvPr/>
        </p:nvPicPr>
        <p:blipFill>
          <a:blip r:embed="rId3"/>
          <a:stretch>
            <a:fillRect/>
          </a:stretch>
        </p:blipFill>
        <p:spPr>
          <a:xfrm>
            <a:off x="7696200" y="2404927"/>
            <a:ext cx="3105150" cy="2645664"/>
          </a:xfrm>
          <a:prstGeom prst="rect">
            <a:avLst/>
          </a:prstGeom>
        </p:spPr>
      </p:pic>
    </p:spTree>
    <p:extLst>
      <p:ext uri="{BB962C8B-B14F-4D97-AF65-F5344CB8AC3E}">
        <p14:creationId xmlns:p14="http://schemas.microsoft.com/office/powerpoint/2010/main" val="1103074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D55AD-7308-F4A5-7224-DBED35C9739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6714721-EAC9-0185-C23C-315C4C33C787}"/>
              </a:ext>
            </a:extLst>
          </p:cNvPr>
          <p:cNvSpPr txBox="1"/>
          <p:nvPr/>
        </p:nvSpPr>
        <p:spPr>
          <a:xfrm>
            <a:off x="838200" y="152400"/>
            <a:ext cx="9220200" cy="553998"/>
          </a:xfrm>
          <a:prstGeom prst="rect">
            <a:avLst/>
          </a:prstGeom>
          <a:noFill/>
        </p:spPr>
        <p:txBody>
          <a:bodyPr wrap="square" rtlCol="0">
            <a:spAutoFit/>
          </a:bodyPr>
          <a:lstStyle/>
          <a:p>
            <a:r>
              <a:rPr lang="en-US" sz="3000" b="1">
                <a:solidFill>
                  <a:schemeClr val="bg1"/>
                </a:solidFill>
                <a:latin typeface="Aptos" panose="020B0004020202020204" pitchFamily="34" charset="0"/>
              </a:rPr>
              <a:t>NFEF Donations &amp; Grant Programs Update</a:t>
            </a:r>
          </a:p>
        </p:txBody>
      </p:sp>
      <p:pic>
        <p:nvPicPr>
          <p:cNvPr id="9" name="Picture 8" descr="Grants">
            <a:extLst>
              <a:ext uri="{FF2B5EF4-FFF2-40B4-BE49-F238E27FC236}">
                <a16:creationId xmlns:a16="http://schemas.microsoft.com/office/drawing/2014/main" id="{B56E4502-8E74-DF1B-89F3-4D7DBF66FE69}"/>
              </a:ext>
            </a:extLst>
          </p:cNvPr>
          <p:cNvPicPr>
            <a:picLocks noChangeAspect="1"/>
          </p:cNvPicPr>
          <p:nvPr/>
        </p:nvPicPr>
        <p:blipFill>
          <a:blip r:embed="rId3"/>
          <a:stretch>
            <a:fillRect/>
          </a:stretch>
        </p:blipFill>
        <p:spPr>
          <a:xfrm>
            <a:off x="1636595" y="2209800"/>
            <a:ext cx="8918809" cy="2968300"/>
          </a:xfrm>
          <a:prstGeom prst="rect">
            <a:avLst/>
          </a:prstGeom>
        </p:spPr>
      </p:pic>
    </p:spTree>
    <p:extLst>
      <p:ext uri="{BB962C8B-B14F-4D97-AF65-F5344CB8AC3E}">
        <p14:creationId xmlns:p14="http://schemas.microsoft.com/office/powerpoint/2010/main" val="1920710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61FFC-69C1-0F2B-B139-177A96FF947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832D9F9-978B-E8CA-D7A0-054A4755C19E}"/>
              </a:ext>
            </a:extLst>
          </p:cNvPr>
          <p:cNvSpPr txBox="1"/>
          <p:nvPr/>
        </p:nvSpPr>
        <p:spPr>
          <a:xfrm>
            <a:off x="838200" y="152400"/>
            <a:ext cx="9220200" cy="707886"/>
          </a:xfrm>
          <a:prstGeom prst="rect">
            <a:avLst/>
          </a:prstGeom>
          <a:noFill/>
        </p:spPr>
        <p:txBody>
          <a:bodyPr wrap="square" rtlCol="0">
            <a:spAutoFit/>
          </a:bodyPr>
          <a:lstStyle/>
          <a:p>
            <a:r>
              <a:rPr lang="en-US" sz="4000" b="1">
                <a:solidFill>
                  <a:schemeClr val="bg1"/>
                </a:solidFill>
                <a:latin typeface="Aptos" panose="020B0004020202020204" pitchFamily="34" charset="0"/>
              </a:rPr>
              <a:t>Disaster Relief Grant</a:t>
            </a:r>
          </a:p>
        </p:txBody>
      </p:sp>
      <p:pic>
        <p:nvPicPr>
          <p:cNvPr id="2" name="Picture 1" descr="A group of people wearing masks and gloves">
            <a:extLst>
              <a:ext uri="{FF2B5EF4-FFF2-40B4-BE49-F238E27FC236}">
                <a16:creationId xmlns:a16="http://schemas.microsoft.com/office/drawing/2014/main" id="{67A78C4C-5D1D-3D6A-4C5C-DEF928B507A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762833" y="1524000"/>
            <a:ext cx="6666334" cy="4439778"/>
          </a:xfrm>
          <a:prstGeom prst="rect">
            <a:avLst/>
          </a:prstGeom>
        </p:spPr>
      </p:pic>
    </p:spTree>
    <p:extLst>
      <p:ext uri="{BB962C8B-B14F-4D97-AF65-F5344CB8AC3E}">
        <p14:creationId xmlns:p14="http://schemas.microsoft.com/office/powerpoint/2010/main" val="335808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8AA1D-A446-698D-52F2-E1C3E6859F3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5E0AAAF-7E9B-ACD7-6C7E-4BB808934B55}"/>
              </a:ext>
            </a:extLst>
          </p:cNvPr>
          <p:cNvSpPr txBox="1"/>
          <p:nvPr/>
        </p:nvSpPr>
        <p:spPr>
          <a:xfrm>
            <a:off x="838200" y="152400"/>
            <a:ext cx="8839200" cy="584775"/>
          </a:xfrm>
          <a:prstGeom prst="rect">
            <a:avLst/>
          </a:prstGeom>
          <a:noFill/>
        </p:spPr>
        <p:txBody>
          <a:bodyPr wrap="square" rtlCol="0">
            <a:spAutoFit/>
          </a:bodyPr>
          <a:lstStyle/>
          <a:p>
            <a:r>
              <a:rPr lang="en-US" sz="3200" b="1">
                <a:solidFill>
                  <a:schemeClr val="bg1"/>
                </a:solidFill>
                <a:latin typeface="Aptos" panose="020B0004020202020204" pitchFamily="34" charset="0"/>
              </a:rPr>
              <a:t>Corporate Sponsors &amp; Ways to Support</a:t>
            </a:r>
          </a:p>
        </p:txBody>
      </p:sp>
      <p:sp>
        <p:nvSpPr>
          <p:cNvPr id="5" name="TextBox 4">
            <a:extLst>
              <a:ext uri="{FF2B5EF4-FFF2-40B4-BE49-F238E27FC236}">
                <a16:creationId xmlns:a16="http://schemas.microsoft.com/office/drawing/2014/main" id="{637F4432-D647-3F9F-E444-FB36A9729B69}"/>
              </a:ext>
            </a:extLst>
          </p:cNvPr>
          <p:cNvSpPr txBox="1"/>
          <p:nvPr/>
        </p:nvSpPr>
        <p:spPr>
          <a:xfrm>
            <a:off x="838200" y="1316803"/>
            <a:ext cx="8839200" cy="584775"/>
          </a:xfrm>
          <a:prstGeom prst="rect">
            <a:avLst/>
          </a:prstGeom>
          <a:noFill/>
        </p:spPr>
        <p:txBody>
          <a:bodyPr wrap="square" rtlCol="0">
            <a:spAutoFit/>
          </a:bodyPr>
          <a:lstStyle/>
          <a:p>
            <a:r>
              <a:rPr lang="en-US" sz="3200">
                <a:solidFill>
                  <a:srgbClr val="FF0000"/>
                </a:solidFill>
                <a:latin typeface="Aptos" panose="020B0004020202020204" pitchFamily="34" charset="0"/>
              </a:rPr>
              <a:t>Visionary Level $5,000 - $9,999</a:t>
            </a:r>
          </a:p>
        </p:txBody>
      </p:sp>
      <p:pic>
        <p:nvPicPr>
          <p:cNvPr id="6" name="Picture 5">
            <a:extLst>
              <a:ext uri="{FF2B5EF4-FFF2-40B4-BE49-F238E27FC236}">
                <a16:creationId xmlns:a16="http://schemas.microsoft.com/office/drawing/2014/main" id="{1A89DCAA-55F8-9A97-DCED-8522D59683FE}"/>
              </a:ext>
            </a:extLst>
          </p:cNvPr>
          <p:cNvPicPr>
            <a:picLocks noChangeAspect="1"/>
          </p:cNvPicPr>
          <p:nvPr/>
        </p:nvPicPr>
        <p:blipFill>
          <a:blip r:embed="rId2"/>
          <a:stretch>
            <a:fillRect/>
          </a:stretch>
        </p:blipFill>
        <p:spPr>
          <a:xfrm>
            <a:off x="4034684" y="2197577"/>
            <a:ext cx="2896978" cy="776390"/>
          </a:xfrm>
          <a:prstGeom prst="rect">
            <a:avLst/>
          </a:prstGeom>
        </p:spPr>
      </p:pic>
      <p:pic>
        <p:nvPicPr>
          <p:cNvPr id="7" name="Picture 6" descr="Direct Supply">
            <a:extLst>
              <a:ext uri="{FF2B5EF4-FFF2-40B4-BE49-F238E27FC236}">
                <a16:creationId xmlns:a16="http://schemas.microsoft.com/office/drawing/2014/main" id="{317AEC0D-BCB6-102A-ECA4-0A9EA92E17EE}"/>
              </a:ext>
            </a:extLst>
          </p:cNvPr>
          <p:cNvPicPr>
            <a:picLocks noChangeAspect="1"/>
          </p:cNvPicPr>
          <p:nvPr/>
        </p:nvPicPr>
        <p:blipFill>
          <a:blip r:embed="rId3"/>
          <a:stretch>
            <a:fillRect/>
          </a:stretch>
        </p:blipFill>
        <p:spPr>
          <a:xfrm>
            <a:off x="962334" y="2152385"/>
            <a:ext cx="1905000" cy="866775"/>
          </a:xfrm>
          <a:prstGeom prst="rect">
            <a:avLst/>
          </a:prstGeom>
        </p:spPr>
      </p:pic>
      <p:pic>
        <p:nvPicPr>
          <p:cNvPr id="8" name="Picture 7">
            <a:extLst>
              <a:ext uri="{FF2B5EF4-FFF2-40B4-BE49-F238E27FC236}">
                <a16:creationId xmlns:a16="http://schemas.microsoft.com/office/drawing/2014/main" id="{4D5E6C5C-D953-F877-550F-A2E9ED03D658}"/>
              </a:ext>
            </a:extLst>
          </p:cNvPr>
          <p:cNvPicPr>
            <a:picLocks noChangeAspect="1"/>
          </p:cNvPicPr>
          <p:nvPr/>
        </p:nvPicPr>
        <p:blipFill>
          <a:blip r:embed="rId4"/>
          <a:stretch>
            <a:fillRect/>
          </a:stretch>
        </p:blipFill>
        <p:spPr>
          <a:xfrm>
            <a:off x="2625673" y="3385690"/>
            <a:ext cx="1905000" cy="990600"/>
          </a:xfrm>
          <a:prstGeom prst="rect">
            <a:avLst/>
          </a:prstGeom>
        </p:spPr>
      </p:pic>
      <p:pic>
        <p:nvPicPr>
          <p:cNvPr id="11" name="Picture 10" descr="A hand holding a phone&#10;&#10;AI-generated content may be incorrect.">
            <a:extLst>
              <a:ext uri="{FF2B5EF4-FFF2-40B4-BE49-F238E27FC236}">
                <a16:creationId xmlns:a16="http://schemas.microsoft.com/office/drawing/2014/main" id="{9E927567-D3AF-8E8D-EF0F-86538D3A6A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1662" y="2560143"/>
            <a:ext cx="2654300" cy="3429000"/>
          </a:xfrm>
          <a:prstGeom prst="rect">
            <a:avLst/>
          </a:prstGeom>
        </p:spPr>
      </p:pic>
      <p:sp>
        <p:nvSpPr>
          <p:cNvPr id="12" name="TextBox 11">
            <a:extLst>
              <a:ext uri="{FF2B5EF4-FFF2-40B4-BE49-F238E27FC236}">
                <a16:creationId xmlns:a16="http://schemas.microsoft.com/office/drawing/2014/main" id="{4CFB5644-5F4A-DDCB-3DB9-4D9C9011CE74}"/>
              </a:ext>
            </a:extLst>
          </p:cNvPr>
          <p:cNvSpPr txBox="1"/>
          <p:nvPr/>
        </p:nvSpPr>
        <p:spPr>
          <a:xfrm>
            <a:off x="952500" y="4705615"/>
            <a:ext cx="8839200" cy="584775"/>
          </a:xfrm>
          <a:prstGeom prst="rect">
            <a:avLst/>
          </a:prstGeom>
          <a:noFill/>
        </p:spPr>
        <p:txBody>
          <a:bodyPr wrap="square" rtlCol="0">
            <a:spAutoFit/>
          </a:bodyPr>
          <a:lstStyle/>
          <a:p>
            <a:r>
              <a:rPr lang="en-US" sz="3200">
                <a:solidFill>
                  <a:srgbClr val="FF0000"/>
                </a:solidFill>
                <a:latin typeface="Aptos" panose="020B0004020202020204" pitchFamily="34" charset="0"/>
              </a:rPr>
              <a:t>Patron Level $1,000 - $4,999</a:t>
            </a:r>
          </a:p>
        </p:txBody>
      </p:sp>
      <p:pic>
        <p:nvPicPr>
          <p:cNvPr id="13" name="Picture 12" descr="dm&amp;a">
            <a:extLst>
              <a:ext uri="{FF2B5EF4-FFF2-40B4-BE49-F238E27FC236}">
                <a16:creationId xmlns:a16="http://schemas.microsoft.com/office/drawing/2014/main" id="{4FE35C02-790C-E57A-788D-7950ED28E6FC}"/>
              </a:ext>
            </a:extLst>
          </p:cNvPr>
          <p:cNvPicPr>
            <a:picLocks noChangeAspect="1"/>
          </p:cNvPicPr>
          <p:nvPr/>
        </p:nvPicPr>
        <p:blipFill>
          <a:blip r:embed="rId6"/>
          <a:stretch>
            <a:fillRect/>
          </a:stretch>
        </p:blipFill>
        <p:spPr>
          <a:xfrm>
            <a:off x="962334" y="5497077"/>
            <a:ext cx="2092286" cy="1056605"/>
          </a:xfrm>
          <a:prstGeom prst="rect">
            <a:avLst/>
          </a:prstGeom>
        </p:spPr>
      </p:pic>
      <p:pic>
        <p:nvPicPr>
          <p:cNvPr id="14" name="Picture 13" descr="Performance Foodservice">
            <a:extLst>
              <a:ext uri="{FF2B5EF4-FFF2-40B4-BE49-F238E27FC236}">
                <a16:creationId xmlns:a16="http://schemas.microsoft.com/office/drawing/2014/main" id="{37F1932C-84C8-B7F3-1CCA-A00701086DAC}"/>
              </a:ext>
            </a:extLst>
          </p:cNvPr>
          <p:cNvPicPr>
            <a:picLocks noChangeAspect="1"/>
          </p:cNvPicPr>
          <p:nvPr/>
        </p:nvPicPr>
        <p:blipFill>
          <a:blip r:embed="rId7"/>
          <a:stretch>
            <a:fillRect/>
          </a:stretch>
        </p:blipFill>
        <p:spPr>
          <a:xfrm>
            <a:off x="4069644" y="5804322"/>
            <a:ext cx="3211538" cy="428205"/>
          </a:xfrm>
          <a:prstGeom prst="rect">
            <a:avLst/>
          </a:prstGeom>
        </p:spPr>
      </p:pic>
      <p:pic>
        <p:nvPicPr>
          <p:cNvPr id="15" name="Picture 14" descr="A qr code on a white background&#10;&#10;AI-generated content may be incorrect.">
            <a:extLst>
              <a:ext uri="{FF2B5EF4-FFF2-40B4-BE49-F238E27FC236}">
                <a16:creationId xmlns:a16="http://schemas.microsoft.com/office/drawing/2014/main" id="{A5A09164-DBBF-87B1-EA7A-7ABAF3EC3368}"/>
              </a:ext>
            </a:extLst>
          </p:cNvPr>
          <p:cNvPicPr>
            <a:picLocks noChangeAspect="1"/>
          </p:cNvPicPr>
          <p:nvPr/>
        </p:nvPicPr>
        <p:blipFill>
          <a:blip r:embed="rId8"/>
          <a:stretch>
            <a:fillRect/>
          </a:stretch>
        </p:blipFill>
        <p:spPr>
          <a:xfrm>
            <a:off x="8872467" y="1333459"/>
            <a:ext cx="2367033" cy="2453368"/>
          </a:xfrm>
          <a:prstGeom prst="rect">
            <a:avLst/>
          </a:prstGeom>
        </p:spPr>
      </p:pic>
    </p:spTree>
    <p:extLst>
      <p:ext uri="{BB962C8B-B14F-4D97-AF65-F5344CB8AC3E}">
        <p14:creationId xmlns:p14="http://schemas.microsoft.com/office/powerpoint/2010/main" val="2321255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17EEE-9C87-5AB1-EC7B-B34BDD64FEB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141AC34-A34B-1DC6-9EB9-20715E9837FF}"/>
              </a:ext>
            </a:extLst>
          </p:cNvPr>
          <p:cNvSpPr txBox="1"/>
          <p:nvPr/>
        </p:nvSpPr>
        <p:spPr>
          <a:xfrm>
            <a:off x="1524000" y="3013501"/>
            <a:ext cx="5638800" cy="830997"/>
          </a:xfrm>
          <a:prstGeom prst="rect">
            <a:avLst/>
          </a:prstGeom>
          <a:noFill/>
        </p:spPr>
        <p:txBody>
          <a:bodyPr wrap="square" rtlCol="0">
            <a:spAutoFit/>
          </a:bodyPr>
          <a:lstStyle/>
          <a:p>
            <a:pPr algn="ctr"/>
            <a:r>
              <a:rPr lang="en-US" sz="4800" b="1">
                <a:solidFill>
                  <a:schemeClr val="bg1"/>
                </a:solidFill>
                <a:latin typeface="Aptos" panose="020B0004020202020204" pitchFamily="34" charset="0"/>
              </a:rPr>
              <a:t>Regulatory</a:t>
            </a:r>
          </a:p>
        </p:txBody>
      </p:sp>
    </p:spTree>
    <p:extLst>
      <p:ext uri="{BB962C8B-B14F-4D97-AF65-F5344CB8AC3E}">
        <p14:creationId xmlns:p14="http://schemas.microsoft.com/office/powerpoint/2010/main" val="2112639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1324D-C54E-3354-542E-F1E47D78CE4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B5D0B5A-B02D-01B8-2DC1-5B252EDCA86E}"/>
              </a:ext>
            </a:extLst>
          </p:cNvPr>
          <p:cNvSpPr txBox="1"/>
          <p:nvPr/>
        </p:nvSpPr>
        <p:spPr>
          <a:xfrm>
            <a:off x="838200" y="152400"/>
            <a:ext cx="8839200" cy="523220"/>
          </a:xfrm>
          <a:prstGeom prst="rect">
            <a:avLst/>
          </a:prstGeom>
          <a:noFill/>
        </p:spPr>
        <p:txBody>
          <a:bodyPr wrap="square" rtlCol="0">
            <a:spAutoFit/>
          </a:bodyPr>
          <a:lstStyle/>
          <a:p>
            <a:r>
              <a:rPr lang="en-US" sz="2800" b="1">
                <a:solidFill>
                  <a:schemeClr val="bg1"/>
                </a:solidFill>
                <a:latin typeface="Aptos" panose="020B0004020202020204" pitchFamily="34" charset="0"/>
              </a:rPr>
              <a:t>CDM, CFPP Day of the Year – November 28, 2024</a:t>
            </a:r>
          </a:p>
        </p:txBody>
      </p:sp>
      <p:pic>
        <p:nvPicPr>
          <p:cNvPr id="2" name="Picture 1" descr="A red and white ribbon with white text&#10;&#10;Description automatically generated">
            <a:extLst>
              <a:ext uri="{FF2B5EF4-FFF2-40B4-BE49-F238E27FC236}">
                <a16:creationId xmlns:a16="http://schemas.microsoft.com/office/drawing/2014/main" id="{386C299F-0612-83C1-6A23-98B5B8473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1051" y="1524000"/>
            <a:ext cx="4309898" cy="4716492"/>
          </a:xfrm>
          <a:prstGeom prst="rect">
            <a:avLst/>
          </a:prstGeom>
        </p:spPr>
      </p:pic>
    </p:spTree>
    <p:extLst>
      <p:ext uri="{BB962C8B-B14F-4D97-AF65-F5344CB8AC3E}">
        <p14:creationId xmlns:p14="http://schemas.microsoft.com/office/powerpoint/2010/main" val="940742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A8BF6-51FC-88AA-9794-D1E29736CE3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55BCA4D-354F-62B7-5FED-24EB8CD84CD9}"/>
              </a:ext>
            </a:extLst>
          </p:cNvPr>
          <p:cNvSpPr txBox="1"/>
          <p:nvPr/>
        </p:nvSpPr>
        <p:spPr>
          <a:xfrm>
            <a:off x="1524000" y="3013501"/>
            <a:ext cx="5638800" cy="830997"/>
          </a:xfrm>
          <a:prstGeom prst="rect">
            <a:avLst/>
          </a:prstGeom>
          <a:noFill/>
        </p:spPr>
        <p:txBody>
          <a:bodyPr wrap="square" rtlCol="0">
            <a:spAutoFit/>
          </a:bodyPr>
          <a:lstStyle/>
          <a:p>
            <a:pPr algn="ctr"/>
            <a:r>
              <a:rPr lang="en-US" sz="4800" b="1">
                <a:solidFill>
                  <a:schemeClr val="bg1"/>
                </a:solidFill>
                <a:latin typeface="Aptos" panose="020B0004020202020204" pitchFamily="34" charset="0"/>
              </a:rPr>
              <a:t>Legislative</a:t>
            </a:r>
          </a:p>
        </p:txBody>
      </p:sp>
    </p:spTree>
    <p:extLst>
      <p:ext uri="{BB962C8B-B14F-4D97-AF65-F5344CB8AC3E}">
        <p14:creationId xmlns:p14="http://schemas.microsoft.com/office/powerpoint/2010/main" val="2291458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7497E-E3CB-D3C9-C0B1-30FA36B64DC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ECA76CD-FDC7-D1D3-92BE-45D8F99D37F0}"/>
              </a:ext>
            </a:extLst>
          </p:cNvPr>
          <p:cNvSpPr txBox="1"/>
          <p:nvPr/>
        </p:nvSpPr>
        <p:spPr>
          <a:xfrm>
            <a:off x="838200" y="152400"/>
            <a:ext cx="9220200" cy="769441"/>
          </a:xfrm>
          <a:prstGeom prst="rect">
            <a:avLst/>
          </a:prstGeom>
          <a:noFill/>
        </p:spPr>
        <p:txBody>
          <a:bodyPr wrap="square" rtlCol="0">
            <a:spAutoFit/>
          </a:bodyPr>
          <a:lstStyle/>
          <a:p>
            <a:r>
              <a:rPr lang="en-US" sz="4400" b="1">
                <a:solidFill>
                  <a:schemeClr val="bg1"/>
                </a:solidFill>
                <a:latin typeface="Aptos" panose="020B0004020202020204" pitchFamily="34" charset="0"/>
              </a:rPr>
              <a:t>Legislative</a:t>
            </a:r>
          </a:p>
        </p:txBody>
      </p:sp>
      <p:sp>
        <p:nvSpPr>
          <p:cNvPr id="6" name="TextBox 5">
            <a:extLst>
              <a:ext uri="{FF2B5EF4-FFF2-40B4-BE49-F238E27FC236}">
                <a16:creationId xmlns:a16="http://schemas.microsoft.com/office/drawing/2014/main" id="{53C26EE4-0C04-E90E-C836-B5E587262DD4}"/>
              </a:ext>
            </a:extLst>
          </p:cNvPr>
          <p:cNvSpPr txBox="1"/>
          <p:nvPr/>
        </p:nvSpPr>
        <p:spPr>
          <a:xfrm>
            <a:off x="1066800" y="1304459"/>
            <a:ext cx="10210800" cy="2554545"/>
          </a:xfrm>
          <a:prstGeom prst="rect">
            <a:avLst/>
          </a:prstGeom>
          <a:noFill/>
        </p:spPr>
        <p:txBody>
          <a:bodyPr wrap="square">
            <a:spAutoFit/>
          </a:bodyPr>
          <a:lstStyle/>
          <a:p>
            <a:pPr marL="285750" indent="-285750">
              <a:buFont typeface="Arial" panose="020B0604020202020204" pitchFamily="34" charset="0"/>
              <a:buChar char="•"/>
            </a:pPr>
            <a:r>
              <a:rPr lang="en-US" sz="4000">
                <a:solidFill>
                  <a:schemeClr val="bg1"/>
                </a:solidFill>
                <a:latin typeface="Aptos" panose="020B0004020202020204" pitchFamily="34" charset="0"/>
              </a:rPr>
              <a:t>Workforce Innovation and Opportunity Act (WIOA)</a:t>
            </a:r>
          </a:p>
          <a:p>
            <a:pPr marL="285750" indent="-285750">
              <a:buFont typeface="Arial" panose="020B0604020202020204" pitchFamily="34" charset="0"/>
              <a:buChar char="•"/>
            </a:pPr>
            <a:r>
              <a:rPr lang="en-US" sz="4000">
                <a:solidFill>
                  <a:schemeClr val="bg1"/>
                </a:solidFill>
                <a:latin typeface="Aptos" panose="020B0004020202020204" pitchFamily="34" charset="0"/>
              </a:rPr>
              <a:t>Apprenticeship Programs</a:t>
            </a:r>
          </a:p>
          <a:p>
            <a:pPr marL="285750" indent="-285750">
              <a:buFont typeface="Arial" panose="020B0604020202020204" pitchFamily="34" charset="0"/>
              <a:buChar char="•"/>
            </a:pPr>
            <a:r>
              <a:rPr lang="en-US" sz="4000">
                <a:solidFill>
                  <a:schemeClr val="bg1"/>
                </a:solidFill>
                <a:latin typeface="Aptos" panose="020B0004020202020204" pitchFamily="34" charset="0"/>
              </a:rPr>
              <a:t>ANFP-PAC</a:t>
            </a:r>
          </a:p>
        </p:txBody>
      </p:sp>
    </p:spTree>
    <p:extLst>
      <p:ext uri="{BB962C8B-B14F-4D97-AF65-F5344CB8AC3E}">
        <p14:creationId xmlns:p14="http://schemas.microsoft.com/office/powerpoint/2010/main" val="1530856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C6584-45C1-B0DD-73DB-8A0DA55555C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F9EE229-7B7E-70B3-5DC2-40BA39C87109}"/>
              </a:ext>
            </a:extLst>
          </p:cNvPr>
          <p:cNvSpPr txBox="1"/>
          <p:nvPr/>
        </p:nvSpPr>
        <p:spPr>
          <a:xfrm>
            <a:off x="838200" y="152400"/>
            <a:ext cx="9220200" cy="707886"/>
          </a:xfrm>
          <a:prstGeom prst="rect">
            <a:avLst/>
          </a:prstGeom>
          <a:noFill/>
        </p:spPr>
        <p:txBody>
          <a:bodyPr wrap="square" rtlCol="0">
            <a:spAutoFit/>
          </a:bodyPr>
          <a:lstStyle/>
          <a:p>
            <a:r>
              <a:rPr lang="en-US" sz="4000" b="1">
                <a:solidFill>
                  <a:schemeClr val="bg1"/>
                </a:solidFill>
                <a:latin typeface="Arial" panose="020B0604020202020204" pitchFamily="34" charset="0"/>
              </a:rPr>
              <a:t>ANFP PAC</a:t>
            </a:r>
          </a:p>
        </p:txBody>
      </p:sp>
      <p:sp>
        <p:nvSpPr>
          <p:cNvPr id="2" name="TextBox 1">
            <a:extLst>
              <a:ext uri="{FF2B5EF4-FFF2-40B4-BE49-F238E27FC236}">
                <a16:creationId xmlns:a16="http://schemas.microsoft.com/office/drawing/2014/main" id="{A316D6D4-37DD-7F66-EC6D-EB6E6167A703}"/>
              </a:ext>
            </a:extLst>
          </p:cNvPr>
          <p:cNvSpPr txBox="1"/>
          <p:nvPr/>
        </p:nvSpPr>
        <p:spPr>
          <a:xfrm>
            <a:off x="2600139" y="1271200"/>
            <a:ext cx="6991722" cy="830997"/>
          </a:xfrm>
          <a:prstGeom prst="rect">
            <a:avLst/>
          </a:prstGeom>
          <a:noFill/>
        </p:spPr>
        <p:txBody>
          <a:bodyPr wrap="none" rtlCol="0">
            <a:spAutoFit/>
          </a:bodyPr>
          <a:lstStyle/>
          <a:p>
            <a:r>
              <a:rPr lang="en-US" sz="4800">
                <a:latin typeface="Aptos" panose="020B0004020202020204" pitchFamily="34" charset="0"/>
              </a:rPr>
              <a:t>Support ANFP-PAC today!</a:t>
            </a:r>
          </a:p>
        </p:txBody>
      </p:sp>
      <p:pic>
        <p:nvPicPr>
          <p:cNvPr id="3" name="Picture 1" descr="ANFP-PAC Grassroots">
            <a:extLst>
              <a:ext uri="{FF2B5EF4-FFF2-40B4-BE49-F238E27FC236}">
                <a16:creationId xmlns:a16="http://schemas.microsoft.com/office/drawing/2014/main" id="{B9C2CC00-AAEA-8F31-B713-5C1A08A4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670" y="2445755"/>
            <a:ext cx="5419062" cy="231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qr code with a white background&#10;&#10;AI-generated content may be incorrect.">
            <a:extLst>
              <a:ext uri="{FF2B5EF4-FFF2-40B4-BE49-F238E27FC236}">
                <a16:creationId xmlns:a16="http://schemas.microsoft.com/office/drawing/2014/main" id="{7DC1C4E3-9916-D5CF-FF30-5259F6D123CA}"/>
              </a:ext>
            </a:extLst>
          </p:cNvPr>
          <p:cNvPicPr>
            <a:picLocks noChangeAspect="1"/>
          </p:cNvPicPr>
          <p:nvPr/>
        </p:nvPicPr>
        <p:blipFill>
          <a:blip r:embed="rId4"/>
          <a:stretch>
            <a:fillRect/>
          </a:stretch>
        </p:blipFill>
        <p:spPr>
          <a:xfrm>
            <a:off x="8001000" y="2445755"/>
            <a:ext cx="2310049" cy="2310049"/>
          </a:xfrm>
          <a:prstGeom prst="rect">
            <a:avLst/>
          </a:prstGeom>
        </p:spPr>
      </p:pic>
      <p:pic>
        <p:nvPicPr>
          <p:cNvPr id="12" name="Picture 11">
            <a:extLst>
              <a:ext uri="{FF2B5EF4-FFF2-40B4-BE49-F238E27FC236}">
                <a16:creationId xmlns:a16="http://schemas.microsoft.com/office/drawing/2014/main" id="{7C155BF9-2628-F762-9B2C-2572DD51F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5016" y="5147205"/>
            <a:ext cx="2941968" cy="1386660"/>
          </a:xfrm>
          <a:prstGeom prst="rect">
            <a:avLst/>
          </a:prstGeom>
        </p:spPr>
      </p:pic>
    </p:spTree>
    <p:extLst>
      <p:ext uri="{BB962C8B-B14F-4D97-AF65-F5344CB8AC3E}">
        <p14:creationId xmlns:p14="http://schemas.microsoft.com/office/powerpoint/2010/main" val="3488908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195327F-C06B-25D0-3D06-68F717E30695}"/>
              </a:ext>
            </a:extLst>
          </p:cNvPr>
          <p:cNvGrpSpPr/>
          <p:nvPr/>
        </p:nvGrpSpPr>
        <p:grpSpPr>
          <a:xfrm>
            <a:off x="838200" y="508332"/>
            <a:ext cx="4976440" cy="1312986"/>
            <a:chOff x="5908434" y="1223779"/>
            <a:chExt cx="4976440" cy="1312986"/>
          </a:xfrm>
        </p:grpSpPr>
        <p:sp>
          <p:nvSpPr>
            <p:cNvPr id="5" name="Rounded Rectangle 4">
              <a:extLst>
                <a:ext uri="{FF2B5EF4-FFF2-40B4-BE49-F238E27FC236}">
                  <a16:creationId xmlns:a16="http://schemas.microsoft.com/office/drawing/2014/main" id="{E80D5E10-A4EA-ECF1-0539-C20FA3BDA61C}"/>
                </a:ext>
              </a:extLst>
            </p:cNvPr>
            <p:cNvSpPr/>
            <p:nvPr/>
          </p:nvSpPr>
          <p:spPr>
            <a:xfrm>
              <a:off x="6843351" y="1476856"/>
              <a:ext cx="3464771"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6049C32-D2FC-58F7-8345-4029D790F5CB}"/>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BA3B4D8-BEB5-B27D-E518-19DB8CAFD0EE}"/>
                </a:ext>
              </a:extLst>
            </p:cNvPr>
            <p:cNvSpPr txBox="1">
              <a:spLocks/>
            </p:cNvSpPr>
            <p:nvPr/>
          </p:nvSpPr>
          <p:spPr>
            <a:xfrm>
              <a:off x="7221420" y="1642363"/>
              <a:ext cx="3663454" cy="416698"/>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a:solidFill>
                    <a:schemeClr val="bg1"/>
                  </a:solidFill>
                  <a:latin typeface="Aptos" panose="020B0004020202020204" pitchFamily="34" charset="0"/>
                </a:rPr>
                <a:t>Members</a:t>
              </a:r>
            </a:p>
          </p:txBody>
        </p:sp>
      </p:grpSp>
      <p:sp>
        <p:nvSpPr>
          <p:cNvPr id="8" name="Title 1">
            <a:extLst>
              <a:ext uri="{FF2B5EF4-FFF2-40B4-BE49-F238E27FC236}">
                <a16:creationId xmlns:a16="http://schemas.microsoft.com/office/drawing/2014/main" id="{41C5330B-9BAE-600B-D88F-88FA54728304}"/>
              </a:ext>
            </a:extLst>
          </p:cNvPr>
          <p:cNvSpPr txBox="1">
            <a:spLocks/>
          </p:cNvSpPr>
          <p:nvPr/>
        </p:nvSpPr>
        <p:spPr>
          <a:xfrm>
            <a:off x="990089" y="833414"/>
            <a:ext cx="986200" cy="593045"/>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pPr algn="ctr"/>
            <a:r>
              <a:rPr lang="en-US" sz="2400" b="1">
                <a:solidFill>
                  <a:schemeClr val="bg1"/>
                </a:solidFill>
                <a:latin typeface="Aptos" panose="020B0004020202020204" pitchFamily="34" charset="0"/>
              </a:rPr>
              <a:t>GOAL 1</a:t>
            </a:r>
          </a:p>
        </p:txBody>
      </p:sp>
      <p:sp>
        <p:nvSpPr>
          <p:cNvPr id="9" name="TextBox 8">
            <a:extLst>
              <a:ext uri="{FF2B5EF4-FFF2-40B4-BE49-F238E27FC236}">
                <a16:creationId xmlns:a16="http://schemas.microsoft.com/office/drawing/2014/main" id="{6D6DA2CF-C2A4-B5F1-24EF-09F4D99325BC}"/>
              </a:ext>
            </a:extLst>
          </p:cNvPr>
          <p:cNvSpPr txBox="1"/>
          <p:nvPr/>
        </p:nvSpPr>
        <p:spPr>
          <a:xfrm>
            <a:off x="1987793" y="1672952"/>
            <a:ext cx="3086702" cy="830997"/>
          </a:xfrm>
          <a:prstGeom prst="rect">
            <a:avLst/>
          </a:prstGeom>
          <a:noFill/>
        </p:spPr>
        <p:txBody>
          <a:bodyPr wrap="square" rtlCol="0">
            <a:spAutoFit/>
          </a:bodyPr>
          <a:lstStyle/>
          <a:p>
            <a:pPr algn="ctr"/>
            <a:r>
              <a:rPr lang="en-US" sz="1200" i="1">
                <a:latin typeface="Aptos" panose="020B0004020202020204" pitchFamily="34" charset="0"/>
              </a:rPr>
              <a:t>Members and prospective members find value, community, and support at the local, state, and national level, resulting in an engaged and growing membership. </a:t>
            </a:r>
          </a:p>
        </p:txBody>
      </p:sp>
      <p:grpSp>
        <p:nvGrpSpPr>
          <p:cNvPr id="10" name="Group 9">
            <a:extLst>
              <a:ext uri="{FF2B5EF4-FFF2-40B4-BE49-F238E27FC236}">
                <a16:creationId xmlns:a16="http://schemas.microsoft.com/office/drawing/2014/main" id="{D0643C58-814E-BCB7-B9D9-4169009CC584}"/>
              </a:ext>
            </a:extLst>
          </p:cNvPr>
          <p:cNvGrpSpPr/>
          <p:nvPr/>
        </p:nvGrpSpPr>
        <p:grpSpPr>
          <a:xfrm>
            <a:off x="838200" y="2680107"/>
            <a:ext cx="4976440" cy="1312986"/>
            <a:chOff x="5908434" y="1223779"/>
            <a:chExt cx="4976440" cy="1312986"/>
          </a:xfrm>
        </p:grpSpPr>
        <p:sp>
          <p:nvSpPr>
            <p:cNvPr id="11" name="Rounded Rectangle 10">
              <a:extLst>
                <a:ext uri="{FF2B5EF4-FFF2-40B4-BE49-F238E27FC236}">
                  <a16:creationId xmlns:a16="http://schemas.microsoft.com/office/drawing/2014/main" id="{9B9EA768-2A87-B665-655E-5554A84D0184}"/>
                </a:ext>
              </a:extLst>
            </p:cNvPr>
            <p:cNvSpPr/>
            <p:nvPr/>
          </p:nvSpPr>
          <p:spPr>
            <a:xfrm>
              <a:off x="6843351" y="1476856"/>
              <a:ext cx="3464771"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3C8C8F0-195F-FC1B-2E22-A57CBF321C7F}"/>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A89B3525-E9FF-A6ED-5ABB-ABEB7B78B108}"/>
                </a:ext>
              </a:extLst>
            </p:cNvPr>
            <p:cNvSpPr txBox="1">
              <a:spLocks/>
            </p:cNvSpPr>
            <p:nvPr/>
          </p:nvSpPr>
          <p:spPr>
            <a:xfrm>
              <a:off x="7221420" y="1647806"/>
              <a:ext cx="3663454" cy="416698"/>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a:solidFill>
                    <a:schemeClr val="bg1"/>
                  </a:solidFill>
                  <a:latin typeface="Aptos" panose="020B0004020202020204" pitchFamily="34" charset="0"/>
                </a:rPr>
                <a:t>Credential</a:t>
              </a:r>
            </a:p>
          </p:txBody>
        </p:sp>
      </p:grpSp>
      <p:sp>
        <p:nvSpPr>
          <p:cNvPr id="14" name="Title 1">
            <a:extLst>
              <a:ext uri="{FF2B5EF4-FFF2-40B4-BE49-F238E27FC236}">
                <a16:creationId xmlns:a16="http://schemas.microsoft.com/office/drawing/2014/main" id="{960CAF90-C754-0F70-B4C3-6D70D99F1F89}"/>
              </a:ext>
            </a:extLst>
          </p:cNvPr>
          <p:cNvSpPr txBox="1">
            <a:spLocks/>
          </p:cNvSpPr>
          <p:nvPr/>
        </p:nvSpPr>
        <p:spPr>
          <a:xfrm>
            <a:off x="971113" y="3038646"/>
            <a:ext cx="986200" cy="593045"/>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pPr algn="ctr"/>
            <a:r>
              <a:rPr lang="en-US" sz="2400" b="1">
                <a:solidFill>
                  <a:schemeClr val="bg1"/>
                </a:solidFill>
                <a:latin typeface="Aptos" panose="020B0004020202020204" pitchFamily="34" charset="0"/>
              </a:rPr>
              <a:t>GOAL 2</a:t>
            </a:r>
          </a:p>
        </p:txBody>
      </p:sp>
      <p:sp>
        <p:nvSpPr>
          <p:cNvPr id="15" name="TextBox 14">
            <a:extLst>
              <a:ext uri="{FF2B5EF4-FFF2-40B4-BE49-F238E27FC236}">
                <a16:creationId xmlns:a16="http://schemas.microsoft.com/office/drawing/2014/main" id="{D79511FD-6CD3-B7AD-5731-BC75A16695F1}"/>
              </a:ext>
            </a:extLst>
          </p:cNvPr>
          <p:cNvSpPr txBox="1"/>
          <p:nvPr/>
        </p:nvSpPr>
        <p:spPr>
          <a:xfrm>
            <a:off x="1773116" y="3835563"/>
            <a:ext cx="3464771" cy="830997"/>
          </a:xfrm>
          <a:prstGeom prst="rect">
            <a:avLst/>
          </a:prstGeom>
          <a:noFill/>
        </p:spPr>
        <p:txBody>
          <a:bodyPr wrap="square" rtlCol="0">
            <a:spAutoFit/>
          </a:bodyPr>
          <a:lstStyle/>
          <a:p>
            <a:pPr algn="ctr"/>
            <a:r>
              <a:rPr lang="en-US" sz="1200" i="1">
                <a:latin typeface="Aptos" panose="020B0004020202020204" pitchFamily="34" charset="0"/>
              </a:rPr>
              <a:t>CDM, CFPPs are recognized as the experts in foodservice management and food safety. The credential is required in regulations and supported  by employers and other stakeholders.</a:t>
            </a:r>
          </a:p>
        </p:txBody>
      </p:sp>
      <p:grpSp>
        <p:nvGrpSpPr>
          <p:cNvPr id="16" name="Group 15">
            <a:extLst>
              <a:ext uri="{FF2B5EF4-FFF2-40B4-BE49-F238E27FC236}">
                <a16:creationId xmlns:a16="http://schemas.microsoft.com/office/drawing/2014/main" id="{5E7F5A86-A9DC-AA7D-AC97-3B7E3ACAD0A0}"/>
              </a:ext>
            </a:extLst>
          </p:cNvPr>
          <p:cNvGrpSpPr/>
          <p:nvPr/>
        </p:nvGrpSpPr>
        <p:grpSpPr>
          <a:xfrm>
            <a:off x="838200" y="4807740"/>
            <a:ext cx="4976440" cy="1312986"/>
            <a:chOff x="5908434" y="1223779"/>
            <a:chExt cx="4976440" cy="1312986"/>
          </a:xfrm>
        </p:grpSpPr>
        <p:sp>
          <p:nvSpPr>
            <p:cNvPr id="17" name="Rounded Rectangle 16">
              <a:extLst>
                <a:ext uri="{FF2B5EF4-FFF2-40B4-BE49-F238E27FC236}">
                  <a16:creationId xmlns:a16="http://schemas.microsoft.com/office/drawing/2014/main" id="{6D3E9272-43CA-3326-BF7A-EBC8A59A0998}"/>
                </a:ext>
              </a:extLst>
            </p:cNvPr>
            <p:cNvSpPr/>
            <p:nvPr/>
          </p:nvSpPr>
          <p:spPr>
            <a:xfrm>
              <a:off x="6843351" y="1476856"/>
              <a:ext cx="3464771"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79B17FD-0D68-7402-4E30-ECBFA58C9062}"/>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07B2BC81-05C2-EECE-CD57-C231FA6B9B59}"/>
                </a:ext>
              </a:extLst>
            </p:cNvPr>
            <p:cNvSpPr txBox="1">
              <a:spLocks/>
            </p:cNvSpPr>
            <p:nvPr/>
          </p:nvSpPr>
          <p:spPr>
            <a:xfrm>
              <a:off x="7221420" y="1642363"/>
              <a:ext cx="3663454" cy="416698"/>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a:solidFill>
                    <a:schemeClr val="bg1"/>
                  </a:solidFill>
                  <a:latin typeface="Aptos" panose="020B0004020202020204" pitchFamily="34" charset="0"/>
                </a:rPr>
                <a:t>Education &amp; Expertise</a:t>
              </a:r>
            </a:p>
          </p:txBody>
        </p:sp>
      </p:grpSp>
      <p:sp>
        <p:nvSpPr>
          <p:cNvPr id="20" name="Title 1">
            <a:extLst>
              <a:ext uri="{FF2B5EF4-FFF2-40B4-BE49-F238E27FC236}">
                <a16:creationId xmlns:a16="http://schemas.microsoft.com/office/drawing/2014/main" id="{E8F0C013-737C-F898-5636-1604D5655996}"/>
              </a:ext>
            </a:extLst>
          </p:cNvPr>
          <p:cNvSpPr txBox="1">
            <a:spLocks/>
          </p:cNvSpPr>
          <p:nvPr/>
        </p:nvSpPr>
        <p:spPr>
          <a:xfrm>
            <a:off x="971113" y="5167710"/>
            <a:ext cx="986200" cy="593045"/>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pPr algn="ctr"/>
            <a:r>
              <a:rPr lang="en-US" sz="2400" b="1">
                <a:solidFill>
                  <a:schemeClr val="bg1"/>
                </a:solidFill>
                <a:latin typeface="Aptos" panose="020B0004020202020204" pitchFamily="34" charset="0"/>
              </a:rPr>
              <a:t>GOAL 3</a:t>
            </a:r>
          </a:p>
        </p:txBody>
      </p:sp>
      <p:sp>
        <p:nvSpPr>
          <p:cNvPr id="21" name="TextBox 20">
            <a:extLst>
              <a:ext uri="{FF2B5EF4-FFF2-40B4-BE49-F238E27FC236}">
                <a16:creationId xmlns:a16="http://schemas.microsoft.com/office/drawing/2014/main" id="{E5EE419E-B7DB-2E60-3775-43FD2A2254E5}"/>
              </a:ext>
            </a:extLst>
          </p:cNvPr>
          <p:cNvSpPr txBox="1"/>
          <p:nvPr/>
        </p:nvSpPr>
        <p:spPr>
          <a:xfrm>
            <a:off x="1957313" y="5943600"/>
            <a:ext cx="2926123" cy="646331"/>
          </a:xfrm>
          <a:prstGeom prst="rect">
            <a:avLst/>
          </a:prstGeom>
          <a:noFill/>
        </p:spPr>
        <p:txBody>
          <a:bodyPr wrap="square" rtlCol="0">
            <a:spAutoFit/>
          </a:bodyPr>
          <a:lstStyle/>
          <a:p>
            <a:pPr algn="ctr"/>
            <a:r>
              <a:rPr lang="en-US" sz="1200" i="1">
                <a:latin typeface="Aptos" panose="020B0004020202020204" pitchFamily="34" charset="0"/>
              </a:rPr>
              <a:t>ANFP is a leader in creating and curating resources to elevate the food and nutrition industry </a:t>
            </a:r>
          </a:p>
        </p:txBody>
      </p:sp>
      <p:sp>
        <p:nvSpPr>
          <p:cNvPr id="24" name="TextBox 23">
            <a:extLst>
              <a:ext uri="{FF2B5EF4-FFF2-40B4-BE49-F238E27FC236}">
                <a16:creationId xmlns:a16="http://schemas.microsoft.com/office/drawing/2014/main" id="{0EDD4C66-9B98-C199-2F4D-5CCE19543C3F}"/>
              </a:ext>
            </a:extLst>
          </p:cNvPr>
          <p:cNvSpPr txBox="1"/>
          <p:nvPr/>
        </p:nvSpPr>
        <p:spPr>
          <a:xfrm>
            <a:off x="7521240" y="1680053"/>
            <a:ext cx="3373063" cy="646331"/>
          </a:xfrm>
          <a:prstGeom prst="rect">
            <a:avLst/>
          </a:prstGeom>
          <a:noFill/>
        </p:spPr>
        <p:txBody>
          <a:bodyPr wrap="square" rtlCol="0">
            <a:spAutoFit/>
          </a:bodyPr>
          <a:lstStyle/>
          <a:p>
            <a:pPr algn="ctr"/>
            <a:r>
              <a:rPr lang="en-US" sz="1200" i="1">
                <a:latin typeface="Aptos" panose="020B0004020202020204" pitchFamily="34" charset="0"/>
              </a:rPr>
              <a:t>ANFP is a leader in innovation and continuously evolves to meet the needs of its stakeholders and members.</a:t>
            </a:r>
          </a:p>
        </p:txBody>
      </p:sp>
      <p:sp>
        <p:nvSpPr>
          <p:cNvPr id="25" name="TextBox 24">
            <a:extLst>
              <a:ext uri="{FF2B5EF4-FFF2-40B4-BE49-F238E27FC236}">
                <a16:creationId xmlns:a16="http://schemas.microsoft.com/office/drawing/2014/main" id="{B87DA617-38D6-27E7-AF1B-136F6D5A72A1}"/>
              </a:ext>
            </a:extLst>
          </p:cNvPr>
          <p:cNvSpPr txBox="1"/>
          <p:nvPr/>
        </p:nvSpPr>
        <p:spPr>
          <a:xfrm>
            <a:off x="7403985" y="3846403"/>
            <a:ext cx="3373063" cy="830997"/>
          </a:xfrm>
          <a:prstGeom prst="rect">
            <a:avLst/>
          </a:prstGeom>
          <a:noFill/>
        </p:spPr>
        <p:txBody>
          <a:bodyPr wrap="square" rtlCol="0">
            <a:spAutoFit/>
          </a:bodyPr>
          <a:lstStyle/>
          <a:p>
            <a:pPr algn="ctr"/>
            <a:r>
              <a:rPr lang="en-US" sz="1200" i="1">
                <a:latin typeface="Aptos" panose="020B0004020202020204" pitchFamily="34" charset="0"/>
              </a:rPr>
              <a:t>ANFP, as an organization and community, organically fosters a safe environment of diversity, equity and inclusion through the actions of members and stakeholders.</a:t>
            </a:r>
          </a:p>
        </p:txBody>
      </p:sp>
      <p:grpSp>
        <p:nvGrpSpPr>
          <p:cNvPr id="26" name="Group 25">
            <a:extLst>
              <a:ext uri="{FF2B5EF4-FFF2-40B4-BE49-F238E27FC236}">
                <a16:creationId xmlns:a16="http://schemas.microsoft.com/office/drawing/2014/main" id="{BCBB7981-B672-CF9F-1BE2-F8648EB59B23}"/>
              </a:ext>
            </a:extLst>
          </p:cNvPr>
          <p:cNvGrpSpPr/>
          <p:nvPr/>
        </p:nvGrpSpPr>
        <p:grpSpPr>
          <a:xfrm>
            <a:off x="6377360" y="554429"/>
            <a:ext cx="4976440" cy="1312986"/>
            <a:chOff x="5908434" y="1223779"/>
            <a:chExt cx="4976440" cy="1312986"/>
          </a:xfrm>
        </p:grpSpPr>
        <p:sp>
          <p:nvSpPr>
            <p:cNvPr id="27" name="Rounded Rectangle 26">
              <a:extLst>
                <a:ext uri="{FF2B5EF4-FFF2-40B4-BE49-F238E27FC236}">
                  <a16:creationId xmlns:a16="http://schemas.microsoft.com/office/drawing/2014/main" id="{8ED7E243-1093-2056-88DA-3C5C690050CC}"/>
                </a:ext>
              </a:extLst>
            </p:cNvPr>
            <p:cNvSpPr/>
            <p:nvPr/>
          </p:nvSpPr>
          <p:spPr>
            <a:xfrm>
              <a:off x="6843351" y="1476856"/>
              <a:ext cx="3464771"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A41DA63-A566-D41A-96D0-170C444AB024}"/>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9C9C2191-6301-8A68-83F6-FDFD957B41AD}"/>
                </a:ext>
              </a:extLst>
            </p:cNvPr>
            <p:cNvSpPr txBox="1">
              <a:spLocks/>
            </p:cNvSpPr>
            <p:nvPr/>
          </p:nvSpPr>
          <p:spPr>
            <a:xfrm>
              <a:off x="7221420" y="1642363"/>
              <a:ext cx="3663454" cy="416698"/>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a:solidFill>
                    <a:schemeClr val="bg1"/>
                  </a:solidFill>
                  <a:latin typeface="Aptos" panose="020B0004020202020204" pitchFamily="34" charset="0"/>
                </a:rPr>
                <a:t>Innovation</a:t>
              </a:r>
            </a:p>
          </p:txBody>
        </p:sp>
      </p:grpSp>
      <p:sp>
        <p:nvSpPr>
          <p:cNvPr id="30" name="Title 1">
            <a:extLst>
              <a:ext uri="{FF2B5EF4-FFF2-40B4-BE49-F238E27FC236}">
                <a16:creationId xmlns:a16="http://schemas.microsoft.com/office/drawing/2014/main" id="{4319EADD-80C9-BAF6-CB49-E252BAFD5DFF}"/>
              </a:ext>
            </a:extLst>
          </p:cNvPr>
          <p:cNvSpPr txBox="1">
            <a:spLocks/>
          </p:cNvSpPr>
          <p:nvPr/>
        </p:nvSpPr>
        <p:spPr>
          <a:xfrm>
            <a:off x="6537830" y="848433"/>
            <a:ext cx="986200" cy="593045"/>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pPr algn="ctr"/>
            <a:r>
              <a:rPr lang="en-US" sz="2400" b="1">
                <a:solidFill>
                  <a:schemeClr val="bg1"/>
                </a:solidFill>
                <a:latin typeface="Aptos" panose="020B0004020202020204" pitchFamily="34" charset="0"/>
              </a:rPr>
              <a:t>GOAL 4</a:t>
            </a:r>
          </a:p>
        </p:txBody>
      </p:sp>
      <p:grpSp>
        <p:nvGrpSpPr>
          <p:cNvPr id="31" name="Group 30">
            <a:extLst>
              <a:ext uri="{FF2B5EF4-FFF2-40B4-BE49-F238E27FC236}">
                <a16:creationId xmlns:a16="http://schemas.microsoft.com/office/drawing/2014/main" id="{57E4AB36-3DC2-EB94-9A2C-6C87C22BB2B7}"/>
              </a:ext>
            </a:extLst>
          </p:cNvPr>
          <p:cNvGrpSpPr/>
          <p:nvPr/>
        </p:nvGrpSpPr>
        <p:grpSpPr>
          <a:xfrm>
            <a:off x="6377360" y="2680107"/>
            <a:ext cx="4976440" cy="1312986"/>
            <a:chOff x="5908434" y="1223779"/>
            <a:chExt cx="4976440" cy="1312986"/>
          </a:xfrm>
        </p:grpSpPr>
        <p:sp>
          <p:nvSpPr>
            <p:cNvPr id="32" name="Rounded Rectangle 31">
              <a:extLst>
                <a:ext uri="{FF2B5EF4-FFF2-40B4-BE49-F238E27FC236}">
                  <a16:creationId xmlns:a16="http://schemas.microsoft.com/office/drawing/2014/main" id="{18C06A08-7846-7587-4D64-F4E1069EB0D2}"/>
                </a:ext>
              </a:extLst>
            </p:cNvPr>
            <p:cNvSpPr/>
            <p:nvPr/>
          </p:nvSpPr>
          <p:spPr>
            <a:xfrm>
              <a:off x="6843351" y="1476856"/>
              <a:ext cx="3464771"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B1E6DD3-4614-5D0F-3E50-23E96C539D84}"/>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82C6BB75-8105-3AEA-31E6-0A4BD19D2615}"/>
                </a:ext>
              </a:extLst>
            </p:cNvPr>
            <p:cNvSpPr txBox="1">
              <a:spLocks/>
            </p:cNvSpPr>
            <p:nvPr/>
          </p:nvSpPr>
          <p:spPr>
            <a:xfrm>
              <a:off x="7221420" y="1642363"/>
              <a:ext cx="3663454" cy="416698"/>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a:solidFill>
                    <a:schemeClr val="bg1"/>
                  </a:solidFill>
                  <a:latin typeface="Aptos" panose="020B0004020202020204" pitchFamily="34" charset="0"/>
                </a:rPr>
                <a:t>DE&amp;I</a:t>
              </a:r>
            </a:p>
          </p:txBody>
        </p:sp>
      </p:grpSp>
      <p:sp>
        <p:nvSpPr>
          <p:cNvPr id="35" name="Title 1">
            <a:extLst>
              <a:ext uri="{FF2B5EF4-FFF2-40B4-BE49-F238E27FC236}">
                <a16:creationId xmlns:a16="http://schemas.microsoft.com/office/drawing/2014/main" id="{907517C2-4C43-1AF1-E2E1-D0BE121FE6E3}"/>
              </a:ext>
            </a:extLst>
          </p:cNvPr>
          <p:cNvSpPr txBox="1">
            <a:spLocks/>
          </p:cNvSpPr>
          <p:nvPr/>
        </p:nvSpPr>
        <p:spPr>
          <a:xfrm>
            <a:off x="6550415" y="3040077"/>
            <a:ext cx="986200" cy="593045"/>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pPr algn="ctr"/>
            <a:r>
              <a:rPr lang="en-US" sz="2400" b="1">
                <a:solidFill>
                  <a:schemeClr val="bg1"/>
                </a:solidFill>
                <a:latin typeface="Aptos" panose="020B0004020202020204" pitchFamily="34" charset="0"/>
              </a:rPr>
              <a:t>GOAL 5</a:t>
            </a:r>
          </a:p>
        </p:txBody>
      </p:sp>
    </p:spTree>
    <p:extLst>
      <p:ext uri="{BB962C8B-B14F-4D97-AF65-F5344CB8AC3E}">
        <p14:creationId xmlns:p14="http://schemas.microsoft.com/office/powerpoint/2010/main" val="978529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8AD45-8183-960D-1623-5F78F3C19A3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B2E7C1-3504-B9FE-E6D2-23611BA04BF1}"/>
              </a:ext>
            </a:extLst>
          </p:cNvPr>
          <p:cNvSpPr txBox="1"/>
          <p:nvPr/>
        </p:nvSpPr>
        <p:spPr>
          <a:xfrm>
            <a:off x="1600200" y="2667000"/>
            <a:ext cx="5638800" cy="2308324"/>
          </a:xfrm>
          <a:prstGeom prst="rect">
            <a:avLst/>
          </a:prstGeom>
          <a:noFill/>
        </p:spPr>
        <p:txBody>
          <a:bodyPr wrap="square" rtlCol="0">
            <a:spAutoFit/>
          </a:bodyPr>
          <a:lstStyle/>
          <a:p>
            <a:pPr algn="ctr"/>
            <a:r>
              <a:rPr lang="en-US" sz="4800" b="1">
                <a:solidFill>
                  <a:schemeClr val="bg1"/>
                </a:solidFill>
                <a:latin typeface="Arial" panose="020B0604020202020204" pitchFamily="34" charset="0"/>
              </a:rPr>
              <a:t>CBDM Certification Program</a:t>
            </a:r>
          </a:p>
        </p:txBody>
      </p:sp>
    </p:spTree>
    <p:extLst>
      <p:ext uri="{BB962C8B-B14F-4D97-AF65-F5344CB8AC3E}">
        <p14:creationId xmlns:p14="http://schemas.microsoft.com/office/powerpoint/2010/main" val="1252676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DB2EC-D5E8-8723-E7B8-05B8777DD24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CD8E2D7-5FE4-6857-28C7-E61E0FEE9E23}"/>
              </a:ext>
            </a:extLst>
          </p:cNvPr>
          <p:cNvSpPr txBox="1"/>
          <p:nvPr/>
        </p:nvSpPr>
        <p:spPr>
          <a:xfrm>
            <a:off x="838200" y="152400"/>
            <a:ext cx="9220200" cy="707886"/>
          </a:xfrm>
          <a:prstGeom prst="rect">
            <a:avLst/>
          </a:prstGeom>
          <a:noFill/>
        </p:spPr>
        <p:txBody>
          <a:bodyPr wrap="square" rtlCol="0">
            <a:spAutoFit/>
          </a:bodyPr>
          <a:lstStyle/>
          <a:p>
            <a:r>
              <a:rPr lang="en-US" sz="4000" b="1">
                <a:solidFill>
                  <a:schemeClr val="bg1"/>
                </a:solidFill>
                <a:latin typeface="Arial" panose="020B0604020202020204" pitchFamily="34" charset="0"/>
              </a:rPr>
              <a:t>Certification</a:t>
            </a:r>
          </a:p>
        </p:txBody>
      </p:sp>
      <p:sp>
        <p:nvSpPr>
          <p:cNvPr id="6" name="TextBox 5">
            <a:extLst>
              <a:ext uri="{FF2B5EF4-FFF2-40B4-BE49-F238E27FC236}">
                <a16:creationId xmlns:a16="http://schemas.microsoft.com/office/drawing/2014/main" id="{2893EA91-AFBA-0FC0-6676-094FA9F33952}"/>
              </a:ext>
            </a:extLst>
          </p:cNvPr>
          <p:cNvSpPr txBox="1"/>
          <p:nvPr/>
        </p:nvSpPr>
        <p:spPr>
          <a:xfrm>
            <a:off x="1600200" y="1524000"/>
            <a:ext cx="5410200" cy="4708981"/>
          </a:xfrm>
          <a:prstGeom prst="rect">
            <a:avLst/>
          </a:prstGeom>
          <a:noFill/>
        </p:spPr>
        <p:txBody>
          <a:bodyPr wrap="square">
            <a:spAutoFit/>
          </a:bodyPr>
          <a:lstStyle/>
          <a:p>
            <a:r>
              <a:rPr lang="en-US" sz="6000">
                <a:solidFill>
                  <a:srgbClr val="FF0000"/>
                </a:solidFill>
                <a:latin typeface="Aptos" panose="020B0004020202020204" pitchFamily="34" charset="0"/>
              </a:rPr>
              <a:t>78% </a:t>
            </a:r>
          </a:p>
          <a:p>
            <a:r>
              <a:rPr lang="en-US" sz="6000">
                <a:solidFill>
                  <a:schemeClr val="bg1"/>
                </a:solidFill>
                <a:latin typeface="Aptos" panose="020B0004020202020204" pitchFamily="34" charset="0"/>
              </a:rPr>
              <a:t>First-Time </a:t>
            </a:r>
          </a:p>
          <a:p>
            <a:r>
              <a:rPr lang="en-US" sz="6000">
                <a:solidFill>
                  <a:schemeClr val="bg1"/>
                </a:solidFill>
                <a:latin typeface="Aptos" panose="020B0004020202020204" pitchFamily="34" charset="0"/>
              </a:rPr>
              <a:t>Test Takers </a:t>
            </a:r>
          </a:p>
          <a:p>
            <a:r>
              <a:rPr lang="en-US" sz="6000">
                <a:solidFill>
                  <a:schemeClr val="bg1"/>
                </a:solidFill>
                <a:latin typeface="Aptos" panose="020B0004020202020204" pitchFamily="34" charset="0"/>
              </a:rPr>
              <a:t>Passing </a:t>
            </a:r>
          </a:p>
          <a:p>
            <a:r>
              <a:rPr lang="en-US" sz="6000">
                <a:solidFill>
                  <a:schemeClr val="bg1"/>
                </a:solidFill>
                <a:latin typeface="Aptos" panose="020B0004020202020204" pitchFamily="34" charset="0"/>
              </a:rPr>
              <a:t>Rate</a:t>
            </a:r>
          </a:p>
        </p:txBody>
      </p:sp>
      <p:pic>
        <p:nvPicPr>
          <p:cNvPr id="4" name="Picture 3" descr="A red map of the united states&#10;&#10;AI-generated content may be incorrect.">
            <a:extLst>
              <a:ext uri="{FF2B5EF4-FFF2-40B4-BE49-F238E27FC236}">
                <a16:creationId xmlns:a16="http://schemas.microsoft.com/office/drawing/2014/main" id="{F3F441AE-2B01-F655-BBDA-2AFD2761C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647" y="2247900"/>
            <a:ext cx="4749800" cy="3086100"/>
          </a:xfrm>
          <a:prstGeom prst="rect">
            <a:avLst/>
          </a:prstGeom>
        </p:spPr>
      </p:pic>
    </p:spTree>
    <p:extLst>
      <p:ext uri="{BB962C8B-B14F-4D97-AF65-F5344CB8AC3E}">
        <p14:creationId xmlns:p14="http://schemas.microsoft.com/office/powerpoint/2010/main" val="2361400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A13EB-110A-4D39-3665-5EF16D6252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DAD4CBC-FA87-0AAE-9E72-A21C97537275}"/>
              </a:ext>
            </a:extLst>
          </p:cNvPr>
          <p:cNvSpPr txBox="1"/>
          <p:nvPr/>
        </p:nvSpPr>
        <p:spPr>
          <a:xfrm>
            <a:off x="838200" y="152400"/>
            <a:ext cx="9220200" cy="707886"/>
          </a:xfrm>
          <a:prstGeom prst="rect">
            <a:avLst/>
          </a:prstGeom>
          <a:noFill/>
        </p:spPr>
        <p:txBody>
          <a:bodyPr wrap="square" rtlCol="0">
            <a:spAutoFit/>
          </a:bodyPr>
          <a:lstStyle/>
          <a:p>
            <a:r>
              <a:rPr lang="en-US" sz="4000" b="1">
                <a:solidFill>
                  <a:schemeClr val="bg1"/>
                </a:solidFill>
                <a:latin typeface="Arial" panose="020B0604020202020204" pitchFamily="34" charset="0"/>
              </a:rPr>
              <a:t>CDM, CFPP Scope of Practice</a:t>
            </a:r>
          </a:p>
        </p:txBody>
      </p:sp>
      <p:pic>
        <p:nvPicPr>
          <p:cNvPr id="2" name="Picture 1" descr="A document with blue and white text&#10;&#10;AI-generated content may be incorrect.">
            <a:extLst>
              <a:ext uri="{FF2B5EF4-FFF2-40B4-BE49-F238E27FC236}">
                <a16:creationId xmlns:a16="http://schemas.microsoft.com/office/drawing/2014/main" id="{2321D26D-4D95-35D6-D58F-4DC790F12B80}"/>
              </a:ext>
            </a:extLst>
          </p:cNvPr>
          <p:cNvPicPr>
            <a:picLocks noChangeAspect="1"/>
          </p:cNvPicPr>
          <p:nvPr/>
        </p:nvPicPr>
        <p:blipFill>
          <a:blip r:embed="rId3"/>
          <a:stretch>
            <a:fillRect/>
          </a:stretch>
        </p:blipFill>
        <p:spPr>
          <a:xfrm>
            <a:off x="4007920" y="1219200"/>
            <a:ext cx="4176160" cy="5191126"/>
          </a:xfrm>
          <a:prstGeom prst="rect">
            <a:avLst/>
          </a:prstGeom>
          <a:ln>
            <a:solidFill>
              <a:schemeClr val="tx1"/>
            </a:solidFill>
          </a:ln>
        </p:spPr>
      </p:pic>
    </p:spTree>
    <p:extLst>
      <p:ext uri="{BB962C8B-B14F-4D97-AF65-F5344CB8AC3E}">
        <p14:creationId xmlns:p14="http://schemas.microsoft.com/office/powerpoint/2010/main" val="893593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BC078-C636-9BD9-C5FF-0BBB348CFE6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06ABEFC-F482-5A7B-5D58-526568909655}"/>
              </a:ext>
            </a:extLst>
          </p:cNvPr>
          <p:cNvSpPr txBox="1"/>
          <p:nvPr/>
        </p:nvSpPr>
        <p:spPr>
          <a:xfrm>
            <a:off x="838200" y="152400"/>
            <a:ext cx="9220200" cy="646331"/>
          </a:xfrm>
          <a:prstGeom prst="rect">
            <a:avLst/>
          </a:prstGeom>
          <a:noFill/>
        </p:spPr>
        <p:txBody>
          <a:bodyPr wrap="square" rtlCol="0">
            <a:spAutoFit/>
          </a:bodyPr>
          <a:lstStyle/>
          <a:p>
            <a:r>
              <a:rPr lang="en-US" sz="3600" b="1">
                <a:solidFill>
                  <a:schemeClr val="bg1"/>
                </a:solidFill>
                <a:latin typeface="Arial" panose="020B0604020202020204" pitchFamily="34" charset="0"/>
              </a:rPr>
              <a:t>Continuing Competence Initiative</a:t>
            </a:r>
          </a:p>
        </p:txBody>
      </p:sp>
      <p:pic>
        <p:nvPicPr>
          <p:cNvPr id="3" name="Picture 2">
            <a:extLst>
              <a:ext uri="{FF2B5EF4-FFF2-40B4-BE49-F238E27FC236}">
                <a16:creationId xmlns:a16="http://schemas.microsoft.com/office/drawing/2014/main" id="{4DEED3D4-AECD-92A8-420A-AD4958B90327}"/>
              </a:ext>
            </a:extLst>
          </p:cNvPr>
          <p:cNvPicPr>
            <a:picLocks noChangeAspect="1"/>
          </p:cNvPicPr>
          <p:nvPr/>
        </p:nvPicPr>
        <p:blipFill>
          <a:blip r:embed="rId3"/>
          <a:stretch>
            <a:fillRect/>
          </a:stretch>
        </p:blipFill>
        <p:spPr>
          <a:xfrm>
            <a:off x="8809121" y="2096433"/>
            <a:ext cx="2498558" cy="2665129"/>
          </a:xfrm>
          <a:prstGeom prst="rect">
            <a:avLst/>
          </a:prstGeom>
        </p:spPr>
      </p:pic>
      <p:sp>
        <p:nvSpPr>
          <p:cNvPr id="4" name="TextBox 3">
            <a:extLst>
              <a:ext uri="{FF2B5EF4-FFF2-40B4-BE49-F238E27FC236}">
                <a16:creationId xmlns:a16="http://schemas.microsoft.com/office/drawing/2014/main" id="{D8AE767B-4B97-6080-F715-4E6A5D398815}"/>
              </a:ext>
            </a:extLst>
          </p:cNvPr>
          <p:cNvSpPr txBox="1"/>
          <p:nvPr/>
        </p:nvSpPr>
        <p:spPr>
          <a:xfrm>
            <a:off x="838200" y="1228396"/>
            <a:ext cx="7770896" cy="3970318"/>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chemeClr val="bg1"/>
                </a:solidFill>
                <a:effectLst/>
                <a:uLnTx/>
                <a:uFillTx/>
                <a:latin typeface="Aptos" panose="020B0004020202020204" pitchFamily="34" charset="0"/>
              </a:rPr>
              <a:t>Embraces demonstrating knowledge, skills or abilities as we progress throughout our careers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chemeClr val="bg1"/>
                </a:solidFill>
                <a:effectLst/>
                <a:uLnTx/>
                <a:uFillTx/>
                <a:latin typeface="Aptos" panose="020B0004020202020204" pitchFamily="34" charset="0"/>
              </a:rPr>
              <a:t>Competence means delivering best practice results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chemeClr val="bg1"/>
                </a:solidFill>
                <a:effectLst/>
                <a:uLnTx/>
                <a:uFillTx/>
                <a:latin typeface="Aptos" panose="020B0004020202020204" pitchFamily="34" charset="0"/>
              </a:rPr>
              <a:t>Greater credibility with employers, surveyors, colleagues</a:t>
            </a:r>
            <a:endParaRPr lang="en-US" altLang="en-US" sz="2800">
              <a:solidFill>
                <a:schemeClr val="bg1"/>
              </a:solidFill>
              <a:latin typeface="Aptos" panose="020B00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2800">
                <a:solidFill>
                  <a:schemeClr val="bg1"/>
                </a:solidFill>
                <a:latin typeface="Aptos" panose="020B0004020202020204" pitchFamily="34" charset="0"/>
              </a:rPr>
              <a:t>Encourages looking at our own professional development goals and choosing the right CE to support those needs</a:t>
            </a:r>
            <a:endParaRPr kumimoji="0" lang="en-US" altLang="en-US" sz="2800" b="0" i="0" u="none" strike="noStrike" kern="1200" cap="none" spc="0" normalizeH="0" baseline="0" noProof="0">
              <a:ln>
                <a:noFill/>
              </a:ln>
              <a:solidFill>
                <a:schemeClr val="bg1"/>
              </a:solidFill>
              <a:effectLst/>
              <a:uLnTx/>
              <a:uFillTx/>
              <a:latin typeface="Aptos" panose="020B0004020202020204" pitchFamily="34" charset="0"/>
            </a:endParaRPr>
          </a:p>
        </p:txBody>
      </p:sp>
    </p:spTree>
    <p:extLst>
      <p:ext uri="{BB962C8B-B14F-4D97-AF65-F5344CB8AC3E}">
        <p14:creationId xmlns:p14="http://schemas.microsoft.com/office/powerpoint/2010/main" val="3659363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DD09F-D9C1-9C99-C750-48399AF6F58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CC123AA-5AC6-00E6-36F4-F48EA73210C3}"/>
              </a:ext>
            </a:extLst>
          </p:cNvPr>
          <p:cNvSpPr txBox="1"/>
          <p:nvPr/>
        </p:nvSpPr>
        <p:spPr>
          <a:xfrm>
            <a:off x="838200" y="152400"/>
            <a:ext cx="9220200" cy="707886"/>
          </a:xfrm>
          <a:prstGeom prst="rect">
            <a:avLst/>
          </a:prstGeom>
          <a:noFill/>
        </p:spPr>
        <p:txBody>
          <a:bodyPr wrap="square" rtlCol="0">
            <a:spAutoFit/>
          </a:bodyPr>
          <a:lstStyle/>
          <a:p>
            <a:r>
              <a:rPr lang="en-US" sz="4000" b="1">
                <a:solidFill>
                  <a:schemeClr val="bg1"/>
                </a:solidFill>
                <a:latin typeface="Arial" panose="020B0604020202020204" pitchFamily="34" charset="0"/>
              </a:rPr>
              <a:t>CE Audit Update</a:t>
            </a:r>
          </a:p>
        </p:txBody>
      </p:sp>
      <p:sp>
        <p:nvSpPr>
          <p:cNvPr id="4" name="TextBox 3">
            <a:extLst>
              <a:ext uri="{FF2B5EF4-FFF2-40B4-BE49-F238E27FC236}">
                <a16:creationId xmlns:a16="http://schemas.microsoft.com/office/drawing/2014/main" id="{04173CC9-6193-54C2-0674-E70BBA80CEB2}"/>
              </a:ext>
            </a:extLst>
          </p:cNvPr>
          <p:cNvSpPr txBox="1"/>
          <p:nvPr/>
        </p:nvSpPr>
        <p:spPr>
          <a:xfrm>
            <a:off x="838200" y="1228396"/>
            <a:ext cx="10668000" cy="4832092"/>
          </a:xfrm>
          <a:prstGeom prst="rect">
            <a:avLst/>
          </a:prstGeom>
          <a:noFill/>
        </p:spPr>
        <p:txBody>
          <a:bodyPr wrap="square">
            <a:spAutoFit/>
          </a:bodyPr>
          <a:lstStyle/>
          <a:p>
            <a:pPr marL="342900" indent="-342900">
              <a:buFont typeface="Arial"/>
              <a:buChar char="•"/>
            </a:pPr>
            <a:r>
              <a:rPr lang="en-US" sz="2800">
                <a:solidFill>
                  <a:schemeClr val="bg1"/>
                </a:solidFill>
                <a:latin typeface="Aptos" panose="020B0004020202020204" pitchFamily="34" charset="0"/>
                <a:cs typeface="Arial"/>
              </a:rPr>
              <a:t>CDM, CFPPs whose three-year recertification cycle ends on May 31 and have not submitted any CE hours, will have their certification terminated, and will need to retest to become certified again.</a:t>
            </a:r>
            <a:endParaRPr lang="en-US" sz="2800">
              <a:solidFill>
                <a:schemeClr val="bg1"/>
              </a:solidFill>
              <a:latin typeface="Aptos" panose="020B0004020202020204" pitchFamily="34" charset="0"/>
              <a:ea typeface="Calibri" panose="020F0502020204030204" pitchFamily="34" charset="0"/>
            </a:endParaRPr>
          </a:p>
          <a:p>
            <a:endParaRPr lang="en-US" sz="2800">
              <a:solidFill>
                <a:schemeClr val="bg1"/>
              </a:solidFill>
              <a:latin typeface="Aptos" panose="020B0004020202020204" pitchFamily="34" charset="0"/>
            </a:endParaRPr>
          </a:p>
          <a:p>
            <a:pPr marL="342900" indent="-342900">
              <a:buFont typeface="Arial"/>
              <a:buChar char="•"/>
            </a:pPr>
            <a:r>
              <a:rPr lang="en-US" sz="2800">
                <a:solidFill>
                  <a:schemeClr val="bg1"/>
                </a:solidFill>
                <a:latin typeface="Aptos" panose="020B0004020202020204" pitchFamily="34" charset="0"/>
                <a:cs typeface="Arial"/>
              </a:rPr>
              <a:t>CDM, CFPPs with more than 0.5 CE but less than 45.0 CE on May 31of the third year of their recertification cycle, will be automatically placed into CE Audit to remain certified.</a:t>
            </a:r>
          </a:p>
          <a:p>
            <a:endParaRPr lang="en-US" sz="2800">
              <a:solidFill>
                <a:schemeClr val="bg1"/>
              </a:solidFill>
              <a:latin typeface="Aptos" panose="020B0004020202020204" pitchFamily="34" charset="0"/>
            </a:endParaRPr>
          </a:p>
          <a:p>
            <a:pPr marL="342900" indent="-342900">
              <a:buFont typeface="Arial"/>
              <a:buChar char="•"/>
            </a:pPr>
            <a:r>
              <a:rPr lang="en-US" sz="2800">
                <a:solidFill>
                  <a:schemeClr val="bg1"/>
                </a:solidFill>
                <a:latin typeface="Aptos" panose="020B0004020202020204" pitchFamily="34" charset="0"/>
                <a:cs typeface="Arial"/>
              </a:rPr>
              <a:t>All recertification and CE Audit requirements will need to be met to pass the CE Audit</a:t>
            </a:r>
          </a:p>
        </p:txBody>
      </p:sp>
    </p:spTree>
    <p:extLst>
      <p:ext uri="{BB962C8B-B14F-4D97-AF65-F5344CB8AC3E}">
        <p14:creationId xmlns:p14="http://schemas.microsoft.com/office/powerpoint/2010/main" val="2384280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27D9D-06CD-CBA8-178B-DFCB9CC8FFB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97CF4B4-D7BE-8CBF-563D-70E27C414E29}"/>
              </a:ext>
            </a:extLst>
          </p:cNvPr>
          <p:cNvSpPr txBox="1"/>
          <p:nvPr/>
        </p:nvSpPr>
        <p:spPr>
          <a:xfrm>
            <a:off x="1600200" y="2971800"/>
            <a:ext cx="5638800" cy="1569660"/>
          </a:xfrm>
          <a:prstGeom prst="rect">
            <a:avLst/>
          </a:prstGeom>
          <a:noFill/>
        </p:spPr>
        <p:txBody>
          <a:bodyPr wrap="square" rtlCol="0">
            <a:spAutoFit/>
          </a:bodyPr>
          <a:lstStyle/>
          <a:p>
            <a:pPr algn="ctr"/>
            <a:r>
              <a:rPr lang="en-US" sz="4800" b="1">
                <a:solidFill>
                  <a:schemeClr val="bg1"/>
                </a:solidFill>
                <a:latin typeface="Arial" panose="020B0604020202020204" pitchFamily="34" charset="0"/>
              </a:rPr>
              <a:t>Leadership Transition</a:t>
            </a:r>
          </a:p>
        </p:txBody>
      </p:sp>
    </p:spTree>
    <p:extLst>
      <p:ext uri="{BB962C8B-B14F-4D97-AF65-F5344CB8AC3E}">
        <p14:creationId xmlns:p14="http://schemas.microsoft.com/office/powerpoint/2010/main" val="3167529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A9A74-925C-EEE5-CE0A-79C033F2BFF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9E8ED7C-21A7-D21A-1469-8946032D75CB}"/>
              </a:ext>
            </a:extLst>
          </p:cNvPr>
          <p:cNvSpPr txBox="1"/>
          <p:nvPr/>
        </p:nvSpPr>
        <p:spPr>
          <a:xfrm>
            <a:off x="838200" y="152400"/>
            <a:ext cx="9220200" cy="707886"/>
          </a:xfrm>
          <a:prstGeom prst="rect">
            <a:avLst/>
          </a:prstGeom>
          <a:noFill/>
        </p:spPr>
        <p:txBody>
          <a:bodyPr wrap="square" rtlCol="0">
            <a:spAutoFit/>
          </a:bodyPr>
          <a:lstStyle/>
          <a:p>
            <a:r>
              <a:rPr lang="en-US" sz="4000" b="1">
                <a:solidFill>
                  <a:schemeClr val="bg1"/>
                </a:solidFill>
                <a:latin typeface="Arial" panose="020B0604020202020204" pitchFamily="34" charset="0"/>
              </a:rPr>
              <a:t>Moving Forward</a:t>
            </a:r>
          </a:p>
        </p:txBody>
      </p:sp>
      <p:sp>
        <p:nvSpPr>
          <p:cNvPr id="4" name="TextBox 3">
            <a:extLst>
              <a:ext uri="{FF2B5EF4-FFF2-40B4-BE49-F238E27FC236}">
                <a16:creationId xmlns:a16="http://schemas.microsoft.com/office/drawing/2014/main" id="{5948FDAD-4821-8A49-CDA9-D4DD80CF3D24}"/>
              </a:ext>
            </a:extLst>
          </p:cNvPr>
          <p:cNvSpPr txBox="1"/>
          <p:nvPr/>
        </p:nvSpPr>
        <p:spPr>
          <a:xfrm>
            <a:off x="838200" y="1228396"/>
            <a:ext cx="10668000" cy="4524315"/>
          </a:xfrm>
          <a:prstGeom prst="rect">
            <a:avLst/>
          </a:prstGeom>
          <a:noFill/>
        </p:spPr>
        <p:txBody>
          <a:bodyPr wrap="square">
            <a:spAutoFit/>
          </a:bodyPr>
          <a:lstStyle/>
          <a:p>
            <a:pPr marL="285750" indent="-285750">
              <a:buFont typeface="Arial" panose="020B0604020202020204" pitchFamily="34" charset="0"/>
              <a:buChar char="•"/>
            </a:pPr>
            <a:r>
              <a:rPr lang="en-US" sz="3200">
                <a:solidFill>
                  <a:schemeClr val="bg1"/>
                </a:solidFill>
                <a:latin typeface="Aptos" panose="020B0004020202020204" pitchFamily="34" charset="0"/>
              </a:rPr>
              <a:t>ANFP continues to focus on moving forward in a positive direction </a:t>
            </a:r>
          </a:p>
          <a:p>
            <a:pPr marL="285750" indent="-285750">
              <a:buFont typeface="Arial" panose="020B0604020202020204" pitchFamily="34" charset="0"/>
              <a:buChar char="•"/>
            </a:pPr>
            <a:r>
              <a:rPr lang="en-US" sz="3200">
                <a:solidFill>
                  <a:schemeClr val="bg1"/>
                </a:solidFill>
                <a:latin typeface="Aptos" panose="020B0004020202020204" pitchFamily="34" charset="0"/>
              </a:rPr>
              <a:t>Katherine Church, RDN, has been named Interim President &amp; CEO</a:t>
            </a:r>
          </a:p>
          <a:p>
            <a:pPr marL="285750" indent="-285750">
              <a:buFont typeface="Arial" panose="020B0604020202020204" pitchFamily="34" charset="0"/>
              <a:buChar char="•"/>
            </a:pPr>
            <a:r>
              <a:rPr lang="en-US" sz="3200">
                <a:solidFill>
                  <a:schemeClr val="bg1"/>
                </a:solidFill>
                <a:latin typeface="Aptos" panose="020B0004020202020204" pitchFamily="34" charset="0"/>
              </a:rPr>
              <a:t>We are committed to transparency</a:t>
            </a:r>
          </a:p>
          <a:p>
            <a:pPr marL="285750" indent="-285750">
              <a:buFont typeface="Arial" panose="020B0604020202020204" pitchFamily="34" charset="0"/>
              <a:buChar char="•"/>
            </a:pPr>
            <a:r>
              <a:rPr lang="en-US" sz="3200">
                <a:solidFill>
                  <a:schemeClr val="bg1"/>
                </a:solidFill>
                <a:latin typeface="Aptos" panose="020B0004020202020204" pitchFamily="34" charset="0"/>
              </a:rPr>
              <a:t>More information will be shared with members as it becomes available</a:t>
            </a:r>
          </a:p>
          <a:p>
            <a:pPr marL="285750" indent="-285750">
              <a:buFont typeface="Arial" panose="020B0604020202020204" pitchFamily="34" charset="0"/>
              <a:buChar char="•"/>
            </a:pPr>
            <a:r>
              <a:rPr lang="en-US" sz="3200">
                <a:solidFill>
                  <a:schemeClr val="bg1"/>
                </a:solidFill>
                <a:latin typeface="Aptos" panose="020B0004020202020204" pitchFamily="34" charset="0"/>
              </a:rPr>
              <a:t>Our programs, services, and member support will continue without disruption</a:t>
            </a:r>
          </a:p>
        </p:txBody>
      </p:sp>
    </p:spTree>
    <p:extLst>
      <p:ext uri="{BB962C8B-B14F-4D97-AF65-F5344CB8AC3E}">
        <p14:creationId xmlns:p14="http://schemas.microsoft.com/office/powerpoint/2010/main" val="4249124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BC054-61D8-ED29-A50B-3C2638E088D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709607F-E233-BCA3-5A4E-B8DCF417F892}"/>
              </a:ext>
            </a:extLst>
          </p:cNvPr>
          <p:cNvSpPr txBox="1"/>
          <p:nvPr/>
        </p:nvSpPr>
        <p:spPr>
          <a:xfrm>
            <a:off x="838200" y="152400"/>
            <a:ext cx="9220200" cy="553998"/>
          </a:xfrm>
          <a:prstGeom prst="rect">
            <a:avLst/>
          </a:prstGeom>
          <a:noFill/>
        </p:spPr>
        <p:txBody>
          <a:bodyPr wrap="square" rtlCol="0">
            <a:spAutoFit/>
          </a:bodyPr>
          <a:lstStyle/>
          <a:p>
            <a:r>
              <a:rPr lang="en-US" sz="3000" b="1">
                <a:solidFill>
                  <a:schemeClr val="bg1"/>
                </a:solidFill>
                <a:latin typeface="Arial" panose="020B0604020202020204" pitchFamily="34" charset="0"/>
              </a:rPr>
              <a:t>Thank You</a:t>
            </a:r>
          </a:p>
        </p:txBody>
      </p:sp>
      <p:pic>
        <p:nvPicPr>
          <p:cNvPr id="2" name="Picture 1">
            <a:extLst>
              <a:ext uri="{FF2B5EF4-FFF2-40B4-BE49-F238E27FC236}">
                <a16:creationId xmlns:a16="http://schemas.microsoft.com/office/drawing/2014/main" id="{E979EEF4-D9E5-2350-4BE0-39488CE230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245671"/>
            <a:ext cx="5638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A161648-76F0-1A19-A1A8-F67643097D29}"/>
              </a:ext>
            </a:extLst>
          </p:cNvPr>
          <p:cNvSpPr txBox="1"/>
          <p:nvPr/>
        </p:nvSpPr>
        <p:spPr>
          <a:xfrm>
            <a:off x="3045995" y="2732792"/>
            <a:ext cx="6100010" cy="1077218"/>
          </a:xfrm>
          <a:prstGeom prst="rect">
            <a:avLst/>
          </a:prstGeom>
          <a:noFill/>
        </p:spPr>
        <p:txBody>
          <a:bodyPr wrap="square">
            <a:spAutoFit/>
          </a:bodyPr>
          <a:lstStyle/>
          <a:p>
            <a:pPr algn="ctr" eaLnBrk="1" hangingPunct="1">
              <a:spcBef>
                <a:spcPct val="0"/>
              </a:spcBef>
              <a:buFontTx/>
              <a:buNone/>
            </a:pPr>
            <a:r>
              <a:rPr lang="en-US" altLang="en-US" sz="3200" b="1">
                <a:solidFill>
                  <a:srgbClr val="EC1C24"/>
                </a:solidFill>
                <a:latin typeface="Arial" panose="020B0604020202020204" pitchFamily="34" charset="0"/>
              </a:rPr>
              <a:t>Phone</a:t>
            </a:r>
          </a:p>
          <a:p>
            <a:pPr algn="ctr" eaLnBrk="1" hangingPunct="1">
              <a:spcBef>
                <a:spcPct val="0"/>
              </a:spcBef>
              <a:buFontTx/>
              <a:buNone/>
            </a:pPr>
            <a:r>
              <a:rPr lang="en-US" altLang="en-US" sz="3200">
                <a:latin typeface="Arial" panose="020B0604020202020204" pitchFamily="34" charset="0"/>
              </a:rPr>
              <a:t>800.323.1908</a:t>
            </a:r>
          </a:p>
        </p:txBody>
      </p:sp>
      <p:sp>
        <p:nvSpPr>
          <p:cNvPr id="10" name="TextBox 9">
            <a:extLst>
              <a:ext uri="{FF2B5EF4-FFF2-40B4-BE49-F238E27FC236}">
                <a16:creationId xmlns:a16="http://schemas.microsoft.com/office/drawing/2014/main" id="{EE912582-E37D-E6E8-E301-A7BACA3423CE}"/>
              </a:ext>
            </a:extLst>
          </p:cNvPr>
          <p:cNvSpPr txBox="1"/>
          <p:nvPr/>
        </p:nvSpPr>
        <p:spPr>
          <a:xfrm>
            <a:off x="3045995" y="4062313"/>
            <a:ext cx="6100010" cy="1077218"/>
          </a:xfrm>
          <a:prstGeom prst="rect">
            <a:avLst/>
          </a:prstGeom>
          <a:noFill/>
        </p:spPr>
        <p:txBody>
          <a:bodyPr wrap="square">
            <a:spAutoFit/>
          </a:bodyPr>
          <a:lstStyle/>
          <a:p>
            <a:pPr algn="ctr" eaLnBrk="1" hangingPunct="1">
              <a:spcBef>
                <a:spcPct val="0"/>
              </a:spcBef>
              <a:buFontTx/>
              <a:buNone/>
            </a:pPr>
            <a:r>
              <a:rPr lang="en-US" altLang="en-US" sz="3200" b="1">
                <a:solidFill>
                  <a:srgbClr val="EC1C24"/>
                </a:solidFill>
                <a:latin typeface="Arial" panose="020B0604020202020204" pitchFamily="34" charset="0"/>
              </a:rPr>
              <a:t>E-mail</a:t>
            </a:r>
          </a:p>
          <a:p>
            <a:pPr algn="ctr" eaLnBrk="1" hangingPunct="1">
              <a:spcBef>
                <a:spcPct val="0"/>
              </a:spcBef>
              <a:buFontTx/>
              <a:buNone/>
            </a:pPr>
            <a:r>
              <a:rPr lang="en-US" altLang="en-US" sz="3200">
                <a:latin typeface="Arial" panose="020B0604020202020204" pitchFamily="34" charset="0"/>
                <a:hlinkClick r:id="rId4"/>
              </a:rPr>
              <a:t>info@ANFPonline.org</a:t>
            </a:r>
            <a:endParaRPr lang="en-US" altLang="en-US" sz="3200">
              <a:latin typeface="Arial" panose="020B0604020202020204" pitchFamily="34" charset="0"/>
            </a:endParaRPr>
          </a:p>
        </p:txBody>
      </p:sp>
      <p:sp>
        <p:nvSpPr>
          <p:cNvPr id="12" name="TextBox 11">
            <a:extLst>
              <a:ext uri="{FF2B5EF4-FFF2-40B4-BE49-F238E27FC236}">
                <a16:creationId xmlns:a16="http://schemas.microsoft.com/office/drawing/2014/main" id="{5660E10D-73C9-FD6A-7822-2650E6BF5D61}"/>
              </a:ext>
            </a:extLst>
          </p:cNvPr>
          <p:cNvSpPr txBox="1"/>
          <p:nvPr/>
        </p:nvSpPr>
        <p:spPr>
          <a:xfrm>
            <a:off x="3045995" y="5391834"/>
            <a:ext cx="6100010" cy="1077218"/>
          </a:xfrm>
          <a:prstGeom prst="rect">
            <a:avLst/>
          </a:prstGeom>
          <a:noFill/>
        </p:spPr>
        <p:txBody>
          <a:bodyPr wrap="square">
            <a:spAutoFit/>
          </a:bodyPr>
          <a:lstStyle/>
          <a:p>
            <a:pPr algn="ctr" eaLnBrk="1" hangingPunct="1">
              <a:spcBef>
                <a:spcPct val="0"/>
              </a:spcBef>
              <a:buFontTx/>
              <a:buNone/>
            </a:pPr>
            <a:r>
              <a:rPr lang="en-US" altLang="en-US" sz="3200" b="1">
                <a:solidFill>
                  <a:srgbClr val="EC1C24"/>
                </a:solidFill>
                <a:latin typeface="Arial" panose="020B0604020202020204" pitchFamily="34" charset="0"/>
              </a:rPr>
              <a:t>Website</a:t>
            </a:r>
          </a:p>
          <a:p>
            <a:pPr algn="ctr" eaLnBrk="1" hangingPunct="1">
              <a:spcBef>
                <a:spcPct val="0"/>
              </a:spcBef>
              <a:buFontTx/>
              <a:buNone/>
            </a:pPr>
            <a:r>
              <a:rPr lang="en-US" altLang="en-US" sz="3200" err="1">
                <a:latin typeface="Arial" panose="020B0604020202020204" pitchFamily="34" charset="0"/>
              </a:rPr>
              <a:t>www.ANFPonline.org</a:t>
            </a:r>
            <a:endParaRPr lang="en-US" altLang="en-US" sz="3200">
              <a:latin typeface="Arial" panose="020B0604020202020204" pitchFamily="34" charset="0"/>
            </a:endParaRPr>
          </a:p>
        </p:txBody>
      </p:sp>
    </p:spTree>
    <p:extLst>
      <p:ext uri="{BB962C8B-B14F-4D97-AF65-F5344CB8AC3E}">
        <p14:creationId xmlns:p14="http://schemas.microsoft.com/office/powerpoint/2010/main" val="1396260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5F881-0D3E-0734-0821-C8024F15724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3D53E22-4A2C-DF0A-7B2D-C03AB823A71B}"/>
              </a:ext>
            </a:extLst>
          </p:cNvPr>
          <p:cNvSpPr txBox="1"/>
          <p:nvPr/>
        </p:nvSpPr>
        <p:spPr>
          <a:xfrm>
            <a:off x="1447800" y="2644170"/>
            <a:ext cx="5638800" cy="1569660"/>
          </a:xfrm>
          <a:prstGeom prst="rect">
            <a:avLst/>
          </a:prstGeom>
          <a:noFill/>
        </p:spPr>
        <p:txBody>
          <a:bodyPr wrap="square" rtlCol="0">
            <a:spAutoFit/>
          </a:bodyPr>
          <a:lstStyle/>
          <a:p>
            <a:pPr algn="ctr"/>
            <a:r>
              <a:rPr lang="en-US" sz="4800" b="1">
                <a:solidFill>
                  <a:schemeClr val="bg1"/>
                </a:solidFill>
                <a:latin typeface="Aptos" panose="020B0004020202020204" pitchFamily="34" charset="0"/>
              </a:rPr>
              <a:t>ANFP Member Benefits</a:t>
            </a:r>
          </a:p>
        </p:txBody>
      </p:sp>
    </p:spTree>
    <p:extLst>
      <p:ext uri="{BB962C8B-B14F-4D97-AF65-F5344CB8AC3E}">
        <p14:creationId xmlns:p14="http://schemas.microsoft.com/office/powerpoint/2010/main" val="2801075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63ECC-E9F8-18B9-5220-C59F0A69A9D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1BF29DF-C5E6-ADA7-7213-3506589AE02C}"/>
              </a:ext>
            </a:extLst>
          </p:cNvPr>
          <p:cNvSpPr txBox="1"/>
          <p:nvPr/>
        </p:nvSpPr>
        <p:spPr>
          <a:xfrm>
            <a:off x="838200" y="152400"/>
            <a:ext cx="8839200" cy="707886"/>
          </a:xfrm>
          <a:prstGeom prst="rect">
            <a:avLst/>
          </a:prstGeom>
          <a:noFill/>
        </p:spPr>
        <p:txBody>
          <a:bodyPr wrap="square" rtlCol="0">
            <a:spAutoFit/>
          </a:bodyPr>
          <a:lstStyle/>
          <a:p>
            <a:r>
              <a:rPr lang="en-US" sz="4000" b="1">
                <a:solidFill>
                  <a:schemeClr val="bg1"/>
                </a:solidFill>
                <a:latin typeface="Aptos" panose="020B0004020202020204" pitchFamily="34" charset="0"/>
              </a:rPr>
              <a:t>Member Value</a:t>
            </a:r>
          </a:p>
        </p:txBody>
      </p:sp>
      <p:pic>
        <p:nvPicPr>
          <p:cNvPr id="3" name="Picture 4" descr="Diagram&#10;&#10;Description automatically generated">
            <a:extLst>
              <a:ext uri="{FF2B5EF4-FFF2-40B4-BE49-F238E27FC236}">
                <a16:creationId xmlns:a16="http://schemas.microsoft.com/office/drawing/2014/main" id="{C8359900-E516-05ED-8F05-AFAD6EF149D4}"/>
              </a:ext>
            </a:extLst>
          </p:cNvPr>
          <p:cNvPicPr>
            <a:picLocks noChangeAspect="1"/>
          </p:cNvPicPr>
          <p:nvPr/>
        </p:nvPicPr>
        <p:blipFill>
          <a:blip r:embed="rId3"/>
          <a:stretch>
            <a:fillRect/>
          </a:stretch>
        </p:blipFill>
        <p:spPr>
          <a:xfrm>
            <a:off x="2043001" y="1219200"/>
            <a:ext cx="8105997" cy="4943578"/>
          </a:xfrm>
          <a:prstGeom prst="rect">
            <a:avLst/>
          </a:prstGeom>
        </p:spPr>
      </p:pic>
    </p:spTree>
    <p:extLst>
      <p:ext uri="{BB962C8B-B14F-4D97-AF65-F5344CB8AC3E}">
        <p14:creationId xmlns:p14="http://schemas.microsoft.com/office/powerpoint/2010/main" val="1394256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BB86E-A2F1-310A-7588-AC0EEB0611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C012B-49A5-0CEF-6981-310E8A43B05F}"/>
              </a:ext>
            </a:extLst>
          </p:cNvPr>
          <p:cNvSpPr txBox="1">
            <a:spLocks/>
          </p:cNvSpPr>
          <p:nvPr/>
        </p:nvSpPr>
        <p:spPr>
          <a:xfrm>
            <a:off x="914399" y="1981200"/>
            <a:ext cx="4940145"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a:solidFill>
                  <a:schemeClr val="tx1"/>
                </a:solidFill>
                <a:latin typeface="Aptos" panose="020B0004020202020204" pitchFamily="34" charset="0"/>
                <a:cs typeface="Arial" panose="020B0604020202020204" pitchFamily="34" charset="0"/>
              </a:rPr>
              <a:t>ANFP Community</a:t>
            </a:r>
          </a:p>
        </p:txBody>
      </p:sp>
      <p:pic>
        <p:nvPicPr>
          <p:cNvPr id="3" name="Picture 2" descr="A red and white hands with a black background&#10;&#10;Description automatically generated">
            <a:extLst>
              <a:ext uri="{FF2B5EF4-FFF2-40B4-BE49-F238E27FC236}">
                <a16:creationId xmlns:a16="http://schemas.microsoft.com/office/drawing/2014/main" id="{12C7D21F-D69B-9162-3EF2-81F24B99688C}"/>
              </a:ext>
            </a:extLst>
          </p:cNvPr>
          <p:cNvPicPr>
            <a:picLocks noChangeAspect="1"/>
          </p:cNvPicPr>
          <p:nvPr/>
        </p:nvPicPr>
        <p:blipFill>
          <a:blip r:embed="rId2"/>
          <a:stretch>
            <a:fillRect/>
          </a:stretch>
        </p:blipFill>
        <p:spPr>
          <a:xfrm>
            <a:off x="1295400" y="2971800"/>
            <a:ext cx="3873345" cy="2290768"/>
          </a:xfrm>
          <a:prstGeom prst="rect">
            <a:avLst/>
          </a:prstGeom>
        </p:spPr>
      </p:pic>
      <p:grpSp>
        <p:nvGrpSpPr>
          <p:cNvPr id="39" name="Group 38">
            <a:extLst>
              <a:ext uri="{FF2B5EF4-FFF2-40B4-BE49-F238E27FC236}">
                <a16:creationId xmlns:a16="http://schemas.microsoft.com/office/drawing/2014/main" id="{D45D6422-0C7F-55F4-F416-15DE352EC368}"/>
              </a:ext>
            </a:extLst>
          </p:cNvPr>
          <p:cNvGrpSpPr/>
          <p:nvPr/>
        </p:nvGrpSpPr>
        <p:grpSpPr>
          <a:xfrm>
            <a:off x="5732000" y="769945"/>
            <a:ext cx="5678361" cy="1312986"/>
            <a:chOff x="5908434" y="1223779"/>
            <a:chExt cx="5678361" cy="1312986"/>
          </a:xfrm>
        </p:grpSpPr>
        <p:sp>
          <p:nvSpPr>
            <p:cNvPr id="40" name="Rounded Rectangle 39">
              <a:extLst>
                <a:ext uri="{FF2B5EF4-FFF2-40B4-BE49-F238E27FC236}">
                  <a16:creationId xmlns:a16="http://schemas.microsoft.com/office/drawing/2014/main" id="{3E78502D-CAE4-A323-DCDA-1AEA97038337}"/>
                </a:ext>
              </a:extLst>
            </p:cNvPr>
            <p:cNvSpPr/>
            <p:nvPr/>
          </p:nvSpPr>
          <p:spPr>
            <a:xfrm>
              <a:off x="6843351" y="1476856"/>
              <a:ext cx="4743444"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A82BD65-79AA-AA43-AC58-B8DDB72EE125}"/>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group of people with a magnifying glass&#10;&#10;Description automatically generated">
              <a:extLst>
                <a:ext uri="{FF2B5EF4-FFF2-40B4-BE49-F238E27FC236}">
                  <a16:creationId xmlns:a16="http://schemas.microsoft.com/office/drawing/2014/main" id="{AAE3300E-1E6F-9EA3-173A-39FEFF770EE0}"/>
                </a:ext>
              </a:extLst>
            </p:cNvPr>
            <p:cNvPicPr>
              <a:picLocks noChangeAspect="1"/>
            </p:cNvPicPr>
            <p:nvPr/>
          </p:nvPicPr>
          <p:blipFill>
            <a:blip r:embed="rId3"/>
            <a:stretch>
              <a:fillRect/>
            </a:stretch>
          </p:blipFill>
          <p:spPr>
            <a:xfrm>
              <a:off x="6141429" y="1457737"/>
              <a:ext cx="846995" cy="785950"/>
            </a:xfrm>
            <a:prstGeom prst="rect">
              <a:avLst/>
            </a:prstGeom>
          </p:spPr>
        </p:pic>
        <p:sp>
          <p:nvSpPr>
            <p:cNvPr id="43" name="Title 1">
              <a:extLst>
                <a:ext uri="{FF2B5EF4-FFF2-40B4-BE49-F238E27FC236}">
                  <a16:creationId xmlns:a16="http://schemas.microsoft.com/office/drawing/2014/main" id="{4DE88028-B6CE-4694-313E-1AE6F4F7F0CC}"/>
                </a:ext>
              </a:extLst>
            </p:cNvPr>
            <p:cNvSpPr txBox="1">
              <a:spLocks/>
            </p:cNvSpPr>
            <p:nvPr/>
          </p:nvSpPr>
          <p:spPr>
            <a:xfrm>
              <a:off x="7375433" y="1631523"/>
              <a:ext cx="3663454"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a:solidFill>
                    <a:schemeClr val="bg1"/>
                  </a:solidFill>
                  <a:latin typeface="Aptos" panose="020B0004020202020204" pitchFamily="34" charset="0"/>
                </a:rPr>
                <a:t>Chapter Membership</a:t>
              </a:r>
            </a:p>
          </p:txBody>
        </p:sp>
      </p:grpSp>
      <p:grpSp>
        <p:nvGrpSpPr>
          <p:cNvPr id="44" name="Group 43">
            <a:extLst>
              <a:ext uri="{FF2B5EF4-FFF2-40B4-BE49-F238E27FC236}">
                <a16:creationId xmlns:a16="http://schemas.microsoft.com/office/drawing/2014/main" id="{E3A987C6-915C-1C75-99AC-B5DDA7BE3B83}"/>
              </a:ext>
            </a:extLst>
          </p:cNvPr>
          <p:cNvGrpSpPr/>
          <p:nvPr/>
        </p:nvGrpSpPr>
        <p:grpSpPr>
          <a:xfrm>
            <a:off x="5724087" y="2286000"/>
            <a:ext cx="5678361" cy="1323973"/>
            <a:chOff x="5908434" y="1223779"/>
            <a:chExt cx="5678361" cy="1323973"/>
          </a:xfrm>
        </p:grpSpPr>
        <p:sp>
          <p:nvSpPr>
            <p:cNvPr id="45" name="Rounded Rectangle 44">
              <a:extLst>
                <a:ext uri="{FF2B5EF4-FFF2-40B4-BE49-F238E27FC236}">
                  <a16:creationId xmlns:a16="http://schemas.microsoft.com/office/drawing/2014/main" id="{D5750C83-A54D-DDBE-A6C2-14D88442FE49}"/>
                </a:ext>
              </a:extLst>
            </p:cNvPr>
            <p:cNvSpPr/>
            <p:nvPr/>
          </p:nvSpPr>
          <p:spPr>
            <a:xfrm>
              <a:off x="6843351" y="1476856"/>
              <a:ext cx="4743444"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443AF99-BCEC-E3EE-1A19-67A855995387}"/>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1">
              <a:extLst>
                <a:ext uri="{FF2B5EF4-FFF2-40B4-BE49-F238E27FC236}">
                  <a16:creationId xmlns:a16="http://schemas.microsoft.com/office/drawing/2014/main" id="{4BA04D0E-96E3-E9C3-4C25-4E76788BA5C7}"/>
                </a:ext>
              </a:extLst>
            </p:cNvPr>
            <p:cNvSpPr txBox="1">
              <a:spLocks/>
            </p:cNvSpPr>
            <p:nvPr/>
          </p:nvSpPr>
          <p:spPr>
            <a:xfrm>
              <a:off x="7454416" y="1642510"/>
              <a:ext cx="3663453"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a:solidFill>
                    <a:schemeClr val="bg1"/>
                  </a:solidFill>
                  <a:latin typeface="Aptos" panose="020B0004020202020204" pitchFamily="34" charset="0"/>
                </a:rPr>
                <a:t>Live Events</a:t>
              </a:r>
            </a:p>
          </p:txBody>
        </p:sp>
      </p:grpSp>
      <p:pic>
        <p:nvPicPr>
          <p:cNvPr id="48" name="Picture 47" descr="A white silhouettes of people shaking hands&#10;&#10;Description automatically generated">
            <a:extLst>
              <a:ext uri="{FF2B5EF4-FFF2-40B4-BE49-F238E27FC236}">
                <a16:creationId xmlns:a16="http://schemas.microsoft.com/office/drawing/2014/main" id="{08896143-B639-9923-F203-0B09E1FE80CE}"/>
              </a:ext>
            </a:extLst>
          </p:cNvPr>
          <p:cNvPicPr>
            <a:picLocks noChangeAspect="1"/>
          </p:cNvPicPr>
          <p:nvPr/>
        </p:nvPicPr>
        <p:blipFill>
          <a:blip r:embed="rId4"/>
          <a:stretch>
            <a:fillRect/>
          </a:stretch>
        </p:blipFill>
        <p:spPr>
          <a:xfrm flipH="1">
            <a:off x="6034310" y="2594799"/>
            <a:ext cx="692540" cy="695321"/>
          </a:xfrm>
          <a:prstGeom prst="rect">
            <a:avLst/>
          </a:prstGeom>
        </p:spPr>
      </p:pic>
      <p:grpSp>
        <p:nvGrpSpPr>
          <p:cNvPr id="49" name="Group 48">
            <a:extLst>
              <a:ext uri="{FF2B5EF4-FFF2-40B4-BE49-F238E27FC236}">
                <a16:creationId xmlns:a16="http://schemas.microsoft.com/office/drawing/2014/main" id="{FD6C1A2F-0D86-ACF0-8989-244B05708940}"/>
              </a:ext>
            </a:extLst>
          </p:cNvPr>
          <p:cNvGrpSpPr/>
          <p:nvPr/>
        </p:nvGrpSpPr>
        <p:grpSpPr>
          <a:xfrm>
            <a:off x="5724087" y="3747432"/>
            <a:ext cx="5678361" cy="1323973"/>
            <a:chOff x="5908434" y="1223779"/>
            <a:chExt cx="5678361" cy="1323973"/>
          </a:xfrm>
        </p:grpSpPr>
        <p:sp>
          <p:nvSpPr>
            <p:cNvPr id="50" name="Rounded Rectangle 49">
              <a:extLst>
                <a:ext uri="{FF2B5EF4-FFF2-40B4-BE49-F238E27FC236}">
                  <a16:creationId xmlns:a16="http://schemas.microsoft.com/office/drawing/2014/main" id="{EC9125CE-1A9D-874A-FDDE-A06D6DEFC663}"/>
                </a:ext>
              </a:extLst>
            </p:cNvPr>
            <p:cNvSpPr/>
            <p:nvPr/>
          </p:nvSpPr>
          <p:spPr>
            <a:xfrm>
              <a:off x="6843351" y="1476856"/>
              <a:ext cx="4743444"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37B5125-2432-4004-48DA-EF3EA7E3FA35}"/>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itle 1">
              <a:extLst>
                <a:ext uri="{FF2B5EF4-FFF2-40B4-BE49-F238E27FC236}">
                  <a16:creationId xmlns:a16="http://schemas.microsoft.com/office/drawing/2014/main" id="{D9D454B8-A4CD-09BD-B256-7B612B03C37D}"/>
                </a:ext>
              </a:extLst>
            </p:cNvPr>
            <p:cNvSpPr txBox="1">
              <a:spLocks/>
            </p:cNvSpPr>
            <p:nvPr/>
          </p:nvSpPr>
          <p:spPr>
            <a:xfrm>
              <a:off x="7454416" y="1642510"/>
              <a:ext cx="3663453"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err="1">
                  <a:solidFill>
                    <a:schemeClr val="bg1"/>
                  </a:solidFill>
                  <a:latin typeface="Aptos" panose="020B0004020202020204" pitchFamily="34" charset="0"/>
                </a:rPr>
                <a:t>ANFPConnect</a:t>
              </a:r>
              <a:endParaRPr lang="en-US" sz="2400">
                <a:solidFill>
                  <a:schemeClr val="bg1"/>
                </a:solidFill>
                <a:latin typeface="Aptos" panose="020B0004020202020204" pitchFamily="34" charset="0"/>
              </a:endParaRPr>
            </a:p>
          </p:txBody>
        </p:sp>
      </p:grpSp>
      <p:pic>
        <p:nvPicPr>
          <p:cNvPr id="53" name="Picture 52" descr="A white people connected to lines&#10;&#10;Description automatically generated with medium confidence">
            <a:extLst>
              <a:ext uri="{FF2B5EF4-FFF2-40B4-BE49-F238E27FC236}">
                <a16:creationId xmlns:a16="http://schemas.microsoft.com/office/drawing/2014/main" id="{BB1480FC-6FC8-8B93-D122-EBF1E18C0385}"/>
              </a:ext>
            </a:extLst>
          </p:cNvPr>
          <p:cNvPicPr>
            <a:picLocks noChangeAspect="1"/>
          </p:cNvPicPr>
          <p:nvPr/>
        </p:nvPicPr>
        <p:blipFill>
          <a:blip r:embed="rId5"/>
          <a:stretch>
            <a:fillRect/>
          </a:stretch>
        </p:blipFill>
        <p:spPr>
          <a:xfrm>
            <a:off x="5901210" y="4000509"/>
            <a:ext cx="1001523" cy="747712"/>
          </a:xfrm>
          <a:prstGeom prst="rect">
            <a:avLst/>
          </a:prstGeom>
        </p:spPr>
      </p:pic>
      <p:grpSp>
        <p:nvGrpSpPr>
          <p:cNvPr id="54" name="Group 53">
            <a:extLst>
              <a:ext uri="{FF2B5EF4-FFF2-40B4-BE49-F238E27FC236}">
                <a16:creationId xmlns:a16="http://schemas.microsoft.com/office/drawing/2014/main" id="{65E0E64C-CAE7-F9CD-61D0-11073C3E0FEB}"/>
              </a:ext>
            </a:extLst>
          </p:cNvPr>
          <p:cNvGrpSpPr/>
          <p:nvPr/>
        </p:nvGrpSpPr>
        <p:grpSpPr>
          <a:xfrm>
            <a:off x="5724087" y="5319209"/>
            <a:ext cx="5678361" cy="1323973"/>
            <a:chOff x="5908434" y="1223779"/>
            <a:chExt cx="5678361" cy="1323973"/>
          </a:xfrm>
        </p:grpSpPr>
        <p:sp>
          <p:nvSpPr>
            <p:cNvPr id="55" name="Rounded Rectangle 54">
              <a:extLst>
                <a:ext uri="{FF2B5EF4-FFF2-40B4-BE49-F238E27FC236}">
                  <a16:creationId xmlns:a16="http://schemas.microsoft.com/office/drawing/2014/main" id="{46C16A98-DA7F-D034-34B5-969BD3B72DFF}"/>
                </a:ext>
              </a:extLst>
            </p:cNvPr>
            <p:cNvSpPr/>
            <p:nvPr/>
          </p:nvSpPr>
          <p:spPr>
            <a:xfrm>
              <a:off x="6843351" y="1476856"/>
              <a:ext cx="4743444"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1CA7C0-F848-DAB2-F201-C272464F9472}"/>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itle 1">
              <a:extLst>
                <a:ext uri="{FF2B5EF4-FFF2-40B4-BE49-F238E27FC236}">
                  <a16:creationId xmlns:a16="http://schemas.microsoft.com/office/drawing/2014/main" id="{26F0E54D-7959-55E1-9D64-39758FCFD2EC}"/>
                </a:ext>
              </a:extLst>
            </p:cNvPr>
            <p:cNvSpPr txBox="1">
              <a:spLocks/>
            </p:cNvSpPr>
            <p:nvPr/>
          </p:nvSpPr>
          <p:spPr>
            <a:xfrm>
              <a:off x="7454416" y="1642510"/>
              <a:ext cx="3663453"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a:solidFill>
                    <a:schemeClr val="bg1"/>
                  </a:solidFill>
                  <a:latin typeface="Aptos" panose="020B0004020202020204" pitchFamily="34" charset="0"/>
                </a:rPr>
                <a:t>Advocacy</a:t>
              </a:r>
            </a:p>
          </p:txBody>
        </p:sp>
      </p:grpSp>
      <p:pic>
        <p:nvPicPr>
          <p:cNvPr id="58" name="Picture 57" descr="A white building with columns&#10;&#10;Description automatically generated">
            <a:extLst>
              <a:ext uri="{FF2B5EF4-FFF2-40B4-BE49-F238E27FC236}">
                <a16:creationId xmlns:a16="http://schemas.microsoft.com/office/drawing/2014/main" id="{2343A663-4AEE-869B-3C8B-03247C9335A0}"/>
              </a:ext>
            </a:extLst>
          </p:cNvPr>
          <p:cNvPicPr>
            <a:picLocks noChangeAspect="1"/>
          </p:cNvPicPr>
          <p:nvPr/>
        </p:nvPicPr>
        <p:blipFill>
          <a:blip r:embed="rId6"/>
          <a:stretch>
            <a:fillRect/>
          </a:stretch>
        </p:blipFill>
        <p:spPr>
          <a:xfrm>
            <a:off x="5991366" y="5572286"/>
            <a:ext cx="743254" cy="747712"/>
          </a:xfrm>
          <a:prstGeom prst="rect">
            <a:avLst/>
          </a:prstGeom>
        </p:spPr>
      </p:pic>
    </p:spTree>
    <p:extLst>
      <p:ext uri="{BB962C8B-B14F-4D97-AF65-F5344CB8AC3E}">
        <p14:creationId xmlns:p14="http://schemas.microsoft.com/office/powerpoint/2010/main" val="2697295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FE2DD-3BB9-5371-321B-0D410F6897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D08CA-C27C-91F3-9995-5F010636B8FC}"/>
              </a:ext>
            </a:extLst>
          </p:cNvPr>
          <p:cNvSpPr txBox="1">
            <a:spLocks/>
          </p:cNvSpPr>
          <p:nvPr/>
        </p:nvSpPr>
        <p:spPr>
          <a:xfrm>
            <a:off x="753462" y="1022696"/>
            <a:ext cx="4940145"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pPr algn="ctr"/>
            <a:r>
              <a:rPr lang="en-US">
                <a:solidFill>
                  <a:schemeClr val="tx1"/>
                </a:solidFill>
                <a:latin typeface="Aptos" panose="020B0004020202020204" pitchFamily="34" charset="0"/>
                <a:cs typeface="Arial" panose="020B0604020202020204" pitchFamily="34" charset="0"/>
              </a:rPr>
              <a:t>Professional Development</a:t>
            </a:r>
          </a:p>
        </p:txBody>
      </p:sp>
      <p:pic>
        <p:nvPicPr>
          <p:cNvPr id="5" name="Picture 4" descr="A person standing in a pot with leaves&#10;&#10;Description automatically generated">
            <a:extLst>
              <a:ext uri="{FF2B5EF4-FFF2-40B4-BE49-F238E27FC236}">
                <a16:creationId xmlns:a16="http://schemas.microsoft.com/office/drawing/2014/main" id="{F04D3478-115A-191B-B109-32FEF9140102}"/>
              </a:ext>
            </a:extLst>
          </p:cNvPr>
          <p:cNvPicPr>
            <a:picLocks noChangeAspect="1"/>
          </p:cNvPicPr>
          <p:nvPr/>
        </p:nvPicPr>
        <p:blipFill>
          <a:blip r:embed="rId2"/>
          <a:stretch>
            <a:fillRect/>
          </a:stretch>
        </p:blipFill>
        <p:spPr>
          <a:xfrm>
            <a:off x="1620808" y="2614110"/>
            <a:ext cx="3205452" cy="3361592"/>
          </a:xfrm>
          <a:prstGeom prst="rect">
            <a:avLst/>
          </a:prstGeom>
        </p:spPr>
      </p:pic>
      <p:grpSp>
        <p:nvGrpSpPr>
          <p:cNvPr id="6" name="Group 5">
            <a:extLst>
              <a:ext uri="{FF2B5EF4-FFF2-40B4-BE49-F238E27FC236}">
                <a16:creationId xmlns:a16="http://schemas.microsoft.com/office/drawing/2014/main" id="{67DFB9DF-CDFB-CC5B-A00D-9EC39F13E38F}"/>
              </a:ext>
            </a:extLst>
          </p:cNvPr>
          <p:cNvGrpSpPr/>
          <p:nvPr/>
        </p:nvGrpSpPr>
        <p:grpSpPr>
          <a:xfrm>
            <a:off x="5486400" y="1208646"/>
            <a:ext cx="5678361" cy="1312986"/>
            <a:chOff x="5908434" y="1223779"/>
            <a:chExt cx="5678361" cy="1312986"/>
          </a:xfrm>
        </p:grpSpPr>
        <p:sp>
          <p:nvSpPr>
            <p:cNvPr id="7" name="Rounded Rectangle 6">
              <a:extLst>
                <a:ext uri="{FF2B5EF4-FFF2-40B4-BE49-F238E27FC236}">
                  <a16:creationId xmlns:a16="http://schemas.microsoft.com/office/drawing/2014/main" id="{238A10EC-E914-3501-7FBE-416950665C61}"/>
                </a:ext>
              </a:extLst>
            </p:cNvPr>
            <p:cNvSpPr/>
            <p:nvPr/>
          </p:nvSpPr>
          <p:spPr>
            <a:xfrm>
              <a:off x="6843351" y="1476856"/>
              <a:ext cx="4743444"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238B3A2-0A6F-C6FB-DF87-43E0CB36A6D3}"/>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B929FB1-5CFC-E53E-D2E6-5D17A495A7B4}"/>
                </a:ext>
              </a:extLst>
            </p:cNvPr>
            <p:cNvSpPr txBox="1">
              <a:spLocks/>
            </p:cNvSpPr>
            <p:nvPr/>
          </p:nvSpPr>
          <p:spPr>
            <a:xfrm>
              <a:off x="7454415" y="1631523"/>
              <a:ext cx="3663454"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a:solidFill>
                    <a:schemeClr val="bg1"/>
                  </a:solidFill>
                  <a:latin typeface="Aptos" panose="020B0004020202020204" pitchFamily="34" charset="0"/>
                </a:rPr>
                <a:t>Edge Magazine</a:t>
              </a:r>
            </a:p>
          </p:txBody>
        </p:sp>
      </p:grpSp>
      <p:grpSp>
        <p:nvGrpSpPr>
          <p:cNvPr id="10" name="Group 9">
            <a:extLst>
              <a:ext uri="{FF2B5EF4-FFF2-40B4-BE49-F238E27FC236}">
                <a16:creationId xmlns:a16="http://schemas.microsoft.com/office/drawing/2014/main" id="{15B9C96E-5B87-05A4-7589-6495B08D2C99}"/>
              </a:ext>
            </a:extLst>
          </p:cNvPr>
          <p:cNvGrpSpPr/>
          <p:nvPr/>
        </p:nvGrpSpPr>
        <p:grpSpPr>
          <a:xfrm>
            <a:off x="5486400" y="2970933"/>
            <a:ext cx="5678361" cy="1323973"/>
            <a:chOff x="5908434" y="1223779"/>
            <a:chExt cx="5678361" cy="1323973"/>
          </a:xfrm>
        </p:grpSpPr>
        <p:sp>
          <p:nvSpPr>
            <p:cNvPr id="11" name="Rounded Rectangle 10">
              <a:extLst>
                <a:ext uri="{FF2B5EF4-FFF2-40B4-BE49-F238E27FC236}">
                  <a16:creationId xmlns:a16="http://schemas.microsoft.com/office/drawing/2014/main" id="{EEDD4EAF-5A72-5D57-1D44-E92A88325A33}"/>
                </a:ext>
              </a:extLst>
            </p:cNvPr>
            <p:cNvSpPr/>
            <p:nvPr/>
          </p:nvSpPr>
          <p:spPr>
            <a:xfrm>
              <a:off x="6843351" y="1476856"/>
              <a:ext cx="4743444"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84A0EEA-D3B0-E323-CDCA-B78F66AEF958}"/>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562D1BC4-2B43-EBB9-F490-FB2007CE6492}"/>
                </a:ext>
              </a:extLst>
            </p:cNvPr>
            <p:cNvSpPr txBox="1">
              <a:spLocks/>
            </p:cNvSpPr>
            <p:nvPr/>
          </p:nvSpPr>
          <p:spPr>
            <a:xfrm>
              <a:off x="7454416" y="1642510"/>
              <a:ext cx="3663453"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a:solidFill>
                    <a:schemeClr val="bg1"/>
                  </a:solidFill>
                  <a:latin typeface="Aptos" panose="020B0004020202020204" pitchFamily="34" charset="0"/>
                </a:rPr>
                <a:t>Edge Express</a:t>
              </a:r>
            </a:p>
          </p:txBody>
        </p:sp>
      </p:grpSp>
      <p:grpSp>
        <p:nvGrpSpPr>
          <p:cNvPr id="14" name="Group 13">
            <a:extLst>
              <a:ext uri="{FF2B5EF4-FFF2-40B4-BE49-F238E27FC236}">
                <a16:creationId xmlns:a16="http://schemas.microsoft.com/office/drawing/2014/main" id="{7EE5D44B-BAB4-7698-D2F6-F3B8BCFAEDF0}"/>
              </a:ext>
            </a:extLst>
          </p:cNvPr>
          <p:cNvGrpSpPr/>
          <p:nvPr/>
        </p:nvGrpSpPr>
        <p:grpSpPr>
          <a:xfrm>
            <a:off x="5486400" y="4734290"/>
            <a:ext cx="5678361" cy="1323973"/>
            <a:chOff x="5908434" y="1223779"/>
            <a:chExt cx="5678361" cy="1323973"/>
          </a:xfrm>
        </p:grpSpPr>
        <p:sp>
          <p:nvSpPr>
            <p:cNvPr id="15" name="Rounded Rectangle 14">
              <a:extLst>
                <a:ext uri="{FF2B5EF4-FFF2-40B4-BE49-F238E27FC236}">
                  <a16:creationId xmlns:a16="http://schemas.microsoft.com/office/drawing/2014/main" id="{5221C950-9AB3-DC95-DC71-2D739AEA1A33}"/>
                </a:ext>
              </a:extLst>
            </p:cNvPr>
            <p:cNvSpPr/>
            <p:nvPr/>
          </p:nvSpPr>
          <p:spPr>
            <a:xfrm>
              <a:off x="6843351" y="1476856"/>
              <a:ext cx="4743444"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5A3CAD-3F3E-969C-173A-AD42A239BD7D}"/>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FB3DC96E-567D-40C4-B440-995DD6CB6FD0}"/>
                </a:ext>
              </a:extLst>
            </p:cNvPr>
            <p:cNvSpPr txBox="1">
              <a:spLocks/>
            </p:cNvSpPr>
            <p:nvPr/>
          </p:nvSpPr>
          <p:spPr>
            <a:xfrm>
              <a:off x="7454416" y="1642510"/>
              <a:ext cx="3663453"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a:solidFill>
                    <a:schemeClr val="bg1"/>
                  </a:solidFill>
                  <a:latin typeface="Aptos" panose="020B0004020202020204" pitchFamily="34" charset="0"/>
                </a:rPr>
                <a:t>Free &amp; Discounted CE</a:t>
              </a:r>
            </a:p>
          </p:txBody>
        </p:sp>
      </p:grpSp>
      <p:pic>
        <p:nvPicPr>
          <p:cNvPr id="18" name="Picture 17" descr="A white line drawing of a book&#10;&#10;Description automatically generated">
            <a:extLst>
              <a:ext uri="{FF2B5EF4-FFF2-40B4-BE49-F238E27FC236}">
                <a16:creationId xmlns:a16="http://schemas.microsoft.com/office/drawing/2014/main" id="{97C52FA5-D09B-9818-BA4C-76AD367D3461}"/>
              </a:ext>
            </a:extLst>
          </p:cNvPr>
          <p:cNvPicPr>
            <a:picLocks noChangeAspect="1"/>
          </p:cNvPicPr>
          <p:nvPr/>
        </p:nvPicPr>
        <p:blipFill>
          <a:blip r:embed="rId3"/>
          <a:stretch>
            <a:fillRect/>
          </a:stretch>
        </p:blipFill>
        <p:spPr>
          <a:xfrm>
            <a:off x="5742618" y="1548492"/>
            <a:ext cx="820837" cy="633294"/>
          </a:xfrm>
          <a:prstGeom prst="rect">
            <a:avLst/>
          </a:prstGeom>
        </p:spPr>
      </p:pic>
      <p:pic>
        <p:nvPicPr>
          <p:cNvPr id="19" name="Picture 18" descr="A white and black logo&#10;&#10;Description automatically generated">
            <a:extLst>
              <a:ext uri="{FF2B5EF4-FFF2-40B4-BE49-F238E27FC236}">
                <a16:creationId xmlns:a16="http://schemas.microsoft.com/office/drawing/2014/main" id="{A7652A4E-BB11-E111-6982-29162E011AA6}"/>
              </a:ext>
            </a:extLst>
          </p:cNvPr>
          <p:cNvPicPr>
            <a:picLocks noChangeAspect="1"/>
          </p:cNvPicPr>
          <p:nvPr/>
        </p:nvPicPr>
        <p:blipFill>
          <a:blip r:embed="rId4"/>
          <a:stretch>
            <a:fillRect/>
          </a:stretch>
        </p:blipFill>
        <p:spPr>
          <a:xfrm>
            <a:off x="5715734" y="3248616"/>
            <a:ext cx="800100" cy="698500"/>
          </a:xfrm>
          <a:prstGeom prst="rect">
            <a:avLst/>
          </a:prstGeom>
        </p:spPr>
      </p:pic>
      <p:pic>
        <p:nvPicPr>
          <p:cNvPr id="20" name="Picture 19" descr="A white piggy bank with a coin in the middle&#10;&#10;Description automatically generated">
            <a:extLst>
              <a:ext uri="{FF2B5EF4-FFF2-40B4-BE49-F238E27FC236}">
                <a16:creationId xmlns:a16="http://schemas.microsoft.com/office/drawing/2014/main" id="{1DF7D79B-4A25-409A-5171-96DC453F3C97}"/>
              </a:ext>
            </a:extLst>
          </p:cNvPr>
          <p:cNvPicPr>
            <a:picLocks noChangeAspect="1"/>
          </p:cNvPicPr>
          <p:nvPr/>
        </p:nvPicPr>
        <p:blipFill>
          <a:blip r:embed="rId5"/>
          <a:stretch>
            <a:fillRect/>
          </a:stretch>
        </p:blipFill>
        <p:spPr>
          <a:xfrm>
            <a:off x="5715734" y="4861497"/>
            <a:ext cx="896021" cy="896021"/>
          </a:xfrm>
          <a:prstGeom prst="rect">
            <a:avLst/>
          </a:prstGeom>
        </p:spPr>
      </p:pic>
    </p:spTree>
    <p:extLst>
      <p:ext uri="{BB962C8B-B14F-4D97-AF65-F5344CB8AC3E}">
        <p14:creationId xmlns:p14="http://schemas.microsoft.com/office/powerpoint/2010/main" val="4232100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36BC3-15AD-41E1-8013-86377239B0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B0333-4C12-A01D-BA36-552327B97E93}"/>
              </a:ext>
            </a:extLst>
          </p:cNvPr>
          <p:cNvSpPr txBox="1">
            <a:spLocks/>
          </p:cNvSpPr>
          <p:nvPr/>
        </p:nvSpPr>
        <p:spPr>
          <a:xfrm>
            <a:off x="914399" y="1981200"/>
            <a:ext cx="4940145"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a:solidFill>
                  <a:schemeClr val="tx1"/>
                </a:solidFill>
                <a:latin typeface="Aptos" panose="020B0004020202020204" pitchFamily="34" charset="0"/>
                <a:cs typeface="Arial" panose="020B0604020202020204" pitchFamily="34" charset="0"/>
              </a:rPr>
              <a:t>Online Resources</a:t>
            </a:r>
          </a:p>
        </p:txBody>
      </p:sp>
      <p:grpSp>
        <p:nvGrpSpPr>
          <p:cNvPr id="39" name="Group 38">
            <a:extLst>
              <a:ext uri="{FF2B5EF4-FFF2-40B4-BE49-F238E27FC236}">
                <a16:creationId xmlns:a16="http://schemas.microsoft.com/office/drawing/2014/main" id="{5575F540-0BF3-DEC0-D943-4D3E4059E3E2}"/>
              </a:ext>
            </a:extLst>
          </p:cNvPr>
          <p:cNvGrpSpPr/>
          <p:nvPr/>
        </p:nvGrpSpPr>
        <p:grpSpPr>
          <a:xfrm>
            <a:off x="5706501" y="769619"/>
            <a:ext cx="5678361" cy="1312986"/>
            <a:chOff x="5908434" y="1223779"/>
            <a:chExt cx="5678361" cy="1312986"/>
          </a:xfrm>
        </p:grpSpPr>
        <p:sp>
          <p:nvSpPr>
            <p:cNvPr id="40" name="Rounded Rectangle 39">
              <a:extLst>
                <a:ext uri="{FF2B5EF4-FFF2-40B4-BE49-F238E27FC236}">
                  <a16:creationId xmlns:a16="http://schemas.microsoft.com/office/drawing/2014/main" id="{A5DB113A-44EF-9440-4DD2-420C28E16F56}"/>
                </a:ext>
              </a:extLst>
            </p:cNvPr>
            <p:cNvSpPr/>
            <p:nvPr/>
          </p:nvSpPr>
          <p:spPr>
            <a:xfrm>
              <a:off x="6843351" y="1476856"/>
              <a:ext cx="4743444"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79AC8A3-575D-C753-48AE-1D4E02DB8040}"/>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a:extLst>
                <a:ext uri="{FF2B5EF4-FFF2-40B4-BE49-F238E27FC236}">
                  <a16:creationId xmlns:a16="http://schemas.microsoft.com/office/drawing/2014/main" id="{5CAC8591-A88D-1D71-96C7-6E2302F17C1F}"/>
                </a:ext>
              </a:extLst>
            </p:cNvPr>
            <p:cNvSpPr txBox="1">
              <a:spLocks/>
            </p:cNvSpPr>
            <p:nvPr/>
          </p:nvSpPr>
          <p:spPr>
            <a:xfrm>
              <a:off x="7454415" y="1631523"/>
              <a:ext cx="3663454"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a:solidFill>
                    <a:schemeClr val="bg1"/>
                  </a:solidFill>
                  <a:latin typeface="Aptos" panose="020B0004020202020204" pitchFamily="34" charset="0"/>
                </a:rPr>
                <a:t>Job Board</a:t>
              </a:r>
            </a:p>
          </p:txBody>
        </p:sp>
      </p:grpSp>
      <p:grpSp>
        <p:nvGrpSpPr>
          <p:cNvPr id="44" name="Group 43">
            <a:extLst>
              <a:ext uri="{FF2B5EF4-FFF2-40B4-BE49-F238E27FC236}">
                <a16:creationId xmlns:a16="http://schemas.microsoft.com/office/drawing/2014/main" id="{795173AA-4AAA-7FD1-0DAA-B0833DB8FE3C}"/>
              </a:ext>
            </a:extLst>
          </p:cNvPr>
          <p:cNvGrpSpPr/>
          <p:nvPr/>
        </p:nvGrpSpPr>
        <p:grpSpPr>
          <a:xfrm>
            <a:off x="5724087" y="2245763"/>
            <a:ext cx="5678361" cy="1323973"/>
            <a:chOff x="5908434" y="1223779"/>
            <a:chExt cx="5678361" cy="1323973"/>
          </a:xfrm>
        </p:grpSpPr>
        <p:sp>
          <p:nvSpPr>
            <p:cNvPr id="45" name="Rounded Rectangle 44">
              <a:extLst>
                <a:ext uri="{FF2B5EF4-FFF2-40B4-BE49-F238E27FC236}">
                  <a16:creationId xmlns:a16="http://schemas.microsoft.com/office/drawing/2014/main" id="{8AE1AFB2-803B-469B-ABDA-E19306E4B871}"/>
                </a:ext>
              </a:extLst>
            </p:cNvPr>
            <p:cNvSpPr/>
            <p:nvPr/>
          </p:nvSpPr>
          <p:spPr>
            <a:xfrm>
              <a:off x="6843351" y="1476856"/>
              <a:ext cx="4743444"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7D50AC5-A70F-CD31-C1B9-E2A6C5DBF0B8}"/>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1">
              <a:extLst>
                <a:ext uri="{FF2B5EF4-FFF2-40B4-BE49-F238E27FC236}">
                  <a16:creationId xmlns:a16="http://schemas.microsoft.com/office/drawing/2014/main" id="{716CA6EC-304A-25F6-D8F9-2407EAC4FA0D}"/>
                </a:ext>
              </a:extLst>
            </p:cNvPr>
            <p:cNvSpPr txBox="1">
              <a:spLocks/>
            </p:cNvSpPr>
            <p:nvPr/>
          </p:nvSpPr>
          <p:spPr>
            <a:xfrm>
              <a:off x="7454416" y="1642510"/>
              <a:ext cx="3663453"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a:solidFill>
                    <a:schemeClr val="bg1"/>
                  </a:solidFill>
                  <a:latin typeface="Aptos" panose="020B0004020202020204" pitchFamily="34" charset="0"/>
                </a:rPr>
                <a:t>Compensation Survey</a:t>
              </a:r>
            </a:p>
          </p:txBody>
        </p:sp>
      </p:grpSp>
      <p:grpSp>
        <p:nvGrpSpPr>
          <p:cNvPr id="49" name="Group 48">
            <a:extLst>
              <a:ext uri="{FF2B5EF4-FFF2-40B4-BE49-F238E27FC236}">
                <a16:creationId xmlns:a16="http://schemas.microsoft.com/office/drawing/2014/main" id="{2BA95430-65A4-697A-EFD6-7BAAAAB8463A}"/>
              </a:ext>
            </a:extLst>
          </p:cNvPr>
          <p:cNvGrpSpPr/>
          <p:nvPr/>
        </p:nvGrpSpPr>
        <p:grpSpPr>
          <a:xfrm>
            <a:off x="5706501" y="3747432"/>
            <a:ext cx="5678361" cy="1344824"/>
            <a:chOff x="5908434" y="1223779"/>
            <a:chExt cx="5678361" cy="1344824"/>
          </a:xfrm>
        </p:grpSpPr>
        <p:sp>
          <p:nvSpPr>
            <p:cNvPr id="50" name="Rounded Rectangle 49">
              <a:extLst>
                <a:ext uri="{FF2B5EF4-FFF2-40B4-BE49-F238E27FC236}">
                  <a16:creationId xmlns:a16="http://schemas.microsoft.com/office/drawing/2014/main" id="{2EB5DBC8-8158-15A7-D534-59DC5F5FCE9E}"/>
                </a:ext>
              </a:extLst>
            </p:cNvPr>
            <p:cNvSpPr/>
            <p:nvPr/>
          </p:nvSpPr>
          <p:spPr>
            <a:xfrm>
              <a:off x="6843351" y="1476856"/>
              <a:ext cx="4743444"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893E11A-995F-B809-385F-C27BF6E53FAD}"/>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itle 1">
              <a:extLst>
                <a:ext uri="{FF2B5EF4-FFF2-40B4-BE49-F238E27FC236}">
                  <a16:creationId xmlns:a16="http://schemas.microsoft.com/office/drawing/2014/main" id="{755059AD-62DD-6D9C-1D9F-96B6DBA2743F}"/>
                </a:ext>
              </a:extLst>
            </p:cNvPr>
            <p:cNvSpPr txBox="1">
              <a:spLocks/>
            </p:cNvSpPr>
            <p:nvPr/>
          </p:nvSpPr>
          <p:spPr>
            <a:xfrm>
              <a:off x="7329125" y="1663361"/>
              <a:ext cx="4149965"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000">
                  <a:solidFill>
                    <a:schemeClr val="bg1"/>
                  </a:solidFill>
                  <a:latin typeface="Aptos" panose="020B0004020202020204" pitchFamily="34" charset="0"/>
                </a:rPr>
                <a:t>Member Record &amp; Verify Credentials</a:t>
              </a:r>
            </a:p>
          </p:txBody>
        </p:sp>
      </p:grpSp>
      <p:grpSp>
        <p:nvGrpSpPr>
          <p:cNvPr id="54" name="Group 53">
            <a:extLst>
              <a:ext uri="{FF2B5EF4-FFF2-40B4-BE49-F238E27FC236}">
                <a16:creationId xmlns:a16="http://schemas.microsoft.com/office/drawing/2014/main" id="{6172C240-FAC3-9762-8B73-C4D0F650F382}"/>
              </a:ext>
            </a:extLst>
          </p:cNvPr>
          <p:cNvGrpSpPr/>
          <p:nvPr/>
        </p:nvGrpSpPr>
        <p:grpSpPr>
          <a:xfrm>
            <a:off x="5724087" y="5319209"/>
            <a:ext cx="5678361" cy="1323973"/>
            <a:chOff x="5908434" y="1223779"/>
            <a:chExt cx="5678361" cy="1323973"/>
          </a:xfrm>
        </p:grpSpPr>
        <p:sp>
          <p:nvSpPr>
            <p:cNvPr id="55" name="Rounded Rectangle 54">
              <a:extLst>
                <a:ext uri="{FF2B5EF4-FFF2-40B4-BE49-F238E27FC236}">
                  <a16:creationId xmlns:a16="http://schemas.microsoft.com/office/drawing/2014/main" id="{08316107-3EBE-607B-89FB-81754F438E48}"/>
                </a:ext>
              </a:extLst>
            </p:cNvPr>
            <p:cNvSpPr/>
            <p:nvPr/>
          </p:nvSpPr>
          <p:spPr>
            <a:xfrm>
              <a:off x="6843351" y="1476856"/>
              <a:ext cx="4743444" cy="74771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37FFA56-C208-06C5-0359-1BF51D285477}"/>
                </a:ext>
              </a:extLst>
            </p:cNvPr>
            <p:cNvSpPr/>
            <p:nvPr/>
          </p:nvSpPr>
          <p:spPr>
            <a:xfrm>
              <a:off x="5908434" y="1223779"/>
              <a:ext cx="1312986" cy="1312986"/>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itle 1">
              <a:extLst>
                <a:ext uri="{FF2B5EF4-FFF2-40B4-BE49-F238E27FC236}">
                  <a16:creationId xmlns:a16="http://schemas.microsoft.com/office/drawing/2014/main" id="{3646A446-E183-97BA-388D-89D9C38B5F54}"/>
                </a:ext>
              </a:extLst>
            </p:cNvPr>
            <p:cNvSpPr txBox="1">
              <a:spLocks/>
            </p:cNvSpPr>
            <p:nvPr/>
          </p:nvSpPr>
          <p:spPr>
            <a:xfrm>
              <a:off x="7454416" y="1642510"/>
              <a:ext cx="4007088" cy="905242"/>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2400">
                  <a:solidFill>
                    <a:schemeClr val="bg1"/>
                  </a:solidFill>
                  <a:latin typeface="Aptos" panose="020B0004020202020204" pitchFamily="34" charset="0"/>
                </a:rPr>
                <a:t>Member Discount Program</a:t>
              </a:r>
            </a:p>
          </p:txBody>
        </p:sp>
      </p:grpSp>
      <p:pic>
        <p:nvPicPr>
          <p:cNvPr id="4" name="Picture 3" descr="A computer screen with a cursor&#10;&#10;Description automatically generated">
            <a:extLst>
              <a:ext uri="{FF2B5EF4-FFF2-40B4-BE49-F238E27FC236}">
                <a16:creationId xmlns:a16="http://schemas.microsoft.com/office/drawing/2014/main" id="{D744D65F-956A-83BC-E259-50C2CC7FF464}"/>
              </a:ext>
            </a:extLst>
          </p:cNvPr>
          <p:cNvPicPr>
            <a:picLocks noChangeAspect="1"/>
          </p:cNvPicPr>
          <p:nvPr/>
        </p:nvPicPr>
        <p:blipFill>
          <a:blip r:embed="rId2"/>
          <a:stretch>
            <a:fillRect/>
          </a:stretch>
        </p:blipFill>
        <p:spPr>
          <a:xfrm>
            <a:off x="1125427" y="2947432"/>
            <a:ext cx="4106002" cy="2640094"/>
          </a:xfrm>
          <a:prstGeom prst="rect">
            <a:avLst/>
          </a:prstGeom>
        </p:spPr>
      </p:pic>
      <p:pic>
        <p:nvPicPr>
          <p:cNvPr id="5" name="Picture 4" descr="A group of people sitting on a table&#10;&#10;Description automatically generated">
            <a:extLst>
              <a:ext uri="{FF2B5EF4-FFF2-40B4-BE49-F238E27FC236}">
                <a16:creationId xmlns:a16="http://schemas.microsoft.com/office/drawing/2014/main" id="{209D6D42-D756-9D97-3C99-BF916009DE23}"/>
              </a:ext>
            </a:extLst>
          </p:cNvPr>
          <p:cNvPicPr>
            <a:picLocks noChangeAspect="1"/>
          </p:cNvPicPr>
          <p:nvPr/>
        </p:nvPicPr>
        <p:blipFill>
          <a:blip r:embed="rId3"/>
          <a:stretch>
            <a:fillRect/>
          </a:stretch>
        </p:blipFill>
        <p:spPr>
          <a:xfrm>
            <a:off x="5921902" y="1258491"/>
            <a:ext cx="882181" cy="326413"/>
          </a:xfrm>
          <a:prstGeom prst="rect">
            <a:avLst/>
          </a:prstGeom>
        </p:spPr>
      </p:pic>
      <p:pic>
        <p:nvPicPr>
          <p:cNvPr id="6" name="Picture 5" descr="A white line drawing of a person with a dollar sign and arrow&#10;&#10;Description automatically generated">
            <a:extLst>
              <a:ext uri="{FF2B5EF4-FFF2-40B4-BE49-F238E27FC236}">
                <a16:creationId xmlns:a16="http://schemas.microsoft.com/office/drawing/2014/main" id="{2CE8E86F-8121-5837-09A2-7988B84E2C23}"/>
              </a:ext>
            </a:extLst>
          </p:cNvPr>
          <p:cNvPicPr>
            <a:picLocks noChangeAspect="1"/>
          </p:cNvPicPr>
          <p:nvPr/>
        </p:nvPicPr>
        <p:blipFill>
          <a:blip r:embed="rId4"/>
          <a:stretch>
            <a:fillRect/>
          </a:stretch>
        </p:blipFill>
        <p:spPr>
          <a:xfrm>
            <a:off x="5999580" y="2524365"/>
            <a:ext cx="762000" cy="762000"/>
          </a:xfrm>
          <a:prstGeom prst="rect">
            <a:avLst/>
          </a:prstGeom>
        </p:spPr>
      </p:pic>
      <p:pic>
        <p:nvPicPr>
          <p:cNvPr id="7" name="Picture 6" descr="A white tick in a circle&#10;&#10;Description automatically generated">
            <a:extLst>
              <a:ext uri="{FF2B5EF4-FFF2-40B4-BE49-F238E27FC236}">
                <a16:creationId xmlns:a16="http://schemas.microsoft.com/office/drawing/2014/main" id="{63142866-6FBB-4EDF-F38D-2E9C912F03BD}"/>
              </a:ext>
            </a:extLst>
          </p:cNvPr>
          <p:cNvPicPr>
            <a:picLocks noChangeAspect="1"/>
          </p:cNvPicPr>
          <p:nvPr/>
        </p:nvPicPr>
        <p:blipFill>
          <a:blip r:embed="rId5"/>
          <a:stretch>
            <a:fillRect/>
          </a:stretch>
        </p:blipFill>
        <p:spPr>
          <a:xfrm>
            <a:off x="6035274" y="4067465"/>
            <a:ext cx="711948" cy="665495"/>
          </a:xfrm>
          <a:prstGeom prst="rect">
            <a:avLst/>
          </a:prstGeom>
        </p:spPr>
      </p:pic>
      <p:pic>
        <p:nvPicPr>
          <p:cNvPr id="8" name="Picture 7" descr="A white silhouette of a ferris wheel&#10;&#10;Description automatically generated">
            <a:extLst>
              <a:ext uri="{FF2B5EF4-FFF2-40B4-BE49-F238E27FC236}">
                <a16:creationId xmlns:a16="http://schemas.microsoft.com/office/drawing/2014/main" id="{336F230D-D7FA-748B-D9E9-F0CCBB73254B}"/>
              </a:ext>
            </a:extLst>
          </p:cNvPr>
          <p:cNvPicPr>
            <a:picLocks noChangeAspect="1"/>
          </p:cNvPicPr>
          <p:nvPr/>
        </p:nvPicPr>
        <p:blipFill>
          <a:blip r:embed="rId6"/>
          <a:stretch>
            <a:fillRect/>
          </a:stretch>
        </p:blipFill>
        <p:spPr>
          <a:xfrm>
            <a:off x="6030060" y="5551492"/>
            <a:ext cx="691225" cy="816293"/>
          </a:xfrm>
          <a:prstGeom prst="rect">
            <a:avLst/>
          </a:prstGeom>
        </p:spPr>
      </p:pic>
    </p:spTree>
    <p:extLst>
      <p:ext uri="{BB962C8B-B14F-4D97-AF65-F5344CB8AC3E}">
        <p14:creationId xmlns:p14="http://schemas.microsoft.com/office/powerpoint/2010/main" val="611491921"/>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ADEFB6D8F8284CBA1B5BE0384113A0" ma:contentTypeVersion="13" ma:contentTypeDescription="Create a new document." ma:contentTypeScope="" ma:versionID="7505d44d2b729bbc1195ce7bcebc23c9">
  <xsd:schema xmlns:xsd="http://www.w3.org/2001/XMLSchema" xmlns:xs="http://www.w3.org/2001/XMLSchema" xmlns:p="http://schemas.microsoft.com/office/2006/metadata/properties" xmlns:ns2="6a7ac3ca-2112-4e5a-9aa8-9afb79422c72" xmlns:ns3="48e12328-ca46-48fe-8619-35a2b979b937" targetNamespace="http://schemas.microsoft.com/office/2006/metadata/properties" ma:root="true" ma:fieldsID="9cd451519c2fb20b521335ff0d2f014e" ns2:_="" ns3:_="">
    <xsd:import namespace="6a7ac3ca-2112-4e5a-9aa8-9afb79422c72"/>
    <xsd:import namespace="48e12328-ca46-48fe-8619-35a2b979b93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7ac3ca-2112-4e5a-9aa8-9afb79422c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0b19fcb-4f6d-4e06-a874-41367ea8adff"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descrip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e12328-ca46-48fe-8619-35a2b979b93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f6f4a07-2092-4daf-95ef-e48ec562fae5}" ma:internalName="TaxCatchAll" ma:showField="CatchAllData" ma:web="48e12328-ca46-48fe-8619-35a2b979b9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a7ac3ca-2112-4e5a-9aa8-9afb79422c72">
      <Terms xmlns="http://schemas.microsoft.com/office/infopath/2007/PartnerControls"/>
    </lcf76f155ced4ddcb4097134ff3c332f>
    <TaxCatchAll xmlns="48e12328-ca46-48fe-8619-35a2b979b937" xsi:nil="true"/>
  </documentManagement>
</p:properties>
</file>

<file path=customXml/itemProps1.xml><?xml version="1.0" encoding="utf-8"?>
<ds:datastoreItem xmlns:ds="http://schemas.openxmlformats.org/officeDocument/2006/customXml" ds:itemID="{3FEEC3B9-04A5-44BA-9205-B878DE8EC048}">
  <ds:schemaRefs>
    <ds:schemaRef ds:uri="48e12328-ca46-48fe-8619-35a2b979b937"/>
    <ds:schemaRef ds:uri="6a7ac3ca-2112-4e5a-9aa8-9afb79422c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EBC3CF8-742E-43F5-BA75-0AE4195385BE}">
  <ds:schemaRefs>
    <ds:schemaRef ds:uri="http://schemas.microsoft.com/sharepoint/v3/contenttype/forms"/>
  </ds:schemaRefs>
</ds:datastoreItem>
</file>

<file path=customXml/itemProps3.xml><?xml version="1.0" encoding="utf-8"?>
<ds:datastoreItem xmlns:ds="http://schemas.openxmlformats.org/officeDocument/2006/customXml" ds:itemID="{1D8A8480-5BFC-4B3F-A181-EE979B3CDAFF}">
  <ds:schemaRefs>
    <ds:schemaRef ds:uri="48e12328-ca46-48fe-8619-35a2b979b937"/>
    <ds:schemaRef ds:uri="6a7ac3ca-2112-4e5a-9aa8-9afb79422c7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5d237b23-f90a-422c-82ac-ccf43e7a760d}" enabled="0" method="" siteId="{5d237b23-f90a-422c-82ac-ccf43e7a760d}"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47</Slides>
  <Notes>32</Notes>
  <HiddenSlides>0</HiddenSlide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Plan Update</dc:title>
  <dc:creator>Brad Rysz</dc:creator>
  <cp:revision>1</cp:revision>
  <dcterms:created xsi:type="dcterms:W3CDTF">2015-02-26T19:18:42Z</dcterms:created>
  <dcterms:modified xsi:type="dcterms:W3CDTF">2025-08-26T13:25:42Z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700.000000000000</vt:lpwstr>
  </property>
  <property fmtid="{D5CDD505-2E9C-101B-9397-08002B2CF9AE}" pid="3" name="ContentTypeId">
    <vt:lpwstr>0x01010015ADEFB6D8F8284CBA1B5BE0384113A0</vt:lpwstr>
  </property>
  <property fmtid="{D5CDD505-2E9C-101B-9397-08002B2CF9AE}" pid="4" name="MediaServiceImageTags">
    <vt:lpwstr/>
  </property>
</Properties>
</file>