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4" r:id="rId3"/>
    <p:sldId id="299" r:id="rId4"/>
    <p:sldId id="267" r:id="rId5"/>
    <p:sldId id="293" r:id="rId6"/>
    <p:sldId id="301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97" r:id="rId25"/>
    <p:sldId id="286" r:id="rId26"/>
    <p:sldId id="287" r:id="rId27"/>
    <p:sldId id="294" r:id="rId28"/>
    <p:sldId id="295" r:id="rId29"/>
    <p:sldId id="288" r:id="rId30"/>
    <p:sldId id="289" r:id="rId31"/>
    <p:sldId id="290" r:id="rId32"/>
    <p:sldId id="291" r:id="rId33"/>
    <p:sldId id="266" r:id="rId3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52F349-E98D-433C-BEB5-0E58394FB6AF}" v="311" dt="2023-04-10T15:36:47.195"/>
    <p1510:client id="{7B622781-352B-4076-8BD9-4B934E20D7C6}" v="21" dt="2023-04-06T20:05:33.1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0" autoAdjust="0"/>
    <p:restoredTop sz="94694"/>
  </p:normalViewPr>
  <p:slideViewPr>
    <p:cSldViewPr>
      <p:cViewPr varScale="1">
        <p:scale>
          <a:sx n="102" d="100"/>
          <a:sy n="102" d="100"/>
        </p:scale>
        <p:origin x="98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A79556-4F82-4335-8D10-25761C0193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A8489B-3B62-4BBA-865E-FAE18ACFE72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E2B4D43-C27F-42C4-8324-8228263480B9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D9DA8BE-9DEF-4DCF-AA01-A4D0D54922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9FCB23F-B9F0-4E84-85F4-4E305C53F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632FD-C4A0-4FAB-BABF-E39166F3C2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5DB99-8D48-4662-AFAE-6A0D679CF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B56946-2FC7-4C22-B4C0-2257EF6F62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5C309604-5CFB-49F3-B201-4853EA5D42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7B7E3FC8-FBD2-490C-878B-82E86A70A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04DEE7A8-BCE7-4B6C-81F3-62CDF3FF22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505521C-DC73-435C-BD07-C3A100542A2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67B90D5-C9B2-428A-9DE7-1A614DCD7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999C569B-63E9-4698-9DE7-4A4AFEF44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7CC4EE32-8C75-45F2-A087-044C8CA83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7EF6E4F-D7EB-435F-8CAE-B63123DC21F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67B90D5-C9B2-428A-9DE7-1A614DCD7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999C569B-63E9-4698-9DE7-4A4AFEF44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7CC4EE32-8C75-45F2-A087-044C8CA83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7EF6E4F-D7EB-435F-8CAE-B63123DC21FA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057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67B90D5-C9B2-428A-9DE7-1A614DCD7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999C569B-63E9-4698-9DE7-4A4AFEF44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7CC4EE32-8C75-45F2-A087-044C8CA83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7EF6E4F-D7EB-435F-8CAE-B63123DC21FA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84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67B90D5-C9B2-428A-9DE7-1A614DCD7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999C569B-63E9-4698-9DE7-4A4AFEF44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7CC4EE32-8C75-45F2-A087-044C8CA83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7EF6E4F-D7EB-435F-8CAE-B63123DC21FA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544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67B90D5-C9B2-428A-9DE7-1A614DCD7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999C569B-63E9-4698-9DE7-4A4AFEF44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7CC4EE32-8C75-45F2-A087-044C8CA83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7EF6E4F-D7EB-435F-8CAE-B63123DC21FA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838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67B90D5-C9B2-428A-9DE7-1A614DCD7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999C569B-63E9-4698-9DE7-4A4AFEF44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7CC4EE32-8C75-45F2-A087-044C8CA83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7EF6E4F-D7EB-435F-8CAE-B63123DC21FA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20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67B90D5-C9B2-428A-9DE7-1A614DCD7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999C569B-63E9-4698-9DE7-4A4AFEF44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7CC4EE32-8C75-45F2-A087-044C8CA83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7EF6E4F-D7EB-435F-8CAE-B63123DC21FA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02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0331E-EC39-4F53-B6F8-DBCB75592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EA5C6-8D7F-4A81-B1F3-87DC00BC12B8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E8954-EB59-491D-B1FA-CFA3F9C8B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7A1E9-EA77-46C8-B843-AE69AF98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7C6B3-290C-4D91-ABEC-3D1A39156E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76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3D202-FD3D-4E54-899B-948C1BC8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D3001-0C48-4827-A1FC-19C5AC4B07D5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E6839-A5E1-4BCD-9FBC-416F978C8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11430-5DD7-440F-9ED4-6C95F1B8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20C71-4B1D-4E39-8E13-5F92496D87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08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B8D60-5CE7-4BD3-8020-D08C607FD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BC1F7-1503-475B-8407-158861790203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DCC5B-984E-4164-8CF8-29197CEB2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81BC6-A22A-48BB-8AEC-35936DF3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05278-A5D3-44D4-A37C-D3DF64E0AF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83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2676D-1D36-4DE7-8653-90AF1B51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06AC5-C27D-46E1-9A93-6691330CE866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DD809-4046-4414-92DF-D32EE7CC8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D11CF-33EF-4BF8-92B3-4D39D49A6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07472-9931-43AC-9313-2BB3146E80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11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D3FDD-B307-4B6E-B0E5-D26F5F96C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CC4FB-14FB-48AE-9BAC-D2AE2F9DEA5C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40759-2053-444C-9035-FD047998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A34B7-875F-4E0B-8677-F71D82A3B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868A-3171-400C-BFE9-27F0D7F8AB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24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CEAB01-CB25-4524-8F30-F96941682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2071F-5577-4EC5-A0D5-1E8BE46A9B94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59D40E-8ABB-4896-B1B5-F206A4D4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21BC1B-38C6-488C-950A-43A00770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C2A20-0E95-421E-8CBC-7C4F22B064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683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031EC50-58DA-41B5-BB5C-1F17AF8E4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5860-F27A-4CF9-9D06-C4D3C3298AA1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AA994F2-EFD8-4613-B5CE-6A5B213FD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CB8520-9F62-46B1-94CC-A987380D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525C5-05C4-420E-B9F2-96A4D8F80E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6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4CF12F5-FCF3-4CAF-8A1C-409CBABC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C9CA-78F0-4C9F-91BF-0804D48474E0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C7383F-2488-429D-8FDA-DFBA9FAED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21B8A1-0CA5-453A-A0A4-7DF3A47B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0EA0B-C061-4262-A021-835921174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48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0918859-0906-4D2D-866B-54964B40F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E7D06-BEE0-4149-AE6D-DAC583899850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473B6E0-9261-4E86-83BF-6EDEB15E6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449C8B-D0D5-4FAA-989E-83C86AF9B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B2ACE-68C4-4200-8E39-2D29CA6951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044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E730DE-3909-4020-8AAB-8A9A3D545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1B159-451B-47B7-98CE-CA2100E1F09A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1EEDB7-3CB5-4E14-B337-745D90E61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B7C911-369E-424B-B757-272547F1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C57AB-84A4-4B73-B3BE-7D39010920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03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DDB203-783D-4B1C-B311-AEFD09508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9871E-F41E-473C-97D0-F95D053D1F89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F9546C-9921-4587-A0CE-4E39CF0C8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1AC5FD-6E2E-48BC-8A6C-1411A62D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C481E-287F-40E4-A005-EDC62E7AB4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28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2CD5C44-8922-4655-9AD4-AB5E95F351F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C09FA94-891E-46BB-BB15-612AD2DBCE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04DDD-D856-4A75-89E7-8AFE4F2554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076D84-E0EC-4F6A-B530-45479FE9EAC7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9D14F-91CB-49D0-9467-C43C3E96E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A62BF-9433-4CEF-9B9A-2D9F89866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E7B1228-3578-45D9-9084-522A031CE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mailto:info@ANFPonline.or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980A7245-BC7F-406C-AEFD-ECBA74A190DE}"/>
              </a:ext>
            </a:extLst>
          </p:cNvPr>
          <p:cNvSpPr/>
          <p:nvPr/>
        </p:nvSpPr>
        <p:spPr>
          <a:xfrm>
            <a:off x="0" y="6400800"/>
            <a:ext cx="12192000" cy="334963"/>
          </a:xfrm>
          <a:prstGeom prst="rect">
            <a:avLst/>
          </a:prstGeom>
          <a:solidFill>
            <a:srgbClr val="4F97CF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338" name="TextBox 11">
            <a:extLst>
              <a:ext uri="{FF2B5EF4-FFF2-40B4-BE49-F238E27FC236}">
                <a16:creationId xmlns:a16="http://schemas.microsoft.com/office/drawing/2014/main" id="{F097B96F-A6E9-4232-BCF0-B78F57BD2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8" y="6400800"/>
            <a:ext cx="8429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chemeClr val="bg1"/>
                </a:solidFill>
              </a:rPr>
              <a:t>Experts in foodservice management and food safety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D99D96-77DF-4AED-8ADD-08FB183DC04E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4340" name="Picture 19">
            <a:extLst>
              <a:ext uri="{FF2B5EF4-FFF2-40B4-BE49-F238E27FC236}">
                <a16:creationId xmlns:a16="http://schemas.microsoft.com/office/drawing/2014/main" id="{241BE974-CB09-4037-9471-542318E64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6525"/>
            <a:ext cx="25923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itle 1">
            <a:extLst>
              <a:ext uri="{FF2B5EF4-FFF2-40B4-BE49-F238E27FC236}">
                <a16:creationId xmlns:a16="http://schemas.microsoft.com/office/drawing/2014/main" id="{6518177B-17B8-4705-BF0B-5EA34A44F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800694"/>
            <a:ext cx="10363200" cy="1470025"/>
          </a:xfrm>
        </p:spPr>
        <p:txBody>
          <a:bodyPr/>
          <a:lstStyle/>
          <a:p>
            <a:r>
              <a:rPr lang="en-US" altLang="en-US" sz="8000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</a:p>
        </p:txBody>
      </p:sp>
      <p:pic>
        <p:nvPicPr>
          <p:cNvPr id="2" name="Picture 2060">
            <a:extLst>
              <a:ext uri="{FF2B5EF4-FFF2-40B4-BE49-F238E27FC236}">
                <a16:creationId xmlns:a16="http://schemas.microsoft.com/office/drawing/2014/main" id="{584D7772-E27C-8250-8D16-A800C93E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274" y="2081267"/>
            <a:ext cx="7233451" cy="175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Certification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1A7B4-04AD-8FA9-7899-1815D8DC0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31" y="1353655"/>
            <a:ext cx="8388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 </a:t>
            </a:r>
            <a:r>
              <a:rPr lang="en-US" altLang="en-US" sz="4400" b="1" dirty="0">
                <a:latin typeface="Arial" panose="020B0604020202020204" pitchFamily="34" charset="0"/>
              </a:rPr>
              <a:t>CDM, CFPP Scope of Practice</a:t>
            </a:r>
            <a:endParaRPr lang="en-US" altLang="en-US" sz="2400" b="1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F89446-BED3-B2D2-0D84-DAAB5F416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940" y="2123096"/>
            <a:ext cx="4684599" cy="3539999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9F7D6A70-6A65-ED08-15E4-9323A887A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5970871"/>
            <a:ext cx="9067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EC1C24"/>
                </a:solidFill>
                <a:latin typeface="Arial" panose="020B0604020202020204" pitchFamily="34" charset="0"/>
              </a:rPr>
              <a:t>www.CBDMonline.org</a:t>
            </a:r>
            <a:r>
              <a:rPr lang="en-US" altLang="en-US" sz="2400" b="1" dirty="0">
                <a:solidFill>
                  <a:srgbClr val="EC1C24"/>
                </a:solidFill>
                <a:latin typeface="Arial" panose="020B0604020202020204" pitchFamily="34" charset="0"/>
              </a:rPr>
              <a:t>/scope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408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Certification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1F301F-9905-3024-2E82-55D5CFE32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3276600"/>
            <a:ext cx="2114550" cy="2255520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AFC3F780-5D2D-4131-7107-FDF15B660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981408" y="1276858"/>
            <a:ext cx="10229184" cy="87221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Continuing Competence Initiative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00D9B8-C455-A6C6-4FED-BB2CF353EECF}"/>
              </a:ext>
            </a:extLst>
          </p:cNvPr>
          <p:cNvSpPr txBox="1"/>
          <p:nvPr/>
        </p:nvSpPr>
        <p:spPr>
          <a:xfrm>
            <a:off x="591215" y="2511534"/>
            <a:ext cx="84003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Embraces demonstrating knowledge, skills or abilities as we progress throughout our careers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Competence means delivering best practice results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Greater credibility with employers, surveyors, colleagues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sz="2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Encourages looking at our own professional development goals and choosing the right CE to support those needs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818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Certification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4539117-AB9B-090D-0E7F-30923D869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1860" y="1784323"/>
            <a:ext cx="7340140" cy="228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8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Continuing Competence Initiative formally begins on June 1, 2023. Participation in the initiative has a rolling start date, to coordinate with your recertification cycle: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 </a:t>
            </a:r>
          </a:p>
          <a:p>
            <a:endParaRPr lang="en-US" altLang="en-US" sz="2000" dirty="0">
              <a:latin typeface="Arial" panose="020B0604020202020204" pitchFamily="34" charset="0"/>
            </a:endParaRPr>
          </a:p>
          <a:p>
            <a:endParaRPr lang="en-US" altLang="en-US" sz="20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sz="1400" dirty="0">
              <a:latin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45E446F-01CE-47BB-656D-85C344C771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992390"/>
              </p:ext>
            </p:extLst>
          </p:nvPr>
        </p:nvGraphicFramePr>
        <p:xfrm>
          <a:off x="5634038" y="3060184"/>
          <a:ext cx="4876800" cy="2959616"/>
        </p:xfrm>
        <a:graphic>
          <a:graphicData uri="http://schemas.openxmlformats.org/drawingml/2006/table">
            <a:tbl>
              <a:tblPr firstRow="1" firstCol="1" bandRow="1"/>
              <a:tblGrid>
                <a:gridCol w="3150424">
                  <a:extLst>
                    <a:ext uri="{9D8B030D-6E8A-4147-A177-3AD203B41FA5}">
                      <a16:colId xmlns:a16="http://schemas.microsoft.com/office/drawing/2014/main" val="4263994650"/>
                    </a:ext>
                  </a:extLst>
                </a:gridCol>
                <a:gridCol w="1726376">
                  <a:extLst>
                    <a:ext uri="{9D8B030D-6E8A-4147-A177-3AD203B41FA5}">
                      <a16:colId xmlns:a16="http://schemas.microsoft.com/office/drawing/2014/main" val="4219805112"/>
                    </a:ext>
                  </a:extLst>
                </a:gridCol>
              </a:tblGrid>
              <a:tr h="7399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Three-Year Recertification Cycle   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68" marR="93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 Date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68" marR="93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695664"/>
                  </a:ext>
                </a:extLst>
              </a:tr>
              <a:tr h="7399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1, 2023 – May 31, 2026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68" marR="93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1, 2023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68" marR="93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1099308"/>
                  </a:ext>
                </a:extLst>
              </a:tr>
              <a:tr h="7399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1, 2024 – May 31, 2027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68" marR="93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1, 2024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68" marR="93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7333894"/>
                  </a:ext>
                </a:extLst>
              </a:tr>
              <a:tr h="7399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1, 2025 – May 31, 2028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68" marR="93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1, 2025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68" marR="93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108022"/>
                  </a:ext>
                </a:extLst>
              </a:tr>
            </a:tbl>
          </a:graphicData>
        </a:graphic>
      </p:graphicFrame>
      <p:pic>
        <p:nvPicPr>
          <p:cNvPr id="9" name="Picture 2" descr="Continuing Education vs. Continuing Competence">
            <a:extLst>
              <a:ext uri="{FF2B5EF4-FFF2-40B4-BE49-F238E27FC236}">
                <a16:creationId xmlns:a16="http://schemas.microsoft.com/office/drawing/2014/main" id="{9D11EE49-1BE1-AC66-61EF-0447FB01A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3048000" cy="50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164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6">
            <a:extLst>
              <a:ext uri="{FF2B5EF4-FFF2-40B4-BE49-F238E27FC236}">
                <a16:creationId xmlns:a16="http://schemas.microsoft.com/office/drawing/2014/main" id="{F27B5004-4963-48D3-AA17-7CFCEE009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31067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76AC71D1-D1C5-4764-8B14-F699FC20A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057400"/>
            <a:ext cx="5975350" cy="27432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  <a:b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FA59C4-098A-41DE-B06F-046CC02A5BA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7412" name="Picture 25">
            <a:extLst>
              <a:ext uri="{FF2B5EF4-FFF2-40B4-BE49-F238E27FC236}">
                <a16:creationId xmlns:a16="http://schemas.microsoft.com/office/drawing/2014/main" id="{218FB224-4F0D-40A4-AB10-B9A23E0E6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736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24">
            <a:extLst>
              <a:ext uri="{FF2B5EF4-FFF2-40B4-BE49-F238E27FC236}">
                <a16:creationId xmlns:a16="http://schemas.microsoft.com/office/drawing/2014/main" id="{F034BD8C-E401-45CB-AD1A-93BCE4C5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1258888"/>
            <a:ext cx="2370138" cy="1558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939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Strategic Plan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1178A54-9834-8136-456B-E024B8286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752600"/>
            <a:ext cx="10210800" cy="28992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>
              <a:buNone/>
            </a:pP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ANFP Vision: 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Enhance health and wellness through optimum nutritional care.</a:t>
            </a:r>
          </a:p>
          <a:p>
            <a:pPr marL="0" marR="0">
              <a:buNone/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>
              <a:buNone/>
            </a:pP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ANFP Mission: 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Build an inclusive and diverse community of experts in foodservice management and food safety through: Education, Advocacy, Research</a:t>
            </a:r>
          </a:p>
        </p:txBody>
      </p:sp>
    </p:spTree>
    <p:extLst>
      <p:ext uri="{BB962C8B-B14F-4D97-AF65-F5344CB8AC3E}">
        <p14:creationId xmlns:p14="http://schemas.microsoft.com/office/powerpoint/2010/main" val="1745706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Strategic Plan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3AD5AD0-F4CC-0CDB-1AFC-F379E35AC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43000"/>
            <a:ext cx="11277600" cy="55830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atin typeface="Arial" panose="020B0604020202020204" pitchFamily="34" charset="0"/>
              </a:rPr>
              <a:t>GOAL 1:</a:t>
            </a:r>
          </a:p>
          <a:p>
            <a:pPr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Members and prospective members find value, community, and support at the local, state, and national level, resulting in an engaged and growing membership.	</a:t>
            </a:r>
          </a:p>
          <a:p>
            <a:pPr algn="l">
              <a:buNone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atin typeface="Arial" panose="020B0604020202020204" pitchFamily="34" charset="0"/>
              </a:rPr>
              <a:t>GOAL 2: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CDM, CFPPs are recognized as the experts in foodservice management and food safety. The credential is required in regulations and supported by employers and other stakeholders.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atin typeface="Arial" panose="020B0604020202020204" pitchFamily="34" charset="0"/>
              </a:rPr>
              <a:t>GOAL 3:</a:t>
            </a:r>
          </a:p>
          <a:p>
            <a:pPr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ANFP is a leader in creating and curating resources to elevate the food and nutrition industry. 	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atin typeface="Arial" panose="020B0604020202020204" pitchFamily="34" charset="0"/>
              </a:rPr>
              <a:t>GOAL 4:</a:t>
            </a: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ANFP is a leader in innovation and continuously evolves to meet the needs of its stakeholders and members.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GOAL 5:</a:t>
            </a:r>
          </a:p>
          <a:p>
            <a:pPr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ANFP, as an organization and community, organically fosters a safe environment of diversity, equity and inclusion through the actions of members and stakeholders. 	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34950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6">
            <a:extLst>
              <a:ext uri="{FF2B5EF4-FFF2-40B4-BE49-F238E27FC236}">
                <a16:creationId xmlns:a16="http://schemas.microsoft.com/office/drawing/2014/main" id="{F27B5004-4963-48D3-AA17-7CFCEE009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31067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76AC71D1-D1C5-4764-8B14-F699FC20A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057400"/>
            <a:ext cx="5975350" cy="27432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Development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FA59C4-098A-41DE-B06F-046CC02A5BA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7412" name="Picture 25">
            <a:extLst>
              <a:ext uri="{FF2B5EF4-FFF2-40B4-BE49-F238E27FC236}">
                <a16:creationId xmlns:a16="http://schemas.microsoft.com/office/drawing/2014/main" id="{218FB224-4F0D-40A4-AB10-B9A23E0E6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736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24">
            <a:extLst>
              <a:ext uri="{FF2B5EF4-FFF2-40B4-BE49-F238E27FC236}">
                <a16:creationId xmlns:a16="http://schemas.microsoft.com/office/drawing/2014/main" id="{F034BD8C-E401-45CB-AD1A-93BCE4C5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1258888"/>
            <a:ext cx="2370138" cy="1558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351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Professional Development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030DEDDB-E546-6F3F-38EC-65F5B0E11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758" y="1371600"/>
            <a:ext cx="10152484" cy="58169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b="1" dirty="0">
                <a:latin typeface="Arial"/>
                <a:cs typeface="Arial"/>
              </a:rPr>
              <a:t>New for 2023!</a:t>
            </a:r>
            <a:endParaRPr lang="en-US" sz="3600" dirty="0"/>
          </a:p>
          <a:p>
            <a:pPr>
              <a:spcBef>
                <a:spcPct val="0"/>
              </a:spcBef>
              <a:buNone/>
              <a:defRPr/>
            </a:pPr>
            <a:endParaRPr lang="en-US" altLang="en-US" sz="2800" b="1" dirty="0">
              <a:latin typeface="Arial"/>
              <a:cs typeface="Arial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800" dirty="0">
                <a:latin typeface="Arial"/>
                <a:cs typeface="Arial"/>
              </a:rPr>
              <a:t>New Recertification Bundle Released February 2023</a:t>
            </a:r>
            <a:endParaRPr lang="en-US" sz="3600" dirty="0"/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>
                <a:latin typeface="Arial"/>
                <a:cs typeface="Arial"/>
              </a:rPr>
              <a:t>45 hours </a:t>
            </a:r>
            <a:endParaRPr lang="en-US" altLang="en-US" sz="2800" dirty="0">
              <a:latin typeface="Arial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>
                <a:latin typeface="Arial"/>
                <a:cs typeface="Arial"/>
              </a:rPr>
              <a:t>Covers all 5 domains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>
                <a:latin typeface="Arial"/>
                <a:cs typeface="Arial"/>
              </a:rPr>
              <a:t>Meets sanitation and ethics requirements</a:t>
            </a:r>
            <a:endParaRPr lang="en-US" altLang="en-US" sz="28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defRPr/>
            </a:pPr>
            <a:endParaRPr lang="en-US" altLang="en-US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800" dirty="0">
                <a:latin typeface="Arial"/>
                <a:cs typeface="Arial"/>
              </a:rPr>
              <a:t>Updated online course look and feel</a:t>
            </a:r>
            <a:endParaRPr lang="en-US" altLang="en-US" sz="28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>
                <a:latin typeface="Arial"/>
                <a:cs typeface="Arial"/>
              </a:rPr>
              <a:t>More learning interactions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>
                <a:latin typeface="Arial"/>
                <a:cs typeface="Arial"/>
              </a:rPr>
              <a:t>Easier navigation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>
                <a:latin typeface="Arial"/>
                <a:cs typeface="Arial"/>
              </a:rPr>
              <a:t>Better user experience</a:t>
            </a:r>
          </a:p>
          <a:p>
            <a:pPr marL="342900" indent="-342900">
              <a:spcBef>
                <a:spcPct val="0"/>
              </a:spcBef>
              <a:defRPr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34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Professional Development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DF992B0-A6D3-14A4-0301-FEA55DE8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61" y="3728495"/>
            <a:ext cx="7683078" cy="23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FA09B5-6CA2-3200-0DDC-B9E28ABD8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447800"/>
            <a:ext cx="10561865" cy="29238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400" b="1" dirty="0">
                <a:latin typeface="Arial"/>
                <a:cs typeface="Arial"/>
              </a:rPr>
              <a:t>Learn and Save EVERY Month!</a:t>
            </a:r>
            <a:endParaRPr lang="en-US" dirty="0"/>
          </a:p>
          <a:p>
            <a:pPr>
              <a:spcBef>
                <a:spcPct val="0"/>
              </a:spcBef>
              <a:buNone/>
              <a:defRPr/>
            </a:pPr>
            <a:endParaRPr lang="en-US" altLang="en-US" sz="2400" b="1" dirty="0">
              <a:latin typeface="Arial"/>
              <a:cs typeface="Arial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dirty="0">
                <a:latin typeface="Arial"/>
                <a:cs typeface="Arial"/>
              </a:rPr>
              <a:t>Check out the Discounted CE special page on website for the latest monthly </a:t>
            </a:r>
            <a:r>
              <a:rPr lang="en-US" altLang="en-US" sz="2400" b="1" dirty="0">
                <a:latin typeface="Arial"/>
                <a:cs typeface="Arial"/>
              </a:rPr>
              <a:t>CE specials</a:t>
            </a:r>
            <a:r>
              <a:rPr lang="en-US" altLang="en-US" sz="2400" dirty="0">
                <a:latin typeface="Arial"/>
                <a:cs typeface="Arial"/>
              </a:rPr>
              <a:t>, </a:t>
            </a:r>
            <a:r>
              <a:rPr lang="en-US" altLang="en-US" sz="2400" b="1" dirty="0">
                <a:latin typeface="Arial"/>
                <a:cs typeface="Arial"/>
              </a:rPr>
              <a:t>free CE</a:t>
            </a:r>
            <a:r>
              <a:rPr lang="en-US" altLang="en-US" sz="2400" dirty="0">
                <a:latin typeface="Arial"/>
                <a:cs typeface="Arial"/>
              </a:rPr>
              <a:t> opportunities, and the </a:t>
            </a:r>
            <a:r>
              <a:rPr lang="en-US" altLang="en-US" sz="2400" b="1" dirty="0">
                <a:latin typeface="Arial"/>
                <a:cs typeface="Arial"/>
              </a:rPr>
              <a:t>newest</a:t>
            </a:r>
            <a:r>
              <a:rPr lang="en-US" altLang="en-US" sz="2400" dirty="0">
                <a:latin typeface="Arial"/>
                <a:cs typeface="Arial"/>
              </a:rPr>
              <a:t> offerings to meet your professional development goals.</a:t>
            </a:r>
            <a:endParaRPr lang="en-US" dirty="0"/>
          </a:p>
          <a:p>
            <a:pPr marL="342900" indent="-342900">
              <a:spcBef>
                <a:spcPct val="0"/>
              </a:spcBef>
              <a:defRPr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174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6">
            <a:extLst>
              <a:ext uri="{FF2B5EF4-FFF2-40B4-BE49-F238E27FC236}">
                <a16:creationId xmlns:a16="http://schemas.microsoft.com/office/drawing/2014/main" id="{F27B5004-4963-48D3-AA17-7CFCEE009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31067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76AC71D1-D1C5-4764-8B14-F699FC20A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057400"/>
            <a:ext cx="5975350" cy="27432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Membership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FA59C4-098A-41DE-B06F-046CC02A5BA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7412" name="Picture 25">
            <a:extLst>
              <a:ext uri="{FF2B5EF4-FFF2-40B4-BE49-F238E27FC236}">
                <a16:creationId xmlns:a16="http://schemas.microsoft.com/office/drawing/2014/main" id="{218FB224-4F0D-40A4-AB10-B9A23E0E6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736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24">
            <a:extLst>
              <a:ext uri="{FF2B5EF4-FFF2-40B4-BE49-F238E27FC236}">
                <a16:creationId xmlns:a16="http://schemas.microsoft.com/office/drawing/2014/main" id="{F034BD8C-E401-45CB-AD1A-93BCE4C5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1258888"/>
            <a:ext cx="2370138" cy="1558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748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6">
            <a:extLst>
              <a:ext uri="{FF2B5EF4-FFF2-40B4-BE49-F238E27FC236}">
                <a16:creationId xmlns:a16="http://schemas.microsoft.com/office/drawing/2014/main" id="{F27B5004-4963-48D3-AA17-7CFCEE009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31067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76AC71D1-D1C5-4764-8B14-F699FC20A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2057400"/>
            <a:ext cx="5137150" cy="27432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FA59C4-098A-41DE-B06F-046CC02A5BA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7412" name="Picture 25">
            <a:extLst>
              <a:ext uri="{FF2B5EF4-FFF2-40B4-BE49-F238E27FC236}">
                <a16:creationId xmlns:a16="http://schemas.microsoft.com/office/drawing/2014/main" id="{218FB224-4F0D-40A4-AB10-B9A23E0E6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736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24">
            <a:extLst>
              <a:ext uri="{FF2B5EF4-FFF2-40B4-BE49-F238E27FC236}">
                <a16:creationId xmlns:a16="http://schemas.microsoft.com/office/drawing/2014/main" id="{F034BD8C-E401-45CB-AD1A-93BCE4C5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1258888"/>
            <a:ext cx="2370138" cy="1558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Membership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A639BBB-F185-C175-A73F-D91B584B9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219200"/>
            <a:ext cx="4572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FB5AE210-7B6D-319F-49E4-B47801B1D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92363"/>
            <a:ext cx="6096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Arial" panose="020B0604020202020204" pitchFamily="34" charset="0"/>
              </a:rPr>
              <a:t>ANFPtv</a:t>
            </a:r>
            <a:r>
              <a:rPr lang="en-US" altLang="en-US" sz="2000" dirty="0">
                <a:latin typeface="Arial" panose="020B0604020202020204" pitchFamily="34" charset="0"/>
              </a:rPr>
              <a:t> is a member benefit you won’t want to miss!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Arial" panose="020B0604020202020204" pitchFamily="34" charset="0"/>
              </a:rPr>
              <a:t>ANFPtv</a:t>
            </a:r>
            <a:r>
              <a:rPr lang="en-US" altLang="en-US" sz="2000" dirty="0">
                <a:latin typeface="Arial" panose="020B0604020202020204" pitchFamily="34" charset="0"/>
              </a:rPr>
              <a:t> is a portal within the ANFP website that brings viewers like you fresh, engaging, and educational video content, organized by topic area.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Content ranges from customized education to conference recaps, and much more.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B3F764-85B2-29E1-1DC8-54C9BBEE2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089397"/>
            <a:ext cx="4953000" cy="2769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A4362A-6715-E959-62F4-A9953A239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3961186"/>
            <a:ext cx="4953000" cy="278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73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Membership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A806C1FC-AA41-FAB6-B920-12712055E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New Member Onboarding &amp; Retention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09DCD9-564F-9076-E361-A0D677079B8B}"/>
              </a:ext>
            </a:extLst>
          </p:cNvPr>
          <p:cNvSpPr txBox="1">
            <a:spLocks/>
          </p:cNvSpPr>
          <p:nvPr/>
        </p:nvSpPr>
        <p:spPr bwMode="auto">
          <a:xfrm>
            <a:off x="5405438" y="2388094"/>
            <a:ext cx="421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EC1C24"/>
                </a:solidFill>
                <a:latin typeface="Arial" panose="020B0604020202020204" pitchFamily="34" charset="0"/>
              </a:rPr>
              <a:t>Pride in Foodservice Week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Takes place each February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2516DB-5837-3C9D-CD86-44A9E4124559}"/>
              </a:ext>
            </a:extLst>
          </p:cNvPr>
          <p:cNvSpPr txBox="1">
            <a:spLocks/>
          </p:cNvSpPr>
          <p:nvPr/>
        </p:nvSpPr>
        <p:spPr bwMode="auto">
          <a:xfrm>
            <a:off x="5410200" y="3585069"/>
            <a:ext cx="4232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D7EDB"/>
                </a:solidFill>
                <a:latin typeface="Arial" panose="020B0604020202020204" pitchFamily="34" charset="0"/>
              </a:rPr>
              <a:t>Member Appreciation Week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Takes place each April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BCF6E3E2-4529-4461-6B27-DB9B4F730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088" y="4829669"/>
            <a:ext cx="4419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/>
                <a:cs typeface="Arial"/>
              </a:rPr>
              <a:t>Volunteer Appreciation Week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/>
                <a:cs typeface="Arial"/>
              </a:rPr>
              <a:t>Takes place each Fall</a:t>
            </a:r>
            <a:endParaRPr lang="en-US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0EB6E18-2A6F-FC72-A760-E50917C2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405" y="4698741"/>
            <a:ext cx="1039813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0E2871C2-EB25-EF01-FFFF-DF93F15C0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38" y="2354424"/>
            <a:ext cx="3867150" cy="811827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5EC37A11-4F57-B776-AB28-DDD0EA65C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60" y="3348727"/>
            <a:ext cx="1541305" cy="11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50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Membership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07C9D60-D2AD-B98A-3A2E-5548C8594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267200"/>
            <a:ext cx="5073663" cy="155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B6DB83C-79D2-CB6E-F977-6DF8EE52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409" y="1490876"/>
            <a:ext cx="3994131" cy="145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094E99-A8B1-088D-DFC4-D6EC536C8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98316">
            <a:off x="6609745" y="1161857"/>
            <a:ext cx="1884909" cy="28067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EB2B84-5E77-1527-4692-705642D30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2890">
            <a:off x="2761573" y="3748435"/>
            <a:ext cx="2275170" cy="2590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46767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Membership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FE65E066-36E4-8A0D-8FBD-B17EFC333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47" r="1270" b="5806"/>
          <a:stretch/>
        </p:blipFill>
        <p:spPr bwMode="auto">
          <a:xfrm>
            <a:off x="2286000" y="2133564"/>
            <a:ext cx="7391400" cy="3551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4EB71FBC-ADF3-F259-027F-7FB46B171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60155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National &amp; Chapter Volunteers </a:t>
            </a:r>
          </a:p>
        </p:txBody>
      </p:sp>
    </p:spTree>
    <p:extLst>
      <p:ext uri="{BB962C8B-B14F-4D97-AF65-F5344CB8AC3E}">
        <p14:creationId xmlns:p14="http://schemas.microsoft.com/office/powerpoint/2010/main" val="3438762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Membership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B1BE4FB-2E09-86FD-D719-57F0E3323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3" y="1104900"/>
            <a:ext cx="40433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1E5EA47-FACF-C73B-5DB9-3E19A69A6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514193"/>
            <a:ext cx="4043362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0A34FFC-EE91-7657-B9CF-6FEE3B1EE2DD}"/>
              </a:ext>
            </a:extLst>
          </p:cNvPr>
          <p:cNvGrpSpPr/>
          <p:nvPr/>
        </p:nvGrpSpPr>
        <p:grpSpPr>
          <a:xfrm>
            <a:off x="4953000" y="1524000"/>
            <a:ext cx="6429340" cy="4377308"/>
            <a:chOff x="4953000" y="1524000"/>
            <a:chExt cx="6429340" cy="43773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878F1EB-F3C6-2181-E0E9-EF8EB3213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3000" y="1524000"/>
              <a:ext cx="6429340" cy="437730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3AD736-F4AC-0E01-5A3F-30C18D39F83A}"/>
                </a:ext>
              </a:extLst>
            </p:cNvPr>
            <p:cNvSpPr/>
            <p:nvPr/>
          </p:nvSpPr>
          <p:spPr>
            <a:xfrm>
              <a:off x="10515600" y="1524000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6802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Membership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2E3D432-4C99-5A3F-4612-36284B878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98903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Arial"/>
                <a:cs typeface="Arial"/>
              </a:rPr>
              <a:t>Member Discount Program</a:t>
            </a:r>
          </a:p>
        </p:txBody>
      </p:sp>
      <p:pic>
        <p:nvPicPr>
          <p:cNvPr id="5" name="Picture 29">
            <a:extLst>
              <a:ext uri="{FF2B5EF4-FFF2-40B4-BE49-F238E27FC236}">
                <a16:creationId xmlns:a16="http://schemas.microsoft.com/office/drawing/2014/main" id="{9F1F41DD-91CF-CC78-D0A5-85E9347B3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629" y="1547034"/>
            <a:ext cx="2413291" cy="16761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al Rewards Cafe Logo">
            <a:extLst>
              <a:ext uri="{FF2B5EF4-FFF2-40B4-BE49-F238E27FC236}">
                <a16:creationId xmlns:a16="http://schemas.microsoft.com/office/drawing/2014/main" id="{6749E37D-AAAD-CB75-0CF8-528608DEB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962728"/>
            <a:ext cx="30480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3FBF26-45B0-3699-ECC9-1668131B6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311435"/>
            <a:ext cx="5757902" cy="37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93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Member Recognition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F5B5C57-DC07-CB8E-4075-E683FA06B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184349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Awards &amp; Recognition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D20E9A-D1E8-3E07-28C6-CE444B11CD6C}"/>
              </a:ext>
            </a:extLst>
          </p:cNvPr>
          <p:cNvSpPr txBox="1">
            <a:spLocks/>
          </p:cNvSpPr>
          <p:nvPr/>
        </p:nvSpPr>
        <p:spPr bwMode="auto">
          <a:xfrm>
            <a:off x="2864285" y="2151503"/>
            <a:ext cx="421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EAAB00"/>
                </a:solidFill>
                <a:latin typeface="Arial" panose="020B0604020202020204" pitchFamily="34" charset="0"/>
              </a:rPr>
              <a:t>ACE Awards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Open to all members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42C312-57FC-F5DA-2558-6F1F92CB6C72}"/>
              </a:ext>
            </a:extLst>
          </p:cNvPr>
          <p:cNvSpPr txBox="1">
            <a:spLocks/>
          </p:cNvSpPr>
          <p:nvPr/>
        </p:nvSpPr>
        <p:spPr bwMode="auto">
          <a:xfrm>
            <a:off x="2869287" y="3323426"/>
            <a:ext cx="9312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D7EDB"/>
                </a:solidFill>
                <a:latin typeface="Arial" panose="020B0604020202020204" pitchFamily="34" charset="0"/>
              </a:rPr>
              <a:t>CDM Recognition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CDM of the Month, Meet a Member, Career Reflections, My Recipe for Success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74774FB-36D8-9B1B-A0DF-D750A9024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286" y="4302979"/>
            <a:ext cx="9137736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92D400"/>
                </a:solidFill>
                <a:latin typeface="Arial"/>
                <a:cs typeface="Arial"/>
              </a:rPr>
              <a:t>Chapter Awards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/>
                <a:cs typeface="Arial"/>
              </a:rPr>
              <a:t>Communication, government affairs, membership, state achievement and Diamond awards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" name="Picture 2" descr="CDMMonthLogo_woutDate">
            <a:extLst>
              <a:ext uri="{FF2B5EF4-FFF2-40B4-BE49-F238E27FC236}">
                <a16:creationId xmlns:a16="http://schemas.microsoft.com/office/drawing/2014/main" id="{1A144141-C180-34AF-172A-5FEF1F304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91" y="3065773"/>
            <a:ext cx="1171010" cy="117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1885195C-5FAF-5D7E-D35C-199F6EFC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23" y="4469905"/>
            <a:ext cx="1052187" cy="74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425FC1E-8E3D-5F57-F68D-0E273FF02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7796" y="2063185"/>
            <a:ext cx="1102480" cy="947924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AAF38299-9685-8E94-FF74-2F1AB7654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285" y="5534704"/>
            <a:ext cx="8751517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Arial"/>
                <a:cs typeface="Arial"/>
              </a:rPr>
              <a:t>Member Longevity Program</a:t>
            </a:r>
            <a:endParaRPr lang="en-US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/>
                <a:cs typeface="Arial"/>
              </a:rPr>
              <a:t>ANFP members are recognized for the longevity of their membership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5" name="Picture 11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C61E54D0-9E2B-41C0-1648-B24922480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767" y="5447190"/>
            <a:ext cx="960330" cy="88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17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/>
                <a:cs typeface="Arial"/>
              </a:rPr>
              <a:t>LIG Insurance Program</a:t>
            </a:r>
            <a:endParaRPr lang="en-US" altLang="en-US" sz="4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F5B5C57-DC07-CB8E-4075-E683FA06B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79" y="1768897"/>
            <a:ext cx="85344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latin typeface="Arial"/>
                <a:cs typeface="Arial"/>
              </a:rPr>
              <a:t>Health Insurance and coverage options include:</a:t>
            </a:r>
            <a:endParaRPr lang="en-US" dirty="0"/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rial"/>
                <a:cs typeface="Arial"/>
              </a:rPr>
              <a:t>Major medical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rial"/>
                <a:cs typeface="Arial"/>
              </a:rPr>
              <a:t>Medicare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rial"/>
                <a:cs typeface="Arial"/>
              </a:rPr>
              <a:t>Short-term health plans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rial"/>
                <a:cs typeface="Arial"/>
              </a:rPr>
              <a:t>Vision &amp; Dental plans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rial"/>
                <a:cs typeface="Arial"/>
              </a:rPr>
              <a:t>Critical care coverage &amp; disability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rial"/>
                <a:cs typeface="Arial"/>
              </a:rPr>
              <a:t>LIG Rx Pharmacy Program &amp; more...</a:t>
            </a:r>
          </a:p>
        </p:txBody>
      </p:sp>
      <p:pic>
        <p:nvPicPr>
          <p:cNvPr id="12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C4B45E5-4950-A875-10C6-87887AEC4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159" y="3497502"/>
            <a:ext cx="2503900" cy="251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01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/>
                <a:cs typeface="Arial"/>
              </a:rPr>
              <a:t>Member Value Infographic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4BCBA193-DF7F-66F6-6B54-7EBAB89DA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60" y="1249724"/>
            <a:ext cx="8327720" cy="5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54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6">
            <a:extLst>
              <a:ext uri="{FF2B5EF4-FFF2-40B4-BE49-F238E27FC236}">
                <a16:creationId xmlns:a16="http://schemas.microsoft.com/office/drawing/2014/main" id="{F27B5004-4963-48D3-AA17-7CFCEE009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31067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76AC71D1-D1C5-4764-8B14-F699FC20A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496219"/>
            <a:ext cx="5975350" cy="48006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Nutrition &amp; Foodservice Education Foundation (NFEF)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FA59C4-098A-41DE-B06F-046CC02A5BA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7412" name="Picture 25">
            <a:extLst>
              <a:ext uri="{FF2B5EF4-FFF2-40B4-BE49-F238E27FC236}">
                <a16:creationId xmlns:a16="http://schemas.microsoft.com/office/drawing/2014/main" id="{218FB224-4F0D-40A4-AB10-B9A23E0E6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736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24">
            <a:extLst>
              <a:ext uri="{FF2B5EF4-FFF2-40B4-BE49-F238E27FC236}">
                <a16:creationId xmlns:a16="http://schemas.microsoft.com/office/drawing/2014/main" id="{F034BD8C-E401-45CB-AD1A-93BCE4C5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1258888"/>
            <a:ext cx="2370138" cy="1558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614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Regulatory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901925E-ED6A-4550-0DED-2BA36F95D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76400"/>
            <a:ext cx="96774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Arial"/>
                <a:ea typeface="Times New Roman" panose="02020603050405020304" pitchFamily="18" charset="0"/>
                <a:cs typeface="Arial"/>
              </a:rPr>
              <a:t>CDM Day of the Year – November 28, 2023</a:t>
            </a:r>
          </a:p>
          <a:p>
            <a:pPr marL="3429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200" b="1" dirty="0">
                <a:latin typeface="Arial"/>
                <a:ea typeface="Calibri" panose="020F0502020204030204" pitchFamily="34" charset="0"/>
                <a:cs typeface="Arial"/>
              </a:rPr>
              <a:t>NEW </a:t>
            </a:r>
            <a:r>
              <a:rPr lang="en-US" altLang="en-US" sz="3200" dirty="0">
                <a:latin typeface="Arial"/>
                <a:ea typeface="Calibri" panose="020F0502020204030204" pitchFamily="34" charset="0"/>
                <a:cs typeface="Arial"/>
              </a:rPr>
              <a:t>ANFP Regulatory and Compliance webpage</a:t>
            </a:r>
          </a:p>
          <a:p>
            <a:pPr marL="3429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Arial"/>
                <a:ea typeface="Calibri" panose="020F0502020204030204" pitchFamily="34" charset="0"/>
                <a:cs typeface="Arial"/>
              </a:rPr>
              <a:t>2022 FDA Food Code</a:t>
            </a:r>
          </a:p>
          <a:p>
            <a:pPr marL="3429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Arial"/>
                <a:ea typeface="Calibri" panose="020F0502020204030204" pitchFamily="34" charset="0"/>
                <a:cs typeface="Arial"/>
              </a:rPr>
              <a:t>Government Affairs Committee</a:t>
            </a:r>
          </a:p>
          <a:p>
            <a:pPr marL="1028700" lvl="2" indent="-342900">
              <a:spcBef>
                <a:spcPct val="0"/>
              </a:spcBef>
            </a:pPr>
            <a:r>
              <a:rPr lang="en-US" altLang="en-US" sz="2800" dirty="0">
                <a:latin typeface="Arial"/>
                <a:ea typeface="Calibri" panose="020F0502020204030204" pitchFamily="34" charset="0"/>
                <a:cs typeface="Arial"/>
              </a:rPr>
              <a:t>Brand Ambassador Guide and Tool Kit</a:t>
            </a:r>
            <a:endParaRPr lang="en-US" altLang="en-US" sz="28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578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NFEF</a:t>
            </a:r>
          </a:p>
        </p:txBody>
      </p:sp>
      <p:pic>
        <p:nvPicPr>
          <p:cNvPr id="3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FD7A45A-5377-8B04-07DE-03C3841C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2743200"/>
            <a:ext cx="2743200" cy="234086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8D59E720-69A4-07C8-8001-D96851295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935349"/>
            <a:ext cx="4636132" cy="1956566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5ED8060-D044-643E-5430-70E847D12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01654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Chapter Champions</a:t>
            </a:r>
          </a:p>
        </p:txBody>
      </p:sp>
    </p:spTree>
    <p:extLst>
      <p:ext uri="{BB962C8B-B14F-4D97-AF65-F5344CB8AC3E}">
        <p14:creationId xmlns:p14="http://schemas.microsoft.com/office/powerpoint/2010/main" val="250541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NFEF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F51DEE8E-F9CD-4358-9A39-F3F1828DE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01654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Grants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3ED0AA-8CA3-A3D8-3654-A4F169525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924874"/>
            <a:ext cx="6019800" cy="44985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090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NFEF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6E975-B4CD-5DFE-45BF-C28012FF92EB}"/>
              </a:ext>
            </a:extLst>
          </p:cNvPr>
          <p:cNvSpPr txBox="1"/>
          <p:nvPr/>
        </p:nvSpPr>
        <p:spPr>
          <a:xfrm>
            <a:off x="825354" y="2258221"/>
            <a:ext cx="55782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"/>
                <a:ea typeface="Arial"/>
                <a:cs typeface="Arial"/>
              </a:rPr>
              <a:t>Visionary Level $5,000 -$9,999</a:t>
            </a:r>
            <a:endParaRPr lang="en-US" b="1" dirty="0">
              <a:latin typeface="Arial"/>
            </a:endParaRPr>
          </a:p>
        </p:txBody>
      </p:sp>
      <p:pic>
        <p:nvPicPr>
          <p:cNvPr id="4" name="Picture 8" descr="A picture containing text, outdoor, sign, close&#10;&#10;Description automatically generated">
            <a:extLst>
              <a:ext uri="{FF2B5EF4-FFF2-40B4-BE49-F238E27FC236}">
                <a16:creationId xmlns:a16="http://schemas.microsoft.com/office/drawing/2014/main" id="{9CFB72C8-EB4F-1774-6B21-8CC7E5F38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179401"/>
            <a:ext cx="2181225" cy="695325"/>
          </a:xfrm>
          <a:prstGeom prst="rect">
            <a:avLst/>
          </a:prstGeom>
        </p:spPr>
      </p:pic>
      <p:pic>
        <p:nvPicPr>
          <p:cNvPr id="5" name="Picture 10" descr="Logo&#10;&#10;Description automatically generated">
            <a:extLst>
              <a:ext uri="{FF2B5EF4-FFF2-40B4-BE49-F238E27FC236}">
                <a16:creationId xmlns:a16="http://schemas.microsoft.com/office/drawing/2014/main" id="{6FCF6802-1913-01FD-570D-B870C5CA6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635" y="3062257"/>
            <a:ext cx="2926887" cy="967855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5C065719-5DBD-9A61-0DFA-574BFD548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12" y="4309430"/>
            <a:ext cx="2743200" cy="373658"/>
          </a:xfrm>
          <a:prstGeom prst="rect">
            <a:avLst/>
          </a:prstGeom>
        </p:spPr>
      </p:pic>
      <p:pic>
        <p:nvPicPr>
          <p:cNvPr id="7" name="Picture 11" descr="Diagram&#10;&#10;Description automatically generated">
            <a:extLst>
              <a:ext uri="{FF2B5EF4-FFF2-40B4-BE49-F238E27FC236}">
                <a16:creationId xmlns:a16="http://schemas.microsoft.com/office/drawing/2014/main" id="{BF9CBD3A-79C1-FE8D-8FBC-9A3486F4A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057400"/>
            <a:ext cx="4418909" cy="440666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03998AB6-BD76-B879-4475-4747152F9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879" y="4962728"/>
            <a:ext cx="2743200" cy="142875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D32E14F2-19A9-5A7E-6F06-273846404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01654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Corporate Partners and Ways to Support</a:t>
            </a:r>
          </a:p>
        </p:txBody>
      </p:sp>
    </p:spTree>
    <p:extLst>
      <p:ext uri="{BB962C8B-B14F-4D97-AF65-F5344CB8AC3E}">
        <p14:creationId xmlns:p14="http://schemas.microsoft.com/office/powerpoint/2010/main" val="3222498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Thank You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68C8D916-2407-7EE6-7C62-00DAFC512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447800"/>
            <a:ext cx="8534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EC1C24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EC1C24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EC1C24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EC1C24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EC1C24"/>
                </a:solidFill>
                <a:latin typeface="Arial" panose="020B0604020202020204" pitchFamily="34" charset="0"/>
              </a:rPr>
              <a:t>Phone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800.323.1908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EC1C24"/>
                </a:solidFill>
                <a:latin typeface="Arial" panose="020B0604020202020204" pitchFamily="34" charset="0"/>
              </a:rPr>
              <a:t>E-mail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hlinkClick r:id="rId2"/>
              </a:rPr>
              <a:t>info@ANFPonline.org</a:t>
            </a:r>
            <a:endParaRPr lang="en-US" altLang="en-US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EC1C24"/>
                </a:solidFill>
                <a:latin typeface="Arial" panose="020B0604020202020204" pitchFamily="34" charset="0"/>
              </a:rPr>
              <a:t>Website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www.ANFPonline.org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D783F-F2BB-9752-2396-F0A97277B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5638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230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6">
            <a:extLst>
              <a:ext uri="{FF2B5EF4-FFF2-40B4-BE49-F238E27FC236}">
                <a16:creationId xmlns:a16="http://schemas.microsoft.com/office/drawing/2014/main" id="{F27B5004-4963-48D3-AA17-7CFCEE009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31067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76AC71D1-D1C5-4764-8B14-F699FC20A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2057400"/>
            <a:ext cx="5137150" cy="27432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Legislative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FA59C4-098A-41DE-B06F-046CC02A5BA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7412" name="Picture 25">
            <a:extLst>
              <a:ext uri="{FF2B5EF4-FFF2-40B4-BE49-F238E27FC236}">
                <a16:creationId xmlns:a16="http://schemas.microsoft.com/office/drawing/2014/main" id="{218FB224-4F0D-40A4-AB10-B9A23E0E6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736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24">
            <a:extLst>
              <a:ext uri="{FF2B5EF4-FFF2-40B4-BE49-F238E27FC236}">
                <a16:creationId xmlns:a16="http://schemas.microsoft.com/office/drawing/2014/main" id="{F034BD8C-E401-45CB-AD1A-93BCE4C5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1258888"/>
            <a:ext cx="2370138" cy="1558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619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Legislative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901925E-ED6A-4550-0DED-2BA36F95D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76400"/>
            <a:ext cx="9677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</a:rPr>
              <a:t>Status of CMS Regs §483.60–Food and Nutrition Services</a:t>
            </a:r>
            <a:endParaRPr lang="en-US" altLang="en-US" sz="32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Arial"/>
                <a:ea typeface="Times New Roman" panose="02020603050405020304" pitchFamily="18" charset="0"/>
                <a:cs typeface="Arial"/>
              </a:rPr>
              <a:t>Opportunity America Jobs and Careers Coalition</a:t>
            </a:r>
          </a:p>
        </p:txBody>
      </p:sp>
    </p:spTree>
    <p:extLst>
      <p:ext uri="{BB962C8B-B14F-4D97-AF65-F5344CB8AC3E}">
        <p14:creationId xmlns:p14="http://schemas.microsoft.com/office/powerpoint/2010/main" val="4242554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Apprenticeship Program</a:t>
            </a:r>
          </a:p>
        </p:txBody>
      </p:sp>
      <p:pic>
        <p:nvPicPr>
          <p:cNvPr id="4" name="Picture 3" descr="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FC04CF3A-5402-E93C-2438-1DEF83D09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19200"/>
            <a:ext cx="7565642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42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11739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Government Affairs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GrassROOTS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Initiative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E306D08-C5FC-2960-8CAD-42828BAD1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00200"/>
            <a:ext cx="11277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Times New Roman" panose="02020603050405020304" pitchFamily="18" charset="0"/>
              </a:rPr>
              <a:t>Rallying Organizations &amp; Officials in Training Standards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Times New Roman" panose="02020603050405020304" pitchFamily="18" charset="0"/>
              </a:rPr>
              <a:t>Cultivate, Grow, REAP!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Times New Roman" panose="02020603050405020304" pitchFamily="18" charset="0"/>
              </a:rPr>
              <a:t>ANFP-PAC Contributes to U.S. Senator Bill Cassidy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1" descr="ANFP-PAC Grassroots">
            <a:extLst>
              <a:ext uri="{FF2B5EF4-FFF2-40B4-BE49-F238E27FC236}">
                <a16:creationId xmlns:a16="http://schemas.microsoft.com/office/drawing/2014/main" id="{BD913B33-C43A-9080-0610-79FE4B15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86200"/>
            <a:ext cx="59436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232446-E8AA-6CB5-50AD-C1122483F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5334000"/>
            <a:ext cx="2743200" cy="129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46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6">
            <a:extLst>
              <a:ext uri="{FF2B5EF4-FFF2-40B4-BE49-F238E27FC236}">
                <a16:creationId xmlns:a16="http://schemas.microsoft.com/office/drawing/2014/main" id="{F27B5004-4963-48D3-AA17-7CFCEE009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31067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76AC71D1-D1C5-4764-8B14-F699FC20A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2057400"/>
            <a:ext cx="5137150" cy="27432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FA59C4-098A-41DE-B06F-046CC02A5BA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7412" name="Picture 25">
            <a:extLst>
              <a:ext uri="{FF2B5EF4-FFF2-40B4-BE49-F238E27FC236}">
                <a16:creationId xmlns:a16="http://schemas.microsoft.com/office/drawing/2014/main" id="{218FB224-4F0D-40A4-AB10-B9A23E0E6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736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24">
            <a:extLst>
              <a:ext uri="{FF2B5EF4-FFF2-40B4-BE49-F238E27FC236}">
                <a16:creationId xmlns:a16="http://schemas.microsoft.com/office/drawing/2014/main" id="{F034BD8C-E401-45CB-AD1A-93BCE4C5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1258888"/>
            <a:ext cx="2370138" cy="1558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84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Certification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4B2349-69C4-9F8D-655E-94A29BC19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8742">
            <a:off x="5681212" y="2170109"/>
            <a:ext cx="5145088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42AC2A1D-2656-BB6C-2AF0-4890E52E3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600200"/>
            <a:ext cx="3810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EC1C24"/>
                </a:solidFill>
                <a:latin typeface="Arial" panose="020B0604020202020204" pitchFamily="34" charset="0"/>
              </a:rPr>
              <a:t>74%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latin typeface="Arial" panose="020B0604020202020204" pitchFamily="34" charset="0"/>
              </a:rPr>
              <a:t>First-Time Test Takers Passing Rate</a:t>
            </a:r>
          </a:p>
        </p:txBody>
      </p:sp>
    </p:spTree>
    <p:extLst>
      <p:ext uri="{BB962C8B-B14F-4D97-AF65-F5344CB8AC3E}">
        <p14:creationId xmlns:p14="http://schemas.microsoft.com/office/powerpoint/2010/main" val="2137801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730</Words>
  <Application>Microsoft Office PowerPoint</Application>
  <PresentationFormat>Widescreen</PresentationFormat>
  <Paragraphs>156</Paragraphs>
  <Slides>33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Update</vt:lpstr>
      <vt:lpstr>Regulatory</vt:lpstr>
      <vt:lpstr>PowerPoint Presentation</vt:lpstr>
      <vt:lpstr>Legislative</vt:lpstr>
      <vt:lpstr>PowerPoint Presentation</vt:lpstr>
      <vt:lpstr>PowerPoint Presentation</vt:lpstr>
      <vt:lpstr>PowerPoint Presentation</vt:lpstr>
      <vt:lpstr>Certification</vt:lpstr>
      <vt:lpstr>PowerPoint Presentation</vt:lpstr>
      <vt:lpstr>PowerPoint Presentation</vt:lpstr>
      <vt:lpstr>Continuing Competence Initiative</vt:lpstr>
      <vt:lpstr>PowerPoint Presentation</vt:lpstr>
      <vt:lpstr>Strategic Plan Update</vt:lpstr>
      <vt:lpstr>PowerPoint Presentation</vt:lpstr>
      <vt:lpstr>PowerPoint Presentation</vt:lpstr>
      <vt:lpstr>Professional Development</vt:lpstr>
      <vt:lpstr>PowerPoint Presentation</vt:lpstr>
      <vt:lpstr>PowerPoint Presentation</vt:lpstr>
      <vt:lpstr>Membership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Nutrition &amp; Foodservice Education Foundation (NFEF)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Plan Update</dc:title>
  <dc:creator>Brad Rysz</dc:creator>
  <cp:lastModifiedBy>Abigail Solazzo</cp:lastModifiedBy>
  <cp:revision>92</cp:revision>
  <dcterms:created xsi:type="dcterms:W3CDTF">2015-02-26T19:18:42Z</dcterms:created>
  <dcterms:modified xsi:type="dcterms:W3CDTF">2023-08-15T19:20:11Z</dcterms:modified>
</cp:coreProperties>
</file>